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66" r:id="rId3"/>
    <p:sldId id="257" r:id="rId4"/>
    <p:sldId id="267" r:id="rId5"/>
    <p:sldId id="297" r:id="rId6"/>
    <p:sldId id="264" r:id="rId7"/>
    <p:sldId id="265" r:id="rId8"/>
    <p:sldId id="258" r:id="rId9"/>
    <p:sldId id="259" r:id="rId10"/>
    <p:sldId id="260" r:id="rId11"/>
    <p:sldId id="261" r:id="rId12"/>
    <p:sldId id="268" r:id="rId13"/>
    <p:sldId id="271" r:id="rId14"/>
  </p:sldIdLst>
  <p:sldSz cx="18288000" cy="10287000"/>
  <p:notesSz cx="6858000" cy="9144000"/>
  <p:embeddedFontLst>
    <p:embeddedFont>
      <p:font typeface="Arial Narrow" panose="020B0606020202030204" pitchFamily="34" charset="0"/>
      <p:regular r:id="rId16"/>
      <p:bold r:id="rId17"/>
      <p:italic r:id="rId18"/>
      <p:boldItalic r:id="rId19"/>
    </p:embeddedFont>
    <p:embeddedFont>
      <p:font typeface="Dynamo Medium" panose="020B0604020202020204" charset="0"/>
      <p:regular r:id="rId20"/>
    </p:embeddedFont>
    <p:embeddedFont>
      <p:font typeface="Fira Sans" panose="020B0503050000020004" pitchFamily="34" charset="0"/>
      <p:regular r:id="rId21"/>
      <p:bold r:id="rId22"/>
      <p:italic r:id="rId23"/>
      <p:boldItalic r:id="rId24"/>
    </p:embeddedFont>
    <p:embeddedFont>
      <p:font typeface="Fira Sans Bold" panose="020B0803050000020004" charset="0"/>
      <p:regular r:id="rId25"/>
    </p:embeddedFont>
    <p:embeddedFont>
      <p:font typeface="Fira Sans Italics" panose="020B0604020202020204" charset="0"/>
      <p:regular r:id="rId26"/>
    </p:embeddedFont>
    <p:embeddedFont>
      <p:font typeface="Fira Sans Medium" panose="020B0603050000020004" pitchFamily="34" charset="0"/>
      <p:regular r:id="rId27"/>
      <p:italic r:id="rId28"/>
    </p:embeddedFont>
    <p:embeddedFont>
      <p:font typeface="Fira Sans Medium Italics" panose="020B0604020202020204" charset="0"/>
      <p:regular r:id="rId29"/>
    </p:embeddedFont>
    <p:embeddedFont>
      <p:font typeface="Fira Sans Semi-Bold" panose="020B0604020202020204" charset="0"/>
      <p:regular r:id="rId30"/>
    </p:embeddedFont>
    <p:embeddedFont>
      <p:font typeface="Fira Sans Semi-Bold Italics" panose="020B0604020202020204" charset="0"/>
      <p:regular r:id="rId31"/>
    </p:embeddedFont>
    <p:embeddedFont>
      <p:font typeface="Fira Sans Ultra-Bold" panose="020B0604020202020204" charset="0"/>
      <p:regular r:id="rId32"/>
    </p:embeddedFont>
    <p:embeddedFont>
      <p:font typeface="Source Sans Pro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CEFF"/>
    <a:srgbClr val="00B09E"/>
    <a:srgbClr val="79D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6247" autoAdjust="0"/>
  </p:normalViewPr>
  <p:slideViewPr>
    <p:cSldViewPr>
      <p:cViewPr varScale="1">
        <p:scale>
          <a:sx n="74" d="100"/>
          <a:sy n="74" d="100"/>
        </p:scale>
        <p:origin x="5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9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24A53-D106-44DE-983B-C075C6BF415C}" type="datetimeFigureOut">
              <a:rPr lang="es-CO" smtClean="0"/>
              <a:t>4/04/2025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B7A42-C1B2-48D6-AACA-978A26F2AE52}" type="slidenum">
              <a:rPr lang="es-CO" smtClean="0"/>
              <a:t>‹Nº›</a:t>
            </a:fld>
            <a:endParaRPr lang="es-CO"/>
          </a:p>
        </p:txBody>
      </p:sp>
    </p:spTree>
    <p:extLst>
      <p:ext uri="{BB962C8B-B14F-4D97-AF65-F5344CB8AC3E}">
        <p14:creationId xmlns:p14="http://schemas.microsoft.com/office/powerpoint/2010/main" val="143960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28B7A42-C1B2-48D6-AACA-978A26F2AE52}" type="slidenum">
              <a:rPr lang="es-CO" smtClean="0"/>
              <a:t>1</a:t>
            </a:fld>
            <a:endParaRPr lang="es-CO"/>
          </a:p>
        </p:txBody>
      </p:sp>
    </p:spTree>
    <p:extLst>
      <p:ext uri="{BB962C8B-B14F-4D97-AF65-F5344CB8AC3E}">
        <p14:creationId xmlns:p14="http://schemas.microsoft.com/office/powerpoint/2010/main" val="416175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razón de ser de un puerto son los buques</a:t>
            </a:r>
          </a:p>
          <a:p>
            <a:r>
              <a:rPr lang="es-MX" dirty="0"/>
              <a:t>Requieren infraestructura solida y segura</a:t>
            </a:r>
          </a:p>
          <a:p>
            <a:r>
              <a:rPr lang="es-MX" dirty="0"/>
              <a:t>Gente de mar y portuaria capacitada</a:t>
            </a:r>
          </a:p>
          <a:p>
            <a:r>
              <a:rPr lang="es-MX" dirty="0"/>
              <a:t>La zona mas sensible a incidentes y siniestros es justamente la interfaz buque puerto</a:t>
            </a:r>
          </a:p>
          <a:p>
            <a:r>
              <a:rPr lang="es-MX" dirty="0"/>
              <a:t>El practico juega un papel fundamental allí pues el esta presente al inicio y termino de esa interfaz</a:t>
            </a:r>
          </a:p>
          <a:p>
            <a:endParaRPr lang="es-MX" dirty="0"/>
          </a:p>
          <a:p>
            <a:endParaRPr lang="es-CO" dirty="0"/>
          </a:p>
        </p:txBody>
      </p:sp>
      <p:sp>
        <p:nvSpPr>
          <p:cNvPr id="4" name="Marcador de número de diapositiva 3"/>
          <p:cNvSpPr>
            <a:spLocks noGrp="1"/>
          </p:cNvSpPr>
          <p:nvPr>
            <p:ph type="sldNum" sz="quarter" idx="5"/>
          </p:nvPr>
        </p:nvSpPr>
        <p:spPr/>
        <p:txBody>
          <a:bodyPr/>
          <a:lstStyle/>
          <a:p>
            <a:fld id="{828B7A42-C1B2-48D6-AACA-978A26F2AE52}" type="slidenum">
              <a:rPr lang="es-CO" smtClean="0"/>
              <a:t>2</a:t>
            </a:fld>
            <a:endParaRPr lang="es-CO"/>
          </a:p>
        </p:txBody>
      </p:sp>
    </p:spTree>
    <p:extLst>
      <p:ext uri="{BB962C8B-B14F-4D97-AF65-F5344CB8AC3E}">
        <p14:creationId xmlns:p14="http://schemas.microsoft.com/office/powerpoint/2010/main" val="18412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Como es de conocimiento de todos, el comercio internacional se desarrolla a través de transporte marítimo moviendo el 90% de las mercancías a nivel mundial, y es el principal medio para el desarrollo comercial de los países,  </a:t>
            </a:r>
            <a:endParaRPr lang="es-CO" dirty="0"/>
          </a:p>
        </p:txBody>
      </p:sp>
      <p:sp>
        <p:nvSpPr>
          <p:cNvPr id="4" name="Marcador de número de diapositiva 3"/>
          <p:cNvSpPr>
            <a:spLocks noGrp="1"/>
          </p:cNvSpPr>
          <p:nvPr>
            <p:ph type="sldNum" sz="quarter" idx="5"/>
          </p:nvPr>
        </p:nvSpPr>
        <p:spPr/>
        <p:txBody>
          <a:bodyPr/>
          <a:lstStyle/>
          <a:p>
            <a:fld id="{828B7A42-C1B2-48D6-AACA-978A26F2AE52}" type="slidenum">
              <a:rPr lang="es-CO" smtClean="0"/>
              <a:t>3</a:t>
            </a:fld>
            <a:endParaRPr lang="es-CO"/>
          </a:p>
        </p:txBody>
      </p:sp>
    </p:spTree>
    <p:extLst>
      <p:ext uri="{BB962C8B-B14F-4D97-AF65-F5344CB8AC3E}">
        <p14:creationId xmlns:p14="http://schemas.microsoft.com/office/powerpoint/2010/main" val="133998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Las administraciones marítimas nacionales deben propender que el transporte marítimo cumpla los principios generales de la IMO </a:t>
            </a:r>
            <a:endParaRPr lang="es-CO" dirty="0"/>
          </a:p>
        </p:txBody>
      </p:sp>
      <p:sp>
        <p:nvSpPr>
          <p:cNvPr id="4" name="Marcador de número de diapositiva 3"/>
          <p:cNvSpPr>
            <a:spLocks noGrp="1"/>
          </p:cNvSpPr>
          <p:nvPr>
            <p:ph type="sldNum" sz="quarter" idx="5"/>
          </p:nvPr>
        </p:nvSpPr>
        <p:spPr/>
        <p:txBody>
          <a:bodyPr/>
          <a:lstStyle/>
          <a:p>
            <a:fld id="{828B7A42-C1B2-48D6-AACA-978A26F2AE52}" type="slidenum">
              <a:rPr lang="es-CO" smtClean="0"/>
              <a:t>4</a:t>
            </a:fld>
            <a:endParaRPr lang="es-CO"/>
          </a:p>
        </p:txBody>
      </p:sp>
    </p:spTree>
    <p:extLst>
      <p:ext uri="{BB962C8B-B14F-4D97-AF65-F5344CB8AC3E}">
        <p14:creationId xmlns:p14="http://schemas.microsoft.com/office/powerpoint/2010/main" val="407862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157E-1FC7-F490-1450-7A35BC55872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5CDCE8E-BE36-5BF1-4702-7BF0F3F40A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A767AB5-2F0E-562A-F273-36A3D2A81584}"/>
              </a:ext>
            </a:extLst>
          </p:cNvPr>
          <p:cNvSpPr>
            <a:spLocks noGrp="1"/>
          </p:cNvSpPr>
          <p:nvPr>
            <p:ph type="body" idx="1"/>
          </p:nvPr>
        </p:nvSpPr>
        <p:spPr/>
        <p:txBody>
          <a:bodyPr/>
          <a:lstStyle/>
          <a:p>
            <a:r>
              <a:rPr lang="es-MX" dirty="0"/>
              <a:t>Pero el trabajo de las administraciones marítimas </a:t>
            </a:r>
            <a:r>
              <a:rPr lang="es-MX" dirty="0" err="1"/>
              <a:t>perse</a:t>
            </a:r>
            <a:r>
              <a:rPr lang="es-MX" dirty="0"/>
              <a:t> no funcionan, requieren una adecuada comunicación y coordinación con el Gremio a manera de acción conjunta para minimizar y mitigar los riesgos propios de que se derivan de las actividades en el mar.</a:t>
            </a:r>
          </a:p>
          <a:p>
            <a:endParaRPr lang="es-MX" dirty="0"/>
          </a:p>
          <a:p>
            <a:pPr>
              <a:buNone/>
            </a:pPr>
            <a:r>
              <a:rPr lang="es-MX" dirty="0"/>
              <a:t>Riesgo que tiene todos los países y </a:t>
            </a:r>
            <a:r>
              <a:rPr lang="es-MX" dirty="0" err="1"/>
              <a:t>dond</a:t>
            </a:r>
            <a:r>
              <a:rPr lang="es-MX" dirty="0"/>
              <a:t> </a:t>
            </a:r>
            <a:r>
              <a:rPr lang="es-MX" dirty="0" err="1"/>
              <a:t>eafortunadamente</a:t>
            </a:r>
            <a:r>
              <a:rPr lang="es-MX" dirty="0"/>
              <a:t> n Colombia no hemos </a:t>
            </a:r>
            <a:r>
              <a:rPr lang="es-MX" dirty="0" err="1"/>
              <a:t>tendios</a:t>
            </a:r>
            <a:r>
              <a:rPr lang="es-MX" dirty="0"/>
              <a:t> casos lamentables como los naufragios de buques de pasaje como los  </a:t>
            </a:r>
            <a:r>
              <a:rPr lang="es-MX" dirty="0" err="1"/>
              <a:t>ferrys</a:t>
            </a:r>
            <a:r>
              <a:rPr lang="es-MX" dirty="0"/>
              <a:t> en Corea del Sur, el crucero Costa Concordia en Italia, siniestros de derrames de hidrocarburos como el Prestige en 2002 o </a:t>
            </a:r>
            <a:r>
              <a:rPr lang="es-MX" b="1" dirty="0" err="1"/>
              <a:t>Sanchi</a:t>
            </a:r>
            <a:r>
              <a:rPr lang="es-MX" b="1" dirty="0"/>
              <a:t> (2018) </a:t>
            </a:r>
            <a:r>
              <a:rPr lang="es-MX" dirty="0"/>
              <a:t>El incidente que tuvo el petrolero </a:t>
            </a:r>
            <a:r>
              <a:rPr lang="es-MX" dirty="0" err="1"/>
              <a:t>Sanchi</a:t>
            </a:r>
            <a:r>
              <a:rPr lang="es-MX" dirty="0"/>
              <a:t> fue calificado como uno de los peores en los últimos 30 años. La embarcación iraquí chocó con un carguero chino haciendo que más de 136000 toneladas acabaran en las aguas de la costa de Shanghái., incendios, explosiones,  Perdidas de carga por inadecuada plan de estabilidad de los buques, </a:t>
            </a:r>
            <a:r>
              <a:rPr lang="es-MX" dirty="0" err="1"/>
              <a:t>etc</a:t>
            </a:r>
            <a:endParaRPr lang="es-MX" dirty="0"/>
          </a:p>
          <a:p>
            <a:endParaRPr lang="es-CO" dirty="0"/>
          </a:p>
        </p:txBody>
      </p:sp>
      <p:sp>
        <p:nvSpPr>
          <p:cNvPr id="4" name="Marcador de número de diapositiva 3">
            <a:extLst>
              <a:ext uri="{FF2B5EF4-FFF2-40B4-BE49-F238E27FC236}">
                <a16:creationId xmlns:a16="http://schemas.microsoft.com/office/drawing/2014/main" id="{26B9EAE4-BB87-A66A-A462-D7523BAFFE96}"/>
              </a:ext>
            </a:extLst>
          </p:cNvPr>
          <p:cNvSpPr>
            <a:spLocks noGrp="1"/>
          </p:cNvSpPr>
          <p:nvPr>
            <p:ph type="sldNum" sz="quarter" idx="5"/>
          </p:nvPr>
        </p:nvSpPr>
        <p:spPr/>
        <p:txBody>
          <a:bodyPr/>
          <a:lstStyle/>
          <a:p>
            <a:fld id="{828B7A42-C1B2-48D6-AACA-978A26F2AE52}" type="slidenum">
              <a:rPr lang="es-CO" smtClean="0"/>
              <a:t>5</a:t>
            </a:fld>
            <a:endParaRPr lang="es-CO"/>
          </a:p>
        </p:txBody>
      </p:sp>
    </p:spTree>
    <p:extLst>
      <p:ext uri="{BB962C8B-B14F-4D97-AF65-F5344CB8AC3E}">
        <p14:creationId xmlns:p14="http://schemas.microsoft.com/office/powerpoint/2010/main" val="266678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Para eso , Colombia ha adoptado los principales instrumentos internacionales de la OMI y viene trabajando interinstitucionalmente para incorporar nuevos instrumentos que el país necesita.</a:t>
            </a:r>
            <a:endParaRPr lang="es-CO" dirty="0"/>
          </a:p>
        </p:txBody>
      </p:sp>
      <p:sp>
        <p:nvSpPr>
          <p:cNvPr id="4" name="Marcador de número de diapositiva 3"/>
          <p:cNvSpPr>
            <a:spLocks noGrp="1"/>
          </p:cNvSpPr>
          <p:nvPr>
            <p:ph type="sldNum" sz="quarter" idx="5"/>
          </p:nvPr>
        </p:nvSpPr>
        <p:spPr/>
        <p:txBody>
          <a:bodyPr/>
          <a:lstStyle/>
          <a:p>
            <a:fld id="{828B7A42-C1B2-48D6-AACA-978A26F2AE52}" type="slidenum">
              <a:rPr lang="es-CO" smtClean="0"/>
              <a:t>6</a:t>
            </a:fld>
            <a:endParaRPr lang="es-CO"/>
          </a:p>
        </p:txBody>
      </p:sp>
    </p:spTree>
    <p:extLst>
      <p:ext uri="{BB962C8B-B14F-4D97-AF65-F5344CB8AC3E}">
        <p14:creationId xmlns:p14="http://schemas.microsoft.com/office/powerpoint/2010/main" val="3025494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Seremos el ultimo país auditado obligatoriamente, puesto que la OMI va a migrar su proceso de auditorias únicamente a estados miembros que presenten graves deficiencias en sus administraciones marítimas y solo hará seguimiento de las demás. </a:t>
            </a:r>
            <a:endParaRPr lang="es-CO" dirty="0"/>
          </a:p>
        </p:txBody>
      </p:sp>
      <p:sp>
        <p:nvSpPr>
          <p:cNvPr id="4" name="Marcador de número de diapositiva 3"/>
          <p:cNvSpPr>
            <a:spLocks noGrp="1"/>
          </p:cNvSpPr>
          <p:nvPr>
            <p:ph type="sldNum" sz="quarter" idx="5"/>
          </p:nvPr>
        </p:nvSpPr>
        <p:spPr/>
        <p:txBody>
          <a:bodyPr/>
          <a:lstStyle/>
          <a:p>
            <a:fld id="{828B7A42-C1B2-48D6-AACA-978A26F2AE52}" type="slidenum">
              <a:rPr lang="es-CO" smtClean="0"/>
              <a:t>8</a:t>
            </a:fld>
            <a:endParaRPr lang="es-CO"/>
          </a:p>
        </p:txBody>
      </p:sp>
    </p:spTree>
    <p:extLst>
      <p:ext uri="{BB962C8B-B14F-4D97-AF65-F5344CB8AC3E}">
        <p14:creationId xmlns:p14="http://schemas.microsoft.com/office/powerpoint/2010/main" val="276128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7.png"/><Relationship Id="rId16"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6.svg"/><Relationship Id="rId9" Type="http://schemas.openxmlformats.org/officeDocument/2006/relationships/image" Target="../media/image62.png"/><Relationship Id="rId14" Type="http://schemas.openxmlformats.org/officeDocument/2006/relationships/image" Target="../media/image67.svg"/></Relationships>
</file>

<file path=ppt/slides/_rels/slide1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6.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19.sv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3.svg"/><Relationship Id="rId7" Type="http://schemas.openxmlformats.org/officeDocument/2006/relationships/image" Target="../media/image47.png"/><Relationship Id="rId12" Type="http://schemas.openxmlformats.org/officeDocument/2006/relationships/image" Target="../media/image6.svg"/><Relationship Id="rId17" Type="http://schemas.openxmlformats.org/officeDocument/2006/relationships/image" Target="../media/image55.png"/><Relationship Id="rId2" Type="http://schemas.openxmlformats.org/officeDocument/2006/relationships/image" Target="../media/image42.png"/><Relationship Id="rId16"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rot="5400000">
            <a:off x="-2946303" y="2398023"/>
            <a:ext cx="10522735" cy="5490954"/>
          </a:xfrm>
          <a:custGeom>
            <a:avLst/>
            <a:gdLst/>
            <a:ahLst/>
            <a:cxnLst/>
            <a:rect l="l" t="t" r="r" b="b"/>
            <a:pathLst>
              <a:path w="10522735" h="5490954">
                <a:moveTo>
                  <a:pt x="0" y="0"/>
                </a:moveTo>
                <a:lnTo>
                  <a:pt x="10522735" y="0"/>
                </a:lnTo>
                <a:lnTo>
                  <a:pt x="10522735" y="5490954"/>
                </a:lnTo>
                <a:lnTo>
                  <a:pt x="0" y="54909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3" name="Group 3"/>
          <p:cNvGrpSpPr>
            <a:grpSpLocks noChangeAspect="1"/>
          </p:cNvGrpSpPr>
          <p:nvPr/>
        </p:nvGrpSpPr>
        <p:grpSpPr>
          <a:xfrm>
            <a:off x="12234784" y="-754555"/>
            <a:ext cx="11434572" cy="11434527"/>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8888" r="-38888"/>
              </a:stretch>
            </a:blipFill>
          </p:spPr>
          <p:txBody>
            <a:bodyPr/>
            <a:lstStyle/>
            <a:p>
              <a:endParaRPr lang="es-CO"/>
            </a:p>
          </p:txBody>
        </p:sp>
      </p:grpSp>
      <p:grpSp>
        <p:nvGrpSpPr>
          <p:cNvPr id="5" name="Group 5"/>
          <p:cNvGrpSpPr/>
          <p:nvPr/>
        </p:nvGrpSpPr>
        <p:grpSpPr>
          <a:xfrm>
            <a:off x="10980974" y="792243"/>
            <a:ext cx="5866007" cy="5866007"/>
            <a:chOff x="0" y="0"/>
            <a:chExt cx="7821343" cy="7821343"/>
          </a:xfrm>
        </p:grpSpPr>
        <p:grpSp>
          <p:nvGrpSpPr>
            <p:cNvPr id="6" name="Group 6"/>
            <p:cNvGrpSpPr/>
            <p:nvPr/>
          </p:nvGrpSpPr>
          <p:grpSpPr>
            <a:xfrm>
              <a:off x="0" y="0"/>
              <a:ext cx="7821343" cy="78213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EFF"/>
              </a:solidFill>
            </p:spPr>
            <p:txBody>
              <a:bodyPr/>
              <a:lstStyle/>
              <a:p>
                <a:endParaRPr lang="es-CO"/>
              </a:p>
            </p:txBody>
          </p:sp>
          <p:sp>
            <p:nvSpPr>
              <p:cNvPr id="8" name="TextBox 8"/>
              <p:cNvSpPr txBox="1"/>
              <p:nvPr/>
            </p:nvSpPr>
            <p:spPr>
              <a:xfrm>
                <a:off x="76200" y="95250"/>
                <a:ext cx="660400" cy="641350"/>
              </a:xfrm>
              <a:prstGeom prst="rect">
                <a:avLst/>
              </a:prstGeom>
            </p:spPr>
            <p:txBody>
              <a:bodyPr lIns="52498" tIns="52498" rIns="52498" bIns="52498" rtlCol="0" anchor="ctr"/>
              <a:lstStyle/>
              <a:p>
                <a:pPr algn="ctr">
                  <a:lnSpc>
                    <a:spcPts val="1993"/>
                  </a:lnSpc>
                </a:pPr>
                <a:endParaRPr/>
              </a:p>
            </p:txBody>
          </p:sp>
        </p:grpSp>
        <p:grpSp>
          <p:nvGrpSpPr>
            <p:cNvPr id="9" name="Group 9"/>
            <p:cNvGrpSpPr>
              <a:grpSpLocks noChangeAspect="1"/>
            </p:cNvGrpSpPr>
            <p:nvPr/>
          </p:nvGrpSpPr>
          <p:grpSpPr>
            <a:xfrm>
              <a:off x="233842" y="245777"/>
              <a:ext cx="7329819" cy="732978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1455" r="-38637"/>
                </a:stretch>
              </a:blipFill>
            </p:spPr>
            <p:txBody>
              <a:bodyPr/>
              <a:lstStyle/>
              <a:p>
                <a:endParaRPr lang="es-CO"/>
              </a:p>
            </p:txBody>
          </p:sp>
        </p:grpSp>
      </p:grpSp>
      <p:grpSp>
        <p:nvGrpSpPr>
          <p:cNvPr id="11" name="Group 11"/>
          <p:cNvGrpSpPr/>
          <p:nvPr/>
        </p:nvGrpSpPr>
        <p:grpSpPr>
          <a:xfrm>
            <a:off x="0" y="10069143"/>
            <a:ext cx="18288000" cy="217857"/>
            <a:chOff x="0" y="0"/>
            <a:chExt cx="24384000" cy="290476"/>
          </a:xfrm>
        </p:grpSpPr>
        <p:grpSp>
          <p:nvGrpSpPr>
            <p:cNvPr id="12" name="Group 12"/>
            <p:cNvGrpSpPr/>
            <p:nvPr/>
          </p:nvGrpSpPr>
          <p:grpSpPr>
            <a:xfrm>
              <a:off x="0" y="32794"/>
              <a:ext cx="9300836" cy="257682"/>
              <a:chOff x="0" y="0"/>
              <a:chExt cx="1837202" cy="50900"/>
            </a:xfrm>
          </p:grpSpPr>
          <p:sp>
            <p:nvSpPr>
              <p:cNvPr id="13" name="Freeform 13"/>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14" name="TextBox 14"/>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15" name="Group 15"/>
            <p:cNvGrpSpPr/>
            <p:nvPr/>
          </p:nvGrpSpPr>
          <p:grpSpPr>
            <a:xfrm>
              <a:off x="9300836" y="0"/>
              <a:ext cx="7541582" cy="290476"/>
              <a:chOff x="0" y="0"/>
              <a:chExt cx="1321514" cy="50900"/>
            </a:xfrm>
          </p:grpSpPr>
          <p:sp>
            <p:nvSpPr>
              <p:cNvPr id="16" name="Freeform 16"/>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17" name="TextBox 17"/>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18" name="Group 18"/>
            <p:cNvGrpSpPr/>
            <p:nvPr/>
          </p:nvGrpSpPr>
          <p:grpSpPr>
            <a:xfrm>
              <a:off x="16842418" y="0"/>
              <a:ext cx="7541582" cy="290476"/>
              <a:chOff x="0" y="0"/>
              <a:chExt cx="1321514" cy="50900"/>
            </a:xfrm>
          </p:grpSpPr>
          <p:sp>
            <p:nvSpPr>
              <p:cNvPr id="19" name="Freeform 19"/>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20" name="TextBox 20"/>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21" name="TextBox 21"/>
          <p:cNvSpPr txBox="1"/>
          <p:nvPr/>
        </p:nvSpPr>
        <p:spPr>
          <a:xfrm>
            <a:off x="3105945" y="3367713"/>
            <a:ext cx="7522721" cy="1109526"/>
          </a:xfrm>
          <a:prstGeom prst="rect">
            <a:avLst/>
          </a:prstGeom>
        </p:spPr>
        <p:txBody>
          <a:bodyPr lIns="0" tIns="0" rIns="0" bIns="0" rtlCol="0" anchor="t">
            <a:spAutoFit/>
          </a:bodyPr>
          <a:lstStyle/>
          <a:p>
            <a:pPr algn="l">
              <a:lnSpc>
                <a:spcPts val="9085"/>
              </a:lnSpc>
            </a:pPr>
            <a:r>
              <a:rPr lang="en-US" sz="6489" b="1" spc="-279" dirty="0">
                <a:solidFill>
                  <a:srgbClr val="1C3D71"/>
                </a:solidFill>
                <a:latin typeface="Source Sans Pro Bold"/>
                <a:ea typeface="Source Sans Pro Bold"/>
                <a:cs typeface="Source Sans Pro Bold"/>
                <a:sym typeface="Source Sans Pro Bold"/>
              </a:rPr>
              <a:t>AUDITORIA DE LA OMI</a:t>
            </a:r>
          </a:p>
        </p:txBody>
      </p:sp>
      <p:sp>
        <p:nvSpPr>
          <p:cNvPr id="22" name="TextBox 22"/>
          <p:cNvSpPr txBox="1"/>
          <p:nvPr/>
        </p:nvSpPr>
        <p:spPr>
          <a:xfrm>
            <a:off x="906406" y="7704729"/>
            <a:ext cx="11434571" cy="2381549"/>
          </a:xfrm>
          <a:prstGeom prst="rect">
            <a:avLst/>
          </a:prstGeom>
        </p:spPr>
        <p:txBody>
          <a:bodyPr wrap="square" lIns="0" tIns="0" rIns="0" bIns="0" rtlCol="0" anchor="t">
            <a:spAutoFit/>
          </a:bodyPr>
          <a:lstStyle/>
          <a:p>
            <a:pPr algn="ctr">
              <a:lnSpc>
                <a:spcPts val="3780"/>
              </a:lnSpc>
            </a:pPr>
            <a:endParaRPr lang="en-US" sz="2700" b="1" spc="237" dirty="0">
              <a:solidFill>
                <a:srgbClr val="1C3D71"/>
              </a:solidFill>
              <a:latin typeface="Source Sans Pro Bold"/>
              <a:ea typeface="Source Sans Pro Bold"/>
              <a:cs typeface="Source Sans Pro Bold"/>
              <a:sym typeface="Source Sans Pro Bold"/>
            </a:endParaRPr>
          </a:p>
          <a:p>
            <a:pPr algn="ctr">
              <a:lnSpc>
                <a:spcPts val="3780"/>
              </a:lnSpc>
            </a:pPr>
            <a:r>
              <a:rPr lang="en-US" sz="2700" b="1" spc="237" dirty="0" err="1">
                <a:solidFill>
                  <a:srgbClr val="1C3D71"/>
                </a:solidFill>
                <a:latin typeface="Source Sans Pro Bold"/>
                <a:ea typeface="Source Sans Pro Bold"/>
                <a:cs typeface="Source Sans Pro Bold"/>
                <a:sym typeface="Source Sans Pro Bold"/>
              </a:rPr>
              <a:t>Dirección</a:t>
            </a:r>
            <a:r>
              <a:rPr lang="en-US" sz="2700" b="1" spc="237" dirty="0">
                <a:solidFill>
                  <a:srgbClr val="1C3D71"/>
                </a:solidFill>
                <a:latin typeface="Source Sans Pro Bold"/>
                <a:ea typeface="Source Sans Pro Bold"/>
                <a:cs typeface="Source Sans Pro Bold"/>
                <a:sym typeface="Source Sans Pro Bold"/>
              </a:rPr>
              <a:t> General </a:t>
            </a:r>
            <a:r>
              <a:rPr lang="en-US" sz="2700" b="1" spc="237" dirty="0" err="1">
                <a:solidFill>
                  <a:srgbClr val="1C3D71"/>
                </a:solidFill>
                <a:latin typeface="Source Sans Pro Bold"/>
                <a:ea typeface="Source Sans Pro Bold"/>
                <a:cs typeface="Source Sans Pro Bold"/>
                <a:sym typeface="Source Sans Pro Bold"/>
              </a:rPr>
              <a:t>Marítima</a:t>
            </a:r>
            <a:r>
              <a:rPr lang="en-US" sz="2700" b="1" spc="237" dirty="0">
                <a:solidFill>
                  <a:srgbClr val="1C3D71"/>
                </a:solidFill>
                <a:latin typeface="Source Sans Pro Bold"/>
                <a:ea typeface="Source Sans Pro Bold"/>
                <a:cs typeface="Source Sans Pro Bold"/>
                <a:sym typeface="Source Sans Pro Bold"/>
              </a:rPr>
              <a:t> | 2025</a:t>
            </a:r>
          </a:p>
          <a:p>
            <a:pPr algn="ctr">
              <a:lnSpc>
                <a:spcPts val="3780"/>
              </a:lnSpc>
            </a:pPr>
            <a:endParaRPr lang="en-US" sz="2700" b="1" spc="237" dirty="0">
              <a:solidFill>
                <a:srgbClr val="1C3D71"/>
              </a:solidFill>
              <a:latin typeface="Source Sans Pro Bold"/>
              <a:ea typeface="Source Sans Pro Bold"/>
              <a:cs typeface="Source Sans Pro Bold"/>
              <a:sym typeface="Source Sans Pro Bold"/>
            </a:endParaRPr>
          </a:p>
          <a:p>
            <a:pPr algn="r">
              <a:lnSpc>
                <a:spcPts val="3780"/>
              </a:lnSpc>
            </a:pPr>
            <a:r>
              <a:rPr lang="es-CO" sz="2000" b="1" spc="237" noProof="0" dirty="0">
                <a:solidFill>
                  <a:schemeClr val="tx2"/>
                </a:solidFill>
                <a:effectLst>
                  <a:outerShdw blurRad="38100" dist="38100" dir="2700000" algn="tl">
                    <a:srgbClr val="000000">
                      <a:alpha val="43137"/>
                    </a:srgbClr>
                  </a:outerShdw>
                </a:effectLst>
                <a:latin typeface="Source Sans Pro Bold"/>
                <a:ea typeface="Source Sans Pro Bold"/>
                <a:cs typeface="Source Sans Pro Bold"/>
                <a:sym typeface="Source Sans Pro Bold"/>
              </a:rPr>
              <a:t>Tercer Congreso de lecciones aprendidas (ANPRA)</a:t>
            </a:r>
          </a:p>
          <a:p>
            <a:pPr algn="r">
              <a:lnSpc>
                <a:spcPts val="3780"/>
              </a:lnSpc>
            </a:pPr>
            <a:r>
              <a:rPr lang="es-CO" sz="2000" b="1" spc="237" noProof="0" dirty="0">
                <a:solidFill>
                  <a:schemeClr val="tx2"/>
                </a:solidFill>
                <a:effectLst>
                  <a:outerShdw blurRad="38100" dist="38100" dir="2700000" algn="tl">
                    <a:srgbClr val="000000">
                      <a:alpha val="43137"/>
                    </a:srgbClr>
                  </a:outerShdw>
                </a:effectLst>
                <a:latin typeface="Source Sans Pro Bold"/>
                <a:ea typeface="Source Sans Pro Bold"/>
                <a:cs typeface="Source Sans Pro Bold"/>
                <a:sym typeface="Source Sans Pro Bold"/>
              </a:rPr>
              <a:t>Barranquilla, 25 de abril de 2025</a:t>
            </a:r>
          </a:p>
        </p:txBody>
      </p:sp>
      <p:sp>
        <p:nvSpPr>
          <p:cNvPr id="23" name="TextBox 23"/>
          <p:cNvSpPr txBox="1"/>
          <p:nvPr/>
        </p:nvSpPr>
        <p:spPr>
          <a:xfrm>
            <a:off x="2970281" y="4267689"/>
            <a:ext cx="8010693" cy="1874917"/>
          </a:xfrm>
          <a:prstGeom prst="rect">
            <a:avLst/>
          </a:prstGeom>
        </p:spPr>
        <p:txBody>
          <a:bodyPr lIns="0" tIns="0" rIns="0" bIns="0" rtlCol="0" anchor="t">
            <a:spAutoFit/>
          </a:bodyPr>
          <a:lstStyle/>
          <a:p>
            <a:pPr algn="l">
              <a:lnSpc>
                <a:spcPts val="15299"/>
              </a:lnSpc>
            </a:pPr>
            <a:r>
              <a:rPr lang="en-US" sz="10927" b="1" spc="43" dirty="0">
                <a:solidFill>
                  <a:srgbClr val="3275C5"/>
                </a:solidFill>
                <a:latin typeface="Dynamo Medium"/>
                <a:ea typeface="Dynamo Medium"/>
                <a:cs typeface="Dynamo Medium"/>
                <a:sym typeface="Dynamo Medium"/>
              </a:rPr>
              <a:t>A COLOMBIA</a:t>
            </a:r>
          </a:p>
        </p:txBody>
      </p:sp>
      <p:sp>
        <p:nvSpPr>
          <p:cNvPr id="25" name="CuadroTexto 24">
            <a:extLst>
              <a:ext uri="{FF2B5EF4-FFF2-40B4-BE49-F238E27FC236}">
                <a16:creationId xmlns:a16="http://schemas.microsoft.com/office/drawing/2014/main" id="{7950F786-2182-19D7-612D-534B55E80776}"/>
              </a:ext>
            </a:extLst>
          </p:cNvPr>
          <p:cNvSpPr txBox="1"/>
          <p:nvPr/>
        </p:nvSpPr>
        <p:spPr>
          <a:xfrm>
            <a:off x="585288" y="6315287"/>
            <a:ext cx="12046526" cy="1323439"/>
          </a:xfrm>
          <a:prstGeom prst="rect">
            <a:avLst/>
          </a:prstGeom>
          <a:noFill/>
        </p:spPr>
        <p:txBody>
          <a:bodyPr wrap="square">
            <a:spAutoFit/>
          </a:bodyPr>
          <a:lstStyle/>
          <a:p>
            <a:pPr algn="ctr"/>
            <a:r>
              <a:rPr lang="es-CO" sz="40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Importancia para la Seguridad Integral Marítima Nacional</a:t>
            </a:r>
            <a:endParaRPr lang="es-CO" sz="4000" b="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4560153" y="-39520"/>
            <a:ext cx="9757232" cy="9757232"/>
          </a:xfrm>
          <a:prstGeom prst="rect">
            <a:avLst/>
          </a:prstGeom>
        </p:spPr>
      </p:pic>
      <p:sp>
        <p:nvSpPr>
          <p:cNvPr id="3" name="Freeform 3"/>
          <p:cNvSpPr/>
          <p:nvPr/>
        </p:nvSpPr>
        <p:spPr>
          <a:xfrm rot="7616117">
            <a:off x="15024503" y="7362238"/>
            <a:ext cx="6000674" cy="4342306"/>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4" name="Group 4"/>
          <p:cNvGrpSpPr/>
          <p:nvPr/>
        </p:nvGrpSpPr>
        <p:grpSpPr>
          <a:xfrm>
            <a:off x="0" y="10069143"/>
            <a:ext cx="18288000" cy="217857"/>
            <a:chOff x="0" y="0"/>
            <a:chExt cx="24384000" cy="290476"/>
          </a:xfrm>
        </p:grpSpPr>
        <p:grpSp>
          <p:nvGrpSpPr>
            <p:cNvPr id="5" name="Group 5"/>
            <p:cNvGrpSpPr/>
            <p:nvPr/>
          </p:nvGrpSpPr>
          <p:grpSpPr>
            <a:xfrm>
              <a:off x="0" y="32794"/>
              <a:ext cx="9300836" cy="257682"/>
              <a:chOff x="0" y="0"/>
              <a:chExt cx="1837202" cy="50900"/>
            </a:xfrm>
          </p:grpSpPr>
          <p:sp>
            <p:nvSpPr>
              <p:cNvPr id="6" name="Freeform 6"/>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7" name="TextBox 7"/>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8" name="Group 8"/>
            <p:cNvGrpSpPr/>
            <p:nvPr/>
          </p:nvGrpSpPr>
          <p:grpSpPr>
            <a:xfrm>
              <a:off x="9300836" y="0"/>
              <a:ext cx="7541582" cy="290476"/>
              <a:chOff x="0" y="0"/>
              <a:chExt cx="1321514" cy="50900"/>
            </a:xfrm>
          </p:grpSpPr>
          <p:sp>
            <p:nvSpPr>
              <p:cNvPr id="9" name="Freeform 9"/>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10" name="TextBox 10"/>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11" name="Group 11"/>
            <p:cNvGrpSpPr/>
            <p:nvPr/>
          </p:nvGrpSpPr>
          <p:grpSpPr>
            <a:xfrm>
              <a:off x="16842418" y="0"/>
              <a:ext cx="7541582" cy="290476"/>
              <a:chOff x="0" y="0"/>
              <a:chExt cx="1321514" cy="50900"/>
            </a:xfrm>
          </p:grpSpPr>
          <p:sp>
            <p:nvSpPr>
              <p:cNvPr id="12" name="Freeform 12"/>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13" name="TextBox 13"/>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14" name="Freeform 14"/>
          <p:cNvSpPr/>
          <p:nvPr/>
        </p:nvSpPr>
        <p:spPr>
          <a:xfrm rot="-2561783">
            <a:off x="-2667456" y="-1541636"/>
            <a:ext cx="6000674" cy="4342306"/>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5" name="Freeform 15"/>
          <p:cNvSpPr/>
          <p:nvPr/>
        </p:nvSpPr>
        <p:spPr>
          <a:xfrm rot="2208164">
            <a:off x="13039185" y="5110757"/>
            <a:ext cx="1464632" cy="1174368"/>
          </a:xfrm>
          <a:custGeom>
            <a:avLst/>
            <a:gdLst/>
            <a:ahLst/>
            <a:cxnLst/>
            <a:rect l="l" t="t" r="r" b="b"/>
            <a:pathLst>
              <a:path w="1464632" h="1174368">
                <a:moveTo>
                  <a:pt x="0" y="0"/>
                </a:moveTo>
                <a:lnTo>
                  <a:pt x="1464632" y="0"/>
                </a:lnTo>
                <a:lnTo>
                  <a:pt x="1464632" y="1174368"/>
                </a:lnTo>
                <a:lnTo>
                  <a:pt x="0" y="1174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6" name="Freeform 16"/>
          <p:cNvSpPr/>
          <p:nvPr/>
        </p:nvSpPr>
        <p:spPr>
          <a:xfrm rot="151568">
            <a:off x="11863664" y="1667116"/>
            <a:ext cx="1464632" cy="1174368"/>
          </a:xfrm>
          <a:custGeom>
            <a:avLst/>
            <a:gdLst/>
            <a:ahLst/>
            <a:cxnLst/>
            <a:rect l="l" t="t" r="r" b="b"/>
            <a:pathLst>
              <a:path w="1464632" h="1174368">
                <a:moveTo>
                  <a:pt x="0" y="0"/>
                </a:moveTo>
                <a:lnTo>
                  <a:pt x="1464631" y="0"/>
                </a:lnTo>
                <a:lnTo>
                  <a:pt x="1464631" y="1174369"/>
                </a:lnTo>
                <a:lnTo>
                  <a:pt x="0" y="11743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7" name="Freeform 17"/>
          <p:cNvSpPr/>
          <p:nvPr/>
        </p:nvSpPr>
        <p:spPr>
          <a:xfrm rot="75748" flipH="1">
            <a:off x="5310634" y="1682830"/>
            <a:ext cx="1464632" cy="1174368"/>
          </a:xfrm>
          <a:custGeom>
            <a:avLst/>
            <a:gdLst/>
            <a:ahLst/>
            <a:cxnLst/>
            <a:rect l="l" t="t" r="r" b="b"/>
            <a:pathLst>
              <a:path w="1464632" h="1174368">
                <a:moveTo>
                  <a:pt x="1464631" y="0"/>
                </a:moveTo>
                <a:lnTo>
                  <a:pt x="0" y="0"/>
                </a:lnTo>
                <a:lnTo>
                  <a:pt x="0" y="1174369"/>
                </a:lnTo>
                <a:lnTo>
                  <a:pt x="1464631" y="1174369"/>
                </a:lnTo>
                <a:lnTo>
                  <a:pt x="146463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18" name="Freeform 18"/>
          <p:cNvSpPr/>
          <p:nvPr/>
        </p:nvSpPr>
        <p:spPr>
          <a:xfrm rot="-1710284" flipH="1">
            <a:off x="4386868" y="5117400"/>
            <a:ext cx="1464632" cy="1174368"/>
          </a:xfrm>
          <a:custGeom>
            <a:avLst/>
            <a:gdLst/>
            <a:ahLst/>
            <a:cxnLst/>
            <a:rect l="l" t="t" r="r" b="b"/>
            <a:pathLst>
              <a:path w="1464632" h="1174368">
                <a:moveTo>
                  <a:pt x="1464632" y="0"/>
                </a:moveTo>
                <a:lnTo>
                  <a:pt x="0" y="0"/>
                </a:lnTo>
                <a:lnTo>
                  <a:pt x="0" y="1174369"/>
                </a:lnTo>
                <a:lnTo>
                  <a:pt x="1464632" y="1174369"/>
                </a:lnTo>
                <a:lnTo>
                  <a:pt x="146463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19" name="Freeform 19"/>
          <p:cNvSpPr/>
          <p:nvPr/>
        </p:nvSpPr>
        <p:spPr>
          <a:xfrm rot="-3566170" flipH="1">
            <a:off x="6122707" y="7997081"/>
            <a:ext cx="1464632" cy="1174368"/>
          </a:xfrm>
          <a:custGeom>
            <a:avLst/>
            <a:gdLst/>
            <a:ahLst/>
            <a:cxnLst/>
            <a:rect l="l" t="t" r="r" b="b"/>
            <a:pathLst>
              <a:path w="1464632" h="1174368">
                <a:moveTo>
                  <a:pt x="1464632" y="0"/>
                </a:moveTo>
                <a:lnTo>
                  <a:pt x="0" y="0"/>
                </a:lnTo>
                <a:lnTo>
                  <a:pt x="0" y="1174368"/>
                </a:lnTo>
                <a:lnTo>
                  <a:pt x="1464632" y="1174368"/>
                </a:lnTo>
                <a:lnTo>
                  <a:pt x="1464632"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20" name="Freeform 20"/>
          <p:cNvSpPr/>
          <p:nvPr/>
        </p:nvSpPr>
        <p:spPr>
          <a:xfrm rot="4200664">
            <a:off x="10304034" y="7871630"/>
            <a:ext cx="1464632" cy="1174368"/>
          </a:xfrm>
          <a:custGeom>
            <a:avLst/>
            <a:gdLst/>
            <a:ahLst/>
            <a:cxnLst/>
            <a:rect l="l" t="t" r="r" b="b"/>
            <a:pathLst>
              <a:path w="1464632" h="1174368">
                <a:moveTo>
                  <a:pt x="0" y="0"/>
                </a:moveTo>
                <a:lnTo>
                  <a:pt x="1464632" y="0"/>
                </a:lnTo>
                <a:lnTo>
                  <a:pt x="1464632" y="1174368"/>
                </a:lnTo>
                <a:lnTo>
                  <a:pt x="0" y="11743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CO"/>
          </a:p>
        </p:txBody>
      </p:sp>
      <p:sp>
        <p:nvSpPr>
          <p:cNvPr id="21" name="TextBox 21"/>
          <p:cNvSpPr txBox="1"/>
          <p:nvPr/>
        </p:nvSpPr>
        <p:spPr>
          <a:xfrm>
            <a:off x="7454578" y="4282450"/>
            <a:ext cx="4031309" cy="1407106"/>
          </a:xfrm>
          <a:prstGeom prst="rect">
            <a:avLst/>
          </a:prstGeom>
        </p:spPr>
        <p:txBody>
          <a:bodyPr lIns="0" tIns="0" rIns="0" bIns="0" rtlCol="0" anchor="t">
            <a:spAutoFit/>
          </a:bodyPr>
          <a:lstStyle/>
          <a:p>
            <a:pPr algn="ctr">
              <a:lnSpc>
                <a:spcPts val="5664"/>
              </a:lnSpc>
            </a:pPr>
            <a:r>
              <a:rPr lang="en-US" sz="4046" b="1">
                <a:solidFill>
                  <a:srgbClr val="3275C5"/>
                </a:solidFill>
                <a:latin typeface="Dynamo Medium"/>
                <a:ea typeface="Dynamo Medium"/>
                <a:cs typeface="Dynamo Medium"/>
                <a:sym typeface="Dynamo Medium"/>
              </a:rPr>
              <a:t>ADMINISTRACIÓN MARÍTIMA</a:t>
            </a:r>
          </a:p>
        </p:txBody>
      </p:sp>
      <p:sp>
        <p:nvSpPr>
          <p:cNvPr id="22" name="TextBox 22"/>
          <p:cNvSpPr txBox="1"/>
          <p:nvPr/>
        </p:nvSpPr>
        <p:spPr>
          <a:xfrm>
            <a:off x="9803720" y="1705150"/>
            <a:ext cx="2410689" cy="1115690"/>
          </a:xfrm>
          <a:prstGeom prst="rect">
            <a:avLst/>
          </a:prstGeom>
        </p:spPr>
        <p:txBody>
          <a:bodyPr lIns="0" tIns="0" rIns="0" bIns="0" rtlCol="0" anchor="t">
            <a:spAutoFit/>
          </a:bodyPr>
          <a:lstStyle/>
          <a:p>
            <a:pPr algn="l">
              <a:lnSpc>
                <a:spcPts val="2902"/>
              </a:lnSpc>
            </a:pPr>
            <a:r>
              <a:rPr lang="en-US" sz="2524" b="1" dirty="0" err="1">
                <a:solidFill>
                  <a:srgbClr val="FCFEFF"/>
                </a:solidFill>
                <a:latin typeface="Fira Sans Medium"/>
                <a:ea typeface="Fira Sans Medium"/>
                <a:cs typeface="Fira Sans Medium"/>
                <a:sym typeface="Fira Sans Medium"/>
              </a:rPr>
              <a:t>Ministerio</a:t>
            </a:r>
            <a:r>
              <a:rPr lang="en-US" sz="2524" b="1" dirty="0">
                <a:solidFill>
                  <a:srgbClr val="FCFEFF"/>
                </a:solidFill>
                <a:latin typeface="Fira Sans Medium"/>
                <a:ea typeface="Fira Sans Medium"/>
                <a:cs typeface="Fira Sans Medium"/>
                <a:sym typeface="Fira Sans Medium"/>
              </a:rPr>
              <a:t> de Defensa – ARC- Dimar</a:t>
            </a:r>
          </a:p>
        </p:txBody>
      </p:sp>
      <p:sp>
        <p:nvSpPr>
          <p:cNvPr id="23" name="TextBox 23"/>
          <p:cNvSpPr txBox="1"/>
          <p:nvPr/>
        </p:nvSpPr>
        <p:spPr>
          <a:xfrm>
            <a:off x="12298939" y="773583"/>
            <a:ext cx="2410689" cy="744680"/>
          </a:xfrm>
          <a:prstGeom prst="rect">
            <a:avLst/>
          </a:prstGeom>
        </p:spPr>
        <p:txBody>
          <a:bodyPr lIns="0" tIns="0" rIns="0" bIns="0" rtlCol="0" anchor="t">
            <a:spAutoFit/>
          </a:bodyPr>
          <a:lstStyle/>
          <a:p>
            <a:pPr algn="l">
              <a:lnSpc>
                <a:spcPts val="2902"/>
              </a:lnSpc>
            </a:pPr>
            <a:r>
              <a:rPr lang="en-US" sz="2524" b="1" i="1">
                <a:solidFill>
                  <a:srgbClr val="3275C5"/>
                </a:solidFill>
                <a:latin typeface="Fira Sans Medium Italics"/>
                <a:ea typeface="Fira Sans Medium Italics"/>
                <a:cs typeface="Fira Sans Medium Italics"/>
                <a:sym typeface="Fira Sans Medium Italics"/>
              </a:rPr>
              <a:t>Política Asuntos Marítimos </a:t>
            </a:r>
          </a:p>
        </p:txBody>
      </p:sp>
      <p:sp>
        <p:nvSpPr>
          <p:cNvPr id="24" name="TextBox 24"/>
          <p:cNvSpPr txBox="1"/>
          <p:nvPr/>
        </p:nvSpPr>
        <p:spPr>
          <a:xfrm>
            <a:off x="13858690" y="4260784"/>
            <a:ext cx="2410689" cy="1109005"/>
          </a:xfrm>
          <a:prstGeom prst="rect">
            <a:avLst/>
          </a:prstGeom>
        </p:spPr>
        <p:txBody>
          <a:bodyPr lIns="0" tIns="0" rIns="0" bIns="0" rtlCol="0" anchor="t">
            <a:spAutoFit/>
          </a:bodyPr>
          <a:lstStyle/>
          <a:p>
            <a:pPr algn="l">
              <a:lnSpc>
                <a:spcPts val="2902"/>
              </a:lnSpc>
            </a:pPr>
            <a:r>
              <a:rPr lang="en-US" sz="2524" b="1" i="1">
                <a:solidFill>
                  <a:srgbClr val="3275C5"/>
                </a:solidFill>
                <a:latin typeface="Fira Sans Medium Italics"/>
                <a:ea typeface="Fira Sans Medium Italics"/>
                <a:cs typeface="Fira Sans Medium Italics"/>
                <a:sym typeface="Fira Sans Medium Italics"/>
              </a:rPr>
              <a:t>Política Instrumentos Internacionales</a:t>
            </a:r>
          </a:p>
        </p:txBody>
      </p:sp>
      <p:sp>
        <p:nvSpPr>
          <p:cNvPr id="25" name="TextBox 25"/>
          <p:cNvSpPr txBox="1"/>
          <p:nvPr/>
        </p:nvSpPr>
        <p:spPr>
          <a:xfrm>
            <a:off x="12298939" y="7904312"/>
            <a:ext cx="2410689" cy="743793"/>
          </a:xfrm>
          <a:prstGeom prst="rect">
            <a:avLst/>
          </a:prstGeom>
        </p:spPr>
        <p:txBody>
          <a:bodyPr lIns="0" tIns="0" rIns="0" bIns="0" rtlCol="0" anchor="t">
            <a:spAutoFit/>
          </a:bodyPr>
          <a:lstStyle/>
          <a:p>
            <a:pPr algn="l">
              <a:lnSpc>
                <a:spcPts val="2902"/>
              </a:lnSpc>
            </a:pPr>
            <a:r>
              <a:rPr lang="en-US" sz="2524" b="1" i="1" dirty="0">
                <a:solidFill>
                  <a:srgbClr val="3275C5"/>
                </a:solidFill>
                <a:latin typeface="Fira Sans Medium Italics"/>
                <a:ea typeface="Fira Sans Medium Italics"/>
                <a:cs typeface="Fira Sans Medium Italics"/>
                <a:sym typeface="Fira Sans Medium Italics"/>
              </a:rPr>
              <a:t>Política Transporte</a:t>
            </a:r>
          </a:p>
        </p:txBody>
      </p:sp>
      <p:sp>
        <p:nvSpPr>
          <p:cNvPr id="26" name="TextBox 26"/>
          <p:cNvSpPr txBox="1"/>
          <p:nvPr/>
        </p:nvSpPr>
        <p:spPr>
          <a:xfrm>
            <a:off x="3891163" y="7904312"/>
            <a:ext cx="2410689" cy="744680"/>
          </a:xfrm>
          <a:prstGeom prst="rect">
            <a:avLst/>
          </a:prstGeom>
        </p:spPr>
        <p:txBody>
          <a:bodyPr lIns="0" tIns="0" rIns="0" bIns="0" rtlCol="0" anchor="t">
            <a:spAutoFit/>
          </a:bodyPr>
          <a:lstStyle/>
          <a:p>
            <a:pPr algn="r">
              <a:lnSpc>
                <a:spcPts val="2902"/>
              </a:lnSpc>
            </a:pPr>
            <a:r>
              <a:rPr lang="en-US" sz="2524" b="1" i="1">
                <a:solidFill>
                  <a:srgbClr val="3275C5"/>
                </a:solidFill>
                <a:latin typeface="Fira Sans Medium Italics"/>
                <a:ea typeface="Fira Sans Medium Italics"/>
                <a:cs typeface="Fira Sans Medium Italics"/>
                <a:sym typeface="Fira Sans Medium Italics"/>
              </a:rPr>
              <a:t>Política Ambiental</a:t>
            </a:r>
          </a:p>
        </p:txBody>
      </p:sp>
      <p:sp>
        <p:nvSpPr>
          <p:cNvPr id="27" name="TextBox 27"/>
          <p:cNvSpPr txBox="1"/>
          <p:nvPr/>
        </p:nvSpPr>
        <p:spPr>
          <a:xfrm>
            <a:off x="2018621" y="4625109"/>
            <a:ext cx="2923874" cy="744680"/>
          </a:xfrm>
          <a:prstGeom prst="rect">
            <a:avLst/>
          </a:prstGeom>
        </p:spPr>
        <p:txBody>
          <a:bodyPr lIns="0" tIns="0" rIns="0" bIns="0" rtlCol="0" anchor="t">
            <a:spAutoFit/>
          </a:bodyPr>
          <a:lstStyle/>
          <a:p>
            <a:pPr algn="r">
              <a:lnSpc>
                <a:spcPts val="2902"/>
              </a:lnSpc>
            </a:pPr>
            <a:r>
              <a:rPr lang="en-US" sz="2524" b="1" i="1">
                <a:solidFill>
                  <a:srgbClr val="3275C5"/>
                </a:solidFill>
                <a:latin typeface="Fira Sans Medium Italics"/>
                <a:ea typeface="Fira Sans Medium Italics"/>
                <a:cs typeface="Fira Sans Medium Italics"/>
                <a:sym typeface="Fira Sans Medium Italics"/>
              </a:rPr>
              <a:t>Política Comercio exterior</a:t>
            </a:r>
          </a:p>
        </p:txBody>
      </p:sp>
      <p:sp>
        <p:nvSpPr>
          <p:cNvPr id="28" name="TextBox 28"/>
          <p:cNvSpPr txBox="1"/>
          <p:nvPr/>
        </p:nvSpPr>
        <p:spPr>
          <a:xfrm>
            <a:off x="3108190" y="773583"/>
            <a:ext cx="3587995" cy="744680"/>
          </a:xfrm>
          <a:prstGeom prst="rect">
            <a:avLst/>
          </a:prstGeom>
        </p:spPr>
        <p:txBody>
          <a:bodyPr lIns="0" tIns="0" rIns="0" bIns="0" rtlCol="0" anchor="t">
            <a:spAutoFit/>
          </a:bodyPr>
          <a:lstStyle/>
          <a:p>
            <a:pPr algn="r">
              <a:lnSpc>
                <a:spcPts val="2902"/>
              </a:lnSpc>
            </a:pPr>
            <a:r>
              <a:rPr lang="en-US" sz="2524" b="1" i="1">
                <a:solidFill>
                  <a:srgbClr val="3275C5"/>
                </a:solidFill>
                <a:latin typeface="Fira Sans Medium Italics"/>
                <a:ea typeface="Fira Sans Medium Italics"/>
                <a:cs typeface="Fira Sans Medium Italics"/>
                <a:sym typeface="Fira Sans Medium Italics"/>
              </a:rPr>
              <a:t>Política sobre Mercancías Radioactivas</a:t>
            </a:r>
          </a:p>
        </p:txBody>
      </p:sp>
      <p:sp>
        <p:nvSpPr>
          <p:cNvPr id="29" name="TextBox 29"/>
          <p:cNvSpPr txBox="1"/>
          <p:nvPr/>
        </p:nvSpPr>
        <p:spPr>
          <a:xfrm>
            <a:off x="11616868" y="4653047"/>
            <a:ext cx="1736597" cy="375771"/>
          </a:xfrm>
          <a:prstGeom prst="rect">
            <a:avLst/>
          </a:prstGeom>
        </p:spPr>
        <p:txBody>
          <a:bodyPr lIns="0" tIns="0" rIns="0" bIns="0" rtlCol="0" anchor="t">
            <a:spAutoFit/>
          </a:bodyPr>
          <a:lstStyle/>
          <a:p>
            <a:pPr algn="l">
              <a:lnSpc>
                <a:spcPts val="2976"/>
              </a:lnSpc>
            </a:pPr>
            <a:r>
              <a:rPr lang="en-US" sz="2588" b="1">
                <a:solidFill>
                  <a:srgbClr val="FCFEFF"/>
                </a:solidFill>
                <a:latin typeface="Fira Sans Medium"/>
                <a:ea typeface="Fira Sans Medium"/>
                <a:cs typeface="Fira Sans Medium"/>
                <a:sym typeface="Fira Sans Medium"/>
              </a:rPr>
              <a:t>Cancillería</a:t>
            </a:r>
          </a:p>
        </p:txBody>
      </p:sp>
      <p:sp>
        <p:nvSpPr>
          <p:cNvPr id="30" name="TextBox 30"/>
          <p:cNvSpPr txBox="1"/>
          <p:nvPr/>
        </p:nvSpPr>
        <p:spPr>
          <a:xfrm>
            <a:off x="9928869" y="7159681"/>
            <a:ext cx="2073643" cy="744631"/>
          </a:xfrm>
          <a:prstGeom prst="rect">
            <a:avLst/>
          </a:prstGeom>
        </p:spPr>
        <p:txBody>
          <a:bodyPr lIns="0" tIns="0" rIns="0" bIns="0" rtlCol="0" anchor="t">
            <a:spAutoFit/>
          </a:bodyPr>
          <a:lstStyle/>
          <a:p>
            <a:pPr algn="l">
              <a:lnSpc>
                <a:spcPts val="2976"/>
              </a:lnSpc>
            </a:pPr>
            <a:r>
              <a:rPr lang="en-US" sz="2588" b="1">
                <a:solidFill>
                  <a:srgbClr val="FCFEFF"/>
                </a:solidFill>
                <a:latin typeface="Fira Sans Medium"/>
                <a:ea typeface="Fira Sans Medium"/>
                <a:cs typeface="Fira Sans Medium"/>
                <a:sym typeface="Fira Sans Medium"/>
              </a:rPr>
              <a:t>Ministerio de Transporte</a:t>
            </a:r>
          </a:p>
        </p:txBody>
      </p:sp>
      <p:sp>
        <p:nvSpPr>
          <p:cNvPr id="31" name="TextBox 31"/>
          <p:cNvSpPr txBox="1"/>
          <p:nvPr/>
        </p:nvSpPr>
        <p:spPr>
          <a:xfrm>
            <a:off x="6696185" y="7151166"/>
            <a:ext cx="2073643" cy="753146"/>
          </a:xfrm>
          <a:prstGeom prst="rect">
            <a:avLst/>
          </a:prstGeom>
        </p:spPr>
        <p:txBody>
          <a:bodyPr lIns="0" tIns="0" rIns="0" bIns="0" rtlCol="0" anchor="t">
            <a:spAutoFit/>
          </a:bodyPr>
          <a:lstStyle/>
          <a:p>
            <a:pPr algn="r">
              <a:lnSpc>
                <a:spcPts val="2976"/>
              </a:lnSpc>
            </a:pPr>
            <a:r>
              <a:rPr lang="en-US" sz="2588" b="1">
                <a:solidFill>
                  <a:srgbClr val="FCFEFF"/>
                </a:solidFill>
                <a:latin typeface="Fira Sans Medium"/>
                <a:ea typeface="Fira Sans Medium"/>
                <a:cs typeface="Fira Sans Medium"/>
                <a:sym typeface="Fira Sans Medium"/>
              </a:rPr>
              <a:t>Ministerio de Ambiente</a:t>
            </a:r>
          </a:p>
        </p:txBody>
      </p:sp>
      <p:sp>
        <p:nvSpPr>
          <p:cNvPr id="32" name="TextBox 32"/>
          <p:cNvSpPr txBox="1"/>
          <p:nvPr/>
        </p:nvSpPr>
        <p:spPr>
          <a:xfrm>
            <a:off x="5297874" y="4306482"/>
            <a:ext cx="2007954" cy="1391459"/>
          </a:xfrm>
          <a:prstGeom prst="rect">
            <a:avLst/>
          </a:prstGeom>
        </p:spPr>
        <p:txBody>
          <a:bodyPr lIns="0" tIns="0" rIns="0" bIns="0" rtlCol="0" anchor="t">
            <a:spAutoFit/>
          </a:bodyPr>
          <a:lstStyle/>
          <a:p>
            <a:pPr algn="r">
              <a:lnSpc>
                <a:spcPts val="2762"/>
              </a:lnSpc>
            </a:pPr>
            <a:r>
              <a:rPr lang="en-US" sz="2401" b="1">
                <a:solidFill>
                  <a:srgbClr val="FCFEFF"/>
                </a:solidFill>
                <a:latin typeface="Fira Sans Medium"/>
                <a:ea typeface="Fira Sans Medium"/>
                <a:cs typeface="Fira Sans Medium"/>
                <a:sym typeface="Fira Sans Medium"/>
              </a:rPr>
              <a:t>Ministerio de Comercio, Industria y turismo</a:t>
            </a:r>
          </a:p>
        </p:txBody>
      </p:sp>
      <p:sp>
        <p:nvSpPr>
          <p:cNvPr id="33" name="TextBox 33"/>
          <p:cNvSpPr txBox="1"/>
          <p:nvPr/>
        </p:nvSpPr>
        <p:spPr>
          <a:xfrm>
            <a:off x="7003373" y="1660332"/>
            <a:ext cx="1766455" cy="1126263"/>
          </a:xfrm>
          <a:prstGeom prst="rect">
            <a:avLst/>
          </a:prstGeom>
        </p:spPr>
        <p:txBody>
          <a:bodyPr lIns="0" tIns="0" rIns="0" bIns="0" rtlCol="0" anchor="t">
            <a:spAutoFit/>
          </a:bodyPr>
          <a:lstStyle/>
          <a:p>
            <a:pPr algn="r">
              <a:lnSpc>
                <a:spcPts val="2976"/>
              </a:lnSpc>
            </a:pPr>
            <a:r>
              <a:rPr lang="en-US" sz="2588" b="1" dirty="0" err="1">
                <a:solidFill>
                  <a:srgbClr val="FCFEFF"/>
                </a:solidFill>
                <a:latin typeface="Fira Sans Medium"/>
                <a:ea typeface="Fira Sans Medium"/>
                <a:cs typeface="Fira Sans Medium"/>
                <a:sym typeface="Fira Sans Medium"/>
              </a:rPr>
              <a:t>Ministerio</a:t>
            </a:r>
            <a:r>
              <a:rPr lang="en-US" sz="2588" b="1" dirty="0">
                <a:solidFill>
                  <a:srgbClr val="FCFEFF"/>
                </a:solidFill>
                <a:latin typeface="Fira Sans Medium"/>
                <a:ea typeface="Fira Sans Medium"/>
                <a:cs typeface="Fira Sans Medium"/>
                <a:sym typeface="Fira Sans Medium"/>
              </a:rPr>
              <a:t> de Minas y Energía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a:off x="5930809" y="2568635"/>
            <a:ext cx="6140330" cy="6140330"/>
          </a:xfrm>
          <a:custGeom>
            <a:avLst/>
            <a:gdLst/>
            <a:ahLst/>
            <a:cxnLst/>
            <a:rect l="l" t="t" r="r" b="b"/>
            <a:pathLst>
              <a:path w="6140330" h="6140330">
                <a:moveTo>
                  <a:pt x="0" y="0"/>
                </a:moveTo>
                <a:lnTo>
                  <a:pt x="6140330" y="0"/>
                </a:lnTo>
                <a:lnTo>
                  <a:pt x="6140330" y="6140330"/>
                </a:lnTo>
                <a:lnTo>
                  <a:pt x="0" y="61403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1780280">
            <a:off x="-1615315" y="-2764905"/>
            <a:ext cx="8627188" cy="5144941"/>
          </a:xfrm>
          <a:custGeom>
            <a:avLst/>
            <a:gdLst/>
            <a:ahLst/>
            <a:cxnLst/>
            <a:rect l="l" t="t" r="r" b="b"/>
            <a:pathLst>
              <a:path w="8627188" h="5144941">
                <a:moveTo>
                  <a:pt x="0" y="0"/>
                </a:moveTo>
                <a:lnTo>
                  <a:pt x="8627188" y="0"/>
                </a:lnTo>
                <a:lnTo>
                  <a:pt x="8627188" y="5144941"/>
                </a:lnTo>
                <a:lnTo>
                  <a:pt x="0" y="5144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TextBox 4"/>
          <p:cNvSpPr txBox="1"/>
          <p:nvPr/>
        </p:nvSpPr>
        <p:spPr>
          <a:xfrm>
            <a:off x="6948528" y="615386"/>
            <a:ext cx="4104892" cy="1124574"/>
          </a:xfrm>
          <a:prstGeom prst="rect">
            <a:avLst/>
          </a:prstGeom>
        </p:spPr>
        <p:txBody>
          <a:bodyPr lIns="0" tIns="0" rIns="0" bIns="0" rtlCol="0" anchor="t">
            <a:spAutoFit/>
          </a:bodyPr>
          <a:lstStyle/>
          <a:p>
            <a:pPr algn="ctr">
              <a:lnSpc>
                <a:spcPts val="9130"/>
              </a:lnSpc>
            </a:pPr>
            <a:r>
              <a:rPr lang="en-US" sz="6521" b="1" dirty="0">
                <a:solidFill>
                  <a:srgbClr val="3275C5"/>
                </a:solidFill>
                <a:latin typeface="Dynamo Medium"/>
                <a:ea typeface="Dynamo Medium"/>
                <a:cs typeface="Dynamo Medium"/>
                <a:sym typeface="Dynamo Medium"/>
              </a:rPr>
              <a:t>FASES</a:t>
            </a:r>
          </a:p>
        </p:txBody>
      </p:sp>
      <p:sp>
        <p:nvSpPr>
          <p:cNvPr id="5" name="TextBox 5"/>
          <p:cNvSpPr txBox="1"/>
          <p:nvPr/>
        </p:nvSpPr>
        <p:spPr>
          <a:xfrm>
            <a:off x="1950167" y="1881016"/>
            <a:ext cx="3980642" cy="3421514"/>
          </a:xfrm>
          <a:prstGeom prst="rect">
            <a:avLst/>
          </a:prstGeom>
        </p:spPr>
        <p:txBody>
          <a:bodyPr lIns="0" tIns="0" rIns="0" bIns="0" rtlCol="0" anchor="t">
            <a:spAutoFit/>
          </a:bodyPr>
          <a:lstStyle/>
          <a:p>
            <a:pPr algn="l">
              <a:lnSpc>
                <a:spcPts val="5274"/>
              </a:lnSpc>
            </a:pPr>
            <a:r>
              <a:rPr lang="en-US" sz="3767" b="1" spc="15" dirty="0">
                <a:solidFill>
                  <a:srgbClr val="3275C5"/>
                </a:solidFill>
                <a:latin typeface="Fira Sans Bold"/>
                <a:ea typeface="Fira Sans Bold"/>
                <a:cs typeface="Fira Sans Bold"/>
                <a:sym typeface="Fira Sans Bold"/>
              </a:rPr>
              <a:t>PREVIA</a:t>
            </a:r>
          </a:p>
          <a:p>
            <a:pPr marL="554568" lvl="1" indent="-277284" algn="l">
              <a:lnSpc>
                <a:spcPts val="3596"/>
              </a:lnSpc>
              <a:buFont typeface="Arial"/>
              <a:buChar char="•"/>
            </a:pPr>
            <a:r>
              <a:rPr lang="en-US" sz="2568" spc="10" dirty="0">
                <a:solidFill>
                  <a:srgbClr val="3275C5"/>
                </a:solidFill>
                <a:latin typeface="Fira Sans"/>
                <a:ea typeface="Fira Sans"/>
                <a:cs typeface="Fira Sans"/>
                <a:sym typeface="Fira Sans"/>
              </a:rPr>
              <a:t>EQUIPO AUDITOR.</a:t>
            </a:r>
          </a:p>
          <a:p>
            <a:pPr marL="554568" lvl="1" indent="-277284" algn="l">
              <a:lnSpc>
                <a:spcPts val="3596"/>
              </a:lnSpc>
              <a:buFont typeface="Arial"/>
              <a:buChar char="•"/>
            </a:pPr>
            <a:r>
              <a:rPr lang="en-US" sz="2568" spc="10" dirty="0">
                <a:solidFill>
                  <a:srgbClr val="3275C5"/>
                </a:solidFill>
                <a:latin typeface="Fira Sans"/>
                <a:ea typeface="Fira Sans"/>
                <a:cs typeface="Fira Sans"/>
                <a:sym typeface="Fira Sans"/>
              </a:rPr>
              <a:t>MEMORANDO DE ENTENDIMIENTO.</a:t>
            </a:r>
          </a:p>
          <a:p>
            <a:pPr marL="554568" lvl="1" indent="-277284" algn="l">
              <a:lnSpc>
                <a:spcPts val="3596"/>
              </a:lnSpc>
              <a:buFont typeface="Arial"/>
              <a:buChar char="•"/>
            </a:pPr>
            <a:r>
              <a:rPr lang="en-US" sz="2568" spc="10" dirty="0">
                <a:solidFill>
                  <a:srgbClr val="3275C5"/>
                </a:solidFill>
                <a:latin typeface="Fira Sans"/>
                <a:ea typeface="Fira Sans"/>
                <a:cs typeface="Fira Sans"/>
                <a:sym typeface="Fira Sans"/>
              </a:rPr>
              <a:t> CUESTIONARIO PREVIO. </a:t>
            </a:r>
          </a:p>
          <a:p>
            <a:pPr marL="554568" lvl="1" indent="-277284" algn="l">
              <a:lnSpc>
                <a:spcPts val="3596"/>
              </a:lnSpc>
              <a:buFont typeface="Arial"/>
              <a:buChar char="•"/>
            </a:pPr>
            <a:r>
              <a:rPr lang="en-US" sz="2568" spc="10" dirty="0">
                <a:solidFill>
                  <a:srgbClr val="3275C5"/>
                </a:solidFill>
                <a:latin typeface="Fira Sans"/>
                <a:ea typeface="Fira Sans"/>
                <a:cs typeface="Fira Sans"/>
                <a:sym typeface="Fira Sans"/>
              </a:rPr>
              <a:t>PLAN DE AUDITORIA.</a:t>
            </a:r>
          </a:p>
        </p:txBody>
      </p:sp>
      <p:sp>
        <p:nvSpPr>
          <p:cNvPr id="6" name="TextBox 6"/>
          <p:cNvSpPr txBox="1"/>
          <p:nvPr/>
        </p:nvSpPr>
        <p:spPr>
          <a:xfrm>
            <a:off x="1160428" y="7063834"/>
            <a:ext cx="4770381" cy="2491488"/>
          </a:xfrm>
          <a:prstGeom prst="rect">
            <a:avLst/>
          </a:prstGeom>
        </p:spPr>
        <p:txBody>
          <a:bodyPr lIns="0" tIns="0" rIns="0" bIns="0" rtlCol="0" anchor="t">
            <a:spAutoFit/>
          </a:bodyPr>
          <a:lstStyle/>
          <a:p>
            <a:pPr algn="l">
              <a:lnSpc>
                <a:spcPts val="5274"/>
              </a:lnSpc>
            </a:pPr>
            <a:r>
              <a:rPr lang="en-US" sz="3767" b="1" spc="15">
                <a:solidFill>
                  <a:srgbClr val="3275C5"/>
                </a:solidFill>
                <a:latin typeface="Fira Sans Bold"/>
                <a:ea typeface="Fira Sans Bold"/>
                <a:cs typeface="Fira Sans Bold"/>
                <a:sym typeface="Fira Sans Bold"/>
              </a:rPr>
              <a:t>POSTERIOR (3 AÑOS)</a:t>
            </a:r>
          </a:p>
          <a:p>
            <a:pPr marL="554568" lvl="1" indent="-277284" algn="l">
              <a:lnSpc>
                <a:spcPts val="3596"/>
              </a:lnSpc>
              <a:buFont typeface="Arial"/>
              <a:buChar char="•"/>
            </a:pPr>
            <a:r>
              <a:rPr lang="en-US" sz="2568" spc="10">
                <a:solidFill>
                  <a:srgbClr val="3275C5"/>
                </a:solidFill>
                <a:latin typeface="Fira Sans"/>
                <a:ea typeface="Fira Sans"/>
                <a:cs typeface="Fira Sans"/>
                <a:sym typeface="Fira Sans"/>
              </a:rPr>
              <a:t>INFORMES.</a:t>
            </a:r>
          </a:p>
          <a:p>
            <a:pPr marL="554568" lvl="1" indent="-277284" algn="l">
              <a:lnSpc>
                <a:spcPts val="3596"/>
              </a:lnSpc>
              <a:buFont typeface="Arial"/>
              <a:buChar char="•"/>
            </a:pPr>
            <a:r>
              <a:rPr lang="en-US" sz="2568" spc="10">
                <a:solidFill>
                  <a:srgbClr val="3275C5"/>
                </a:solidFill>
                <a:latin typeface="Fira Sans"/>
                <a:ea typeface="Fira Sans"/>
                <a:cs typeface="Fira Sans"/>
                <a:sym typeface="Fira Sans"/>
              </a:rPr>
              <a:t>PLAN DE MEDIDAS CORRECTIVAS.</a:t>
            </a:r>
          </a:p>
          <a:p>
            <a:pPr marL="554568" lvl="1" indent="-277284" algn="l">
              <a:lnSpc>
                <a:spcPts val="3596"/>
              </a:lnSpc>
              <a:buFont typeface="Arial"/>
              <a:buChar char="•"/>
            </a:pPr>
            <a:r>
              <a:rPr lang="en-US" sz="2568" spc="10">
                <a:solidFill>
                  <a:srgbClr val="3275C5"/>
                </a:solidFill>
                <a:latin typeface="Fira Sans"/>
                <a:ea typeface="Fira Sans"/>
                <a:cs typeface="Fira Sans"/>
                <a:sym typeface="Fira Sans"/>
              </a:rPr>
              <a:t>SEGUIMIENTO.</a:t>
            </a:r>
          </a:p>
        </p:txBody>
      </p:sp>
      <p:sp>
        <p:nvSpPr>
          <p:cNvPr id="7" name="TextBox 7"/>
          <p:cNvSpPr txBox="1"/>
          <p:nvPr/>
        </p:nvSpPr>
        <p:spPr>
          <a:xfrm>
            <a:off x="12413213" y="4497028"/>
            <a:ext cx="5684815" cy="3177858"/>
          </a:xfrm>
          <a:prstGeom prst="rect">
            <a:avLst/>
          </a:prstGeom>
        </p:spPr>
        <p:txBody>
          <a:bodyPr lIns="0" tIns="0" rIns="0" bIns="0" rtlCol="0" anchor="t">
            <a:spAutoFit/>
          </a:bodyPr>
          <a:lstStyle/>
          <a:p>
            <a:pPr algn="l">
              <a:lnSpc>
                <a:spcPts val="5274"/>
              </a:lnSpc>
            </a:pPr>
            <a:r>
              <a:rPr lang="en-US" sz="3767" b="1" spc="15" dirty="0">
                <a:solidFill>
                  <a:srgbClr val="3275C5"/>
                </a:solidFill>
                <a:latin typeface="Fira Sans Bold"/>
                <a:ea typeface="Fira Sans Bold"/>
                <a:cs typeface="Fira Sans Bold"/>
                <a:sym typeface="Fira Sans Bold"/>
              </a:rPr>
              <a:t>AUDITORIA </a:t>
            </a:r>
            <a:r>
              <a:rPr lang="en-US" sz="2800" b="1" spc="15" dirty="0">
                <a:solidFill>
                  <a:srgbClr val="3275C5"/>
                </a:solidFill>
                <a:latin typeface="Fira Sans Bold"/>
                <a:ea typeface="Fira Sans Bold"/>
                <a:cs typeface="Fira Sans Bold"/>
                <a:sym typeface="Fira Sans Bold"/>
              </a:rPr>
              <a:t>(26/05-02/06)</a:t>
            </a:r>
          </a:p>
          <a:p>
            <a:pPr algn="l">
              <a:lnSpc>
                <a:spcPts val="5274"/>
              </a:lnSpc>
            </a:pPr>
            <a:endParaRPr lang="en-US" sz="3767" b="1" spc="15" dirty="0">
              <a:solidFill>
                <a:srgbClr val="3275C5"/>
              </a:solidFill>
              <a:latin typeface="Fira Sans Bold"/>
              <a:ea typeface="Fira Sans Bold"/>
              <a:cs typeface="Fira Sans Bold"/>
              <a:sym typeface="Fira Sans Bold"/>
            </a:endParaRPr>
          </a:p>
          <a:p>
            <a:pPr marL="554568" lvl="1" indent="-277284" algn="l">
              <a:lnSpc>
                <a:spcPts val="3596"/>
              </a:lnSpc>
              <a:buFont typeface="Arial"/>
              <a:buChar char="•"/>
            </a:pPr>
            <a:r>
              <a:rPr lang="en-US" sz="2568" spc="10" dirty="0">
                <a:solidFill>
                  <a:srgbClr val="3275C5"/>
                </a:solidFill>
                <a:latin typeface="Fira Sans"/>
                <a:ea typeface="Fira Sans"/>
                <a:cs typeface="Fira Sans"/>
                <a:sym typeface="Fira Sans"/>
              </a:rPr>
              <a:t>APERTURA.</a:t>
            </a:r>
          </a:p>
          <a:p>
            <a:pPr marL="554568" lvl="1" indent="-277284" algn="l">
              <a:lnSpc>
                <a:spcPts val="3596"/>
              </a:lnSpc>
              <a:buFont typeface="Arial"/>
              <a:buChar char="•"/>
            </a:pPr>
            <a:r>
              <a:rPr lang="en-US" sz="2568" spc="10" dirty="0">
                <a:solidFill>
                  <a:srgbClr val="3275C5"/>
                </a:solidFill>
                <a:latin typeface="Fira Sans"/>
                <a:ea typeface="Fira Sans"/>
                <a:cs typeface="Fira Sans"/>
                <a:sym typeface="Fira Sans"/>
              </a:rPr>
              <a:t>ENTREVISTAS Y REVISIÓN DOCUMENTAL. </a:t>
            </a:r>
          </a:p>
          <a:p>
            <a:pPr marL="554568" lvl="1" indent="-277284" algn="l">
              <a:lnSpc>
                <a:spcPts val="3596"/>
              </a:lnSpc>
              <a:buFont typeface="Arial"/>
              <a:buChar char="•"/>
            </a:pPr>
            <a:r>
              <a:rPr lang="en-US" sz="2568" spc="10" dirty="0">
                <a:solidFill>
                  <a:srgbClr val="3275C5"/>
                </a:solidFill>
                <a:latin typeface="Fira Sans"/>
                <a:ea typeface="Fira Sans"/>
                <a:cs typeface="Fira Sans"/>
                <a:sym typeface="Fira Sans"/>
              </a:rPr>
              <a:t>CIERRE.</a:t>
            </a:r>
          </a:p>
        </p:txBody>
      </p:sp>
      <p:sp>
        <p:nvSpPr>
          <p:cNvPr id="8" name="Freeform 8"/>
          <p:cNvSpPr/>
          <p:nvPr/>
        </p:nvSpPr>
        <p:spPr>
          <a:xfrm rot="8820853">
            <a:off x="11232533" y="7572586"/>
            <a:ext cx="8627188" cy="5144941"/>
          </a:xfrm>
          <a:custGeom>
            <a:avLst/>
            <a:gdLst/>
            <a:ahLst/>
            <a:cxnLst/>
            <a:rect l="l" t="t" r="r" b="b"/>
            <a:pathLst>
              <a:path w="8627188" h="5144941">
                <a:moveTo>
                  <a:pt x="0" y="0"/>
                </a:moveTo>
                <a:lnTo>
                  <a:pt x="8627188" y="0"/>
                </a:lnTo>
                <a:lnTo>
                  <a:pt x="8627188" y="5144941"/>
                </a:lnTo>
                <a:lnTo>
                  <a:pt x="0" y="5144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9" name="Group 9"/>
          <p:cNvGrpSpPr/>
          <p:nvPr/>
        </p:nvGrpSpPr>
        <p:grpSpPr>
          <a:xfrm>
            <a:off x="0" y="10069143"/>
            <a:ext cx="18288000" cy="217857"/>
            <a:chOff x="0" y="0"/>
            <a:chExt cx="24384000" cy="290476"/>
          </a:xfrm>
        </p:grpSpPr>
        <p:grpSp>
          <p:nvGrpSpPr>
            <p:cNvPr id="10" name="Group 10"/>
            <p:cNvGrpSpPr/>
            <p:nvPr/>
          </p:nvGrpSpPr>
          <p:grpSpPr>
            <a:xfrm>
              <a:off x="0" y="32794"/>
              <a:ext cx="9300836" cy="257682"/>
              <a:chOff x="0" y="0"/>
              <a:chExt cx="1837202" cy="50900"/>
            </a:xfrm>
          </p:grpSpPr>
          <p:sp>
            <p:nvSpPr>
              <p:cNvPr id="11" name="Freeform 11"/>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12" name="TextBox 12"/>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13" name="Group 13"/>
            <p:cNvGrpSpPr/>
            <p:nvPr/>
          </p:nvGrpSpPr>
          <p:grpSpPr>
            <a:xfrm>
              <a:off x="9300836" y="0"/>
              <a:ext cx="7541582" cy="290476"/>
              <a:chOff x="0" y="0"/>
              <a:chExt cx="1321514" cy="50900"/>
            </a:xfrm>
          </p:grpSpPr>
          <p:sp>
            <p:nvSpPr>
              <p:cNvPr id="14" name="Freeform 14"/>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15" name="TextBox 15"/>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16" name="Group 16"/>
            <p:cNvGrpSpPr/>
            <p:nvPr/>
          </p:nvGrpSpPr>
          <p:grpSpPr>
            <a:xfrm>
              <a:off x="16842418" y="0"/>
              <a:ext cx="7541582" cy="290476"/>
              <a:chOff x="0" y="0"/>
              <a:chExt cx="1321514" cy="50900"/>
            </a:xfrm>
          </p:grpSpPr>
          <p:sp>
            <p:nvSpPr>
              <p:cNvPr id="17" name="Freeform 17"/>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18" name="TextBox 18"/>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19" name="TextBox 19"/>
          <p:cNvSpPr txBox="1"/>
          <p:nvPr/>
        </p:nvSpPr>
        <p:spPr>
          <a:xfrm>
            <a:off x="7235268" y="3004270"/>
            <a:ext cx="1519059" cy="1801653"/>
          </a:xfrm>
          <a:prstGeom prst="rect">
            <a:avLst/>
          </a:prstGeom>
        </p:spPr>
        <p:txBody>
          <a:bodyPr lIns="0" tIns="0" rIns="0" bIns="0" rtlCol="0" anchor="t">
            <a:spAutoFit/>
          </a:bodyPr>
          <a:lstStyle/>
          <a:p>
            <a:pPr algn="ctr">
              <a:lnSpc>
                <a:spcPts val="14064"/>
              </a:lnSpc>
            </a:pPr>
            <a:r>
              <a:rPr lang="en-US" sz="12230" b="1">
                <a:solidFill>
                  <a:srgbClr val="FCFEFF"/>
                </a:solidFill>
                <a:latin typeface="Fira Sans Medium"/>
                <a:ea typeface="Fira Sans Medium"/>
                <a:cs typeface="Fira Sans Medium"/>
                <a:sym typeface="Fira Sans Medium"/>
              </a:rPr>
              <a:t>1</a:t>
            </a:r>
          </a:p>
        </p:txBody>
      </p:sp>
      <p:sp>
        <p:nvSpPr>
          <p:cNvPr id="20" name="TextBox 20"/>
          <p:cNvSpPr txBox="1"/>
          <p:nvPr/>
        </p:nvSpPr>
        <p:spPr>
          <a:xfrm>
            <a:off x="10293634" y="5206800"/>
            <a:ext cx="1519059" cy="1801653"/>
          </a:xfrm>
          <a:prstGeom prst="rect">
            <a:avLst/>
          </a:prstGeom>
        </p:spPr>
        <p:txBody>
          <a:bodyPr lIns="0" tIns="0" rIns="0" bIns="0" rtlCol="0" anchor="t">
            <a:spAutoFit/>
          </a:bodyPr>
          <a:lstStyle/>
          <a:p>
            <a:pPr algn="ctr">
              <a:lnSpc>
                <a:spcPts val="14064"/>
              </a:lnSpc>
            </a:pPr>
            <a:r>
              <a:rPr lang="en-US" sz="12230" b="1">
                <a:solidFill>
                  <a:srgbClr val="FCFEFF"/>
                </a:solidFill>
                <a:latin typeface="Fira Sans Medium"/>
                <a:ea typeface="Fira Sans Medium"/>
                <a:cs typeface="Fira Sans Medium"/>
                <a:sym typeface="Fira Sans Medium"/>
              </a:rPr>
              <a:t>2</a:t>
            </a:r>
          </a:p>
        </p:txBody>
      </p:sp>
      <p:sp>
        <p:nvSpPr>
          <p:cNvPr id="21" name="TextBox 21"/>
          <p:cNvSpPr txBox="1"/>
          <p:nvPr/>
        </p:nvSpPr>
        <p:spPr>
          <a:xfrm>
            <a:off x="6960176" y="6405075"/>
            <a:ext cx="1519059" cy="1801653"/>
          </a:xfrm>
          <a:prstGeom prst="rect">
            <a:avLst/>
          </a:prstGeom>
        </p:spPr>
        <p:txBody>
          <a:bodyPr lIns="0" tIns="0" rIns="0" bIns="0" rtlCol="0" anchor="t">
            <a:spAutoFit/>
          </a:bodyPr>
          <a:lstStyle/>
          <a:p>
            <a:pPr algn="ctr">
              <a:lnSpc>
                <a:spcPts val="14064"/>
              </a:lnSpc>
            </a:pPr>
            <a:r>
              <a:rPr lang="en-US" sz="12230" b="1" dirty="0">
                <a:solidFill>
                  <a:srgbClr val="FCFEFF"/>
                </a:solidFill>
                <a:latin typeface="Fira Sans Medium"/>
                <a:ea typeface="Fira Sans Medium"/>
                <a:cs typeface="Fira Sans Medium"/>
                <a:sym typeface="Fira Sans Medium"/>
              </a:rPr>
              <a:t>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rot="-2561783">
            <a:off x="-2150393" y="-1597808"/>
            <a:ext cx="6000674" cy="4342306"/>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616117">
            <a:off x="14754144" y="7087147"/>
            <a:ext cx="6000674" cy="4342306"/>
          </a:xfrm>
          <a:custGeom>
            <a:avLst/>
            <a:gdLst/>
            <a:ahLst/>
            <a:cxnLst/>
            <a:rect l="l" t="t" r="r" b="b"/>
            <a:pathLst>
              <a:path w="6000674" h="4342306">
                <a:moveTo>
                  <a:pt x="0" y="0"/>
                </a:moveTo>
                <a:lnTo>
                  <a:pt x="6000675" y="0"/>
                </a:lnTo>
                <a:lnTo>
                  <a:pt x="6000675" y="4342306"/>
                </a:lnTo>
                <a:lnTo>
                  <a:pt x="0" y="4342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a:off x="2702779" y="2892319"/>
            <a:ext cx="12625357" cy="3535100"/>
          </a:xfrm>
          <a:custGeom>
            <a:avLst/>
            <a:gdLst/>
            <a:ahLst/>
            <a:cxnLst/>
            <a:rect l="l" t="t" r="r" b="b"/>
            <a:pathLst>
              <a:path w="12625357" h="3535100">
                <a:moveTo>
                  <a:pt x="0" y="0"/>
                </a:moveTo>
                <a:lnTo>
                  <a:pt x="12625357" y="0"/>
                </a:lnTo>
                <a:lnTo>
                  <a:pt x="12625357" y="3535100"/>
                </a:lnTo>
                <a:lnTo>
                  <a:pt x="0" y="3535100"/>
                </a:lnTo>
                <a:lnTo>
                  <a:pt x="0" y="0"/>
                </a:lnTo>
                <a:close/>
              </a:path>
            </a:pathLst>
          </a:custGeom>
          <a:blipFill>
            <a:blip r:embed="rId4"/>
            <a:stretch>
              <a:fillRect/>
            </a:stretch>
          </a:blipFill>
        </p:spPr>
        <p:txBody>
          <a:bodyPr/>
          <a:lstStyle/>
          <a:p>
            <a:endParaRPr lang="es-CO" dirty="0"/>
          </a:p>
        </p:txBody>
      </p:sp>
      <p:grpSp>
        <p:nvGrpSpPr>
          <p:cNvPr id="5" name="Group 5"/>
          <p:cNvGrpSpPr/>
          <p:nvPr/>
        </p:nvGrpSpPr>
        <p:grpSpPr>
          <a:xfrm>
            <a:off x="0" y="10069143"/>
            <a:ext cx="18288000" cy="217857"/>
            <a:chOff x="0" y="0"/>
            <a:chExt cx="24384000" cy="290476"/>
          </a:xfrm>
        </p:grpSpPr>
        <p:grpSp>
          <p:nvGrpSpPr>
            <p:cNvPr id="6" name="Group 6"/>
            <p:cNvGrpSpPr/>
            <p:nvPr/>
          </p:nvGrpSpPr>
          <p:grpSpPr>
            <a:xfrm>
              <a:off x="0" y="32794"/>
              <a:ext cx="9300836" cy="257682"/>
              <a:chOff x="0" y="0"/>
              <a:chExt cx="1837202" cy="50900"/>
            </a:xfrm>
          </p:grpSpPr>
          <p:sp>
            <p:nvSpPr>
              <p:cNvPr id="7" name="Freeform 7"/>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8" name="TextBox 8"/>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9" name="Group 9"/>
            <p:cNvGrpSpPr/>
            <p:nvPr/>
          </p:nvGrpSpPr>
          <p:grpSpPr>
            <a:xfrm>
              <a:off x="9300836" y="0"/>
              <a:ext cx="7541582" cy="290476"/>
              <a:chOff x="0" y="0"/>
              <a:chExt cx="1321514" cy="50900"/>
            </a:xfrm>
          </p:grpSpPr>
          <p:sp>
            <p:nvSpPr>
              <p:cNvPr id="10" name="Freeform 10"/>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11" name="TextBox 11"/>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12" name="Group 12"/>
            <p:cNvGrpSpPr/>
            <p:nvPr/>
          </p:nvGrpSpPr>
          <p:grpSpPr>
            <a:xfrm>
              <a:off x="16842418" y="0"/>
              <a:ext cx="7541582" cy="290476"/>
              <a:chOff x="0" y="0"/>
              <a:chExt cx="1321514" cy="50900"/>
            </a:xfrm>
          </p:grpSpPr>
          <p:sp>
            <p:nvSpPr>
              <p:cNvPr id="13" name="Freeform 13"/>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14" name="TextBox 14"/>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15" name="Freeform 15"/>
          <p:cNvSpPr/>
          <p:nvPr/>
        </p:nvSpPr>
        <p:spPr>
          <a:xfrm>
            <a:off x="2914848" y="6427419"/>
            <a:ext cx="12189872" cy="3641724"/>
          </a:xfrm>
          <a:custGeom>
            <a:avLst/>
            <a:gdLst/>
            <a:ahLst/>
            <a:cxnLst/>
            <a:rect l="l" t="t" r="r" b="b"/>
            <a:pathLst>
              <a:path w="12189872" h="3641724">
                <a:moveTo>
                  <a:pt x="0" y="0"/>
                </a:moveTo>
                <a:lnTo>
                  <a:pt x="12189872" y="0"/>
                </a:lnTo>
                <a:lnTo>
                  <a:pt x="12189872" y="3641724"/>
                </a:lnTo>
                <a:lnTo>
                  <a:pt x="0" y="3641724"/>
                </a:lnTo>
                <a:lnTo>
                  <a:pt x="0" y="0"/>
                </a:lnTo>
                <a:close/>
              </a:path>
            </a:pathLst>
          </a:custGeom>
          <a:blipFill>
            <a:blip r:embed="rId5"/>
            <a:stretch>
              <a:fillRect/>
            </a:stretch>
          </a:blipFill>
        </p:spPr>
        <p:txBody>
          <a:bodyPr/>
          <a:lstStyle/>
          <a:p>
            <a:endParaRPr lang="es-CO"/>
          </a:p>
        </p:txBody>
      </p:sp>
      <p:sp>
        <p:nvSpPr>
          <p:cNvPr id="16" name="TextBox 16"/>
          <p:cNvSpPr txBox="1"/>
          <p:nvPr/>
        </p:nvSpPr>
        <p:spPr>
          <a:xfrm>
            <a:off x="3405489" y="745542"/>
            <a:ext cx="12713239" cy="1410643"/>
          </a:xfrm>
          <a:prstGeom prst="rect">
            <a:avLst/>
          </a:prstGeom>
        </p:spPr>
        <p:txBody>
          <a:bodyPr lIns="0" tIns="0" rIns="0" bIns="0" rtlCol="0" anchor="t">
            <a:spAutoFit/>
          </a:bodyPr>
          <a:lstStyle/>
          <a:p>
            <a:pPr algn="ctr">
              <a:lnSpc>
                <a:spcPts val="5518"/>
              </a:lnSpc>
            </a:pPr>
            <a:r>
              <a:rPr lang="en-US" sz="4757" b="1" dirty="0">
                <a:solidFill>
                  <a:srgbClr val="3275C5"/>
                </a:solidFill>
                <a:latin typeface="Dynamo Medium"/>
                <a:ea typeface="Dynamo Medium"/>
                <a:cs typeface="Dynamo Medium"/>
                <a:sym typeface="Dynamo Medium"/>
              </a:rPr>
              <a:t>LOS RIESGOS Y AMENAZAS DE NO GESTIONARLOS Y SUS IMPLICACIONES EN LA COMPETITIVIDAD</a:t>
            </a:r>
          </a:p>
        </p:txBody>
      </p:sp>
      <p:sp>
        <p:nvSpPr>
          <p:cNvPr id="17" name="TextBox 17"/>
          <p:cNvSpPr txBox="1"/>
          <p:nvPr/>
        </p:nvSpPr>
        <p:spPr>
          <a:xfrm>
            <a:off x="4981253" y="2355870"/>
            <a:ext cx="9561711" cy="395136"/>
          </a:xfrm>
          <a:prstGeom prst="rect">
            <a:avLst/>
          </a:prstGeom>
        </p:spPr>
        <p:txBody>
          <a:bodyPr lIns="0" tIns="0" rIns="0" bIns="0" rtlCol="0" anchor="t">
            <a:spAutoFit/>
          </a:bodyPr>
          <a:lstStyle/>
          <a:p>
            <a:pPr algn="ctr">
              <a:lnSpc>
                <a:spcPts val="3007"/>
              </a:lnSpc>
              <a:spcBef>
                <a:spcPct val="0"/>
              </a:spcBef>
            </a:pPr>
            <a:r>
              <a:rPr lang="en-US" sz="2661" b="1">
                <a:solidFill>
                  <a:srgbClr val="3275C5"/>
                </a:solidFill>
                <a:latin typeface="Fira Sans Semi-Bold"/>
                <a:ea typeface="Fira Sans Semi-Bold"/>
                <a:cs typeface="Fira Sans Semi-Bold"/>
                <a:sym typeface="Fira Sans Semi-Bold"/>
              </a:rPr>
              <a:t>Comparativo entre la situación en tierra y los casos marítimos</a:t>
            </a:r>
          </a:p>
        </p:txBody>
      </p:sp>
      <p:sp>
        <p:nvSpPr>
          <p:cNvPr id="18" name="TextBox 18"/>
          <p:cNvSpPr txBox="1"/>
          <p:nvPr/>
        </p:nvSpPr>
        <p:spPr>
          <a:xfrm>
            <a:off x="5880395" y="5716827"/>
            <a:ext cx="7482160" cy="1228759"/>
          </a:xfrm>
          <a:prstGeom prst="rect">
            <a:avLst/>
          </a:prstGeom>
        </p:spPr>
        <p:txBody>
          <a:bodyPr lIns="0" tIns="0" rIns="0" bIns="0" rtlCol="0" anchor="t">
            <a:spAutoFit/>
          </a:bodyPr>
          <a:lstStyle/>
          <a:p>
            <a:pPr algn="ctr">
              <a:lnSpc>
                <a:spcPts val="2442"/>
              </a:lnSpc>
            </a:pPr>
            <a:r>
              <a:rPr lang="en-US" sz="2161" b="1" i="1">
                <a:solidFill>
                  <a:srgbClr val="3275C5"/>
                </a:solidFill>
                <a:latin typeface="Fira Sans Semi-Bold Italics"/>
                <a:ea typeface="Fira Sans Semi-Bold Italics"/>
                <a:cs typeface="Fira Sans Semi-Bold Italics"/>
                <a:sym typeface="Fira Sans Semi-Bold Italics"/>
              </a:rPr>
              <a:t>Una alta criminalidad en tierra puede no trascender del ámbito local o nacional. </a:t>
            </a:r>
          </a:p>
          <a:p>
            <a:pPr algn="ctr">
              <a:lnSpc>
                <a:spcPts val="2442"/>
              </a:lnSpc>
              <a:spcBef>
                <a:spcPct val="0"/>
              </a:spcBef>
            </a:pPr>
            <a:r>
              <a:rPr lang="en-US" sz="2161" b="1" i="1">
                <a:solidFill>
                  <a:srgbClr val="3275C5"/>
                </a:solidFill>
                <a:latin typeface="Fira Sans Semi-Bold Italics"/>
                <a:ea typeface="Fira Sans Semi-Bold Italics"/>
                <a:cs typeface="Fira Sans Semi-Bold Italics"/>
                <a:sym typeface="Fira Sans Semi-Bold Italics"/>
              </a:rPr>
              <a:t>Alteraciones en la SIM , puede tener consecuencias delicadaspara la economía de un país o una región.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rot="3802777" flipV="1">
            <a:off x="10098202" y="641430"/>
            <a:ext cx="12389865" cy="6465257"/>
          </a:xfrm>
          <a:custGeom>
            <a:avLst/>
            <a:gdLst/>
            <a:ahLst/>
            <a:cxnLst/>
            <a:rect l="l" t="t" r="r" b="b"/>
            <a:pathLst>
              <a:path w="12389865" h="6465257">
                <a:moveTo>
                  <a:pt x="0" y="6465257"/>
                </a:moveTo>
                <a:lnTo>
                  <a:pt x="12389865" y="6465257"/>
                </a:lnTo>
                <a:lnTo>
                  <a:pt x="12389865" y="0"/>
                </a:lnTo>
                <a:lnTo>
                  <a:pt x="0" y="0"/>
                </a:lnTo>
                <a:lnTo>
                  <a:pt x="0" y="646525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3" name="Group 3"/>
          <p:cNvGrpSpPr>
            <a:grpSpLocks noChangeAspect="1"/>
          </p:cNvGrpSpPr>
          <p:nvPr/>
        </p:nvGrpSpPr>
        <p:grpSpPr>
          <a:xfrm>
            <a:off x="-4262586" y="-573763"/>
            <a:ext cx="11434572" cy="11434527"/>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8888" r="-38888"/>
              </a:stretch>
            </a:blipFill>
          </p:spPr>
          <p:txBody>
            <a:bodyPr/>
            <a:lstStyle/>
            <a:p>
              <a:endParaRPr lang="es-CO"/>
            </a:p>
          </p:txBody>
        </p:sp>
      </p:grpSp>
      <p:grpSp>
        <p:nvGrpSpPr>
          <p:cNvPr id="5" name="Group 5"/>
          <p:cNvGrpSpPr/>
          <p:nvPr/>
        </p:nvGrpSpPr>
        <p:grpSpPr>
          <a:xfrm>
            <a:off x="3875583" y="4940839"/>
            <a:ext cx="5114123" cy="5114123"/>
            <a:chOff x="0" y="0"/>
            <a:chExt cx="6818831" cy="6818831"/>
          </a:xfrm>
        </p:grpSpPr>
        <p:grpSp>
          <p:nvGrpSpPr>
            <p:cNvPr id="6" name="Group 6"/>
            <p:cNvGrpSpPr/>
            <p:nvPr/>
          </p:nvGrpSpPr>
          <p:grpSpPr>
            <a:xfrm>
              <a:off x="0" y="0"/>
              <a:ext cx="6818831" cy="68188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EFF"/>
              </a:solidFill>
            </p:spPr>
            <p:txBody>
              <a:bodyPr/>
              <a:lstStyle/>
              <a:p>
                <a:endParaRPr lang="es-CO"/>
              </a:p>
            </p:txBody>
          </p:sp>
          <p:sp>
            <p:nvSpPr>
              <p:cNvPr id="8" name="TextBox 8"/>
              <p:cNvSpPr txBox="1"/>
              <p:nvPr/>
            </p:nvSpPr>
            <p:spPr>
              <a:xfrm>
                <a:off x="76200" y="95250"/>
                <a:ext cx="660400" cy="641350"/>
              </a:xfrm>
              <a:prstGeom prst="rect">
                <a:avLst/>
              </a:prstGeom>
            </p:spPr>
            <p:txBody>
              <a:bodyPr lIns="52498" tIns="52498" rIns="52498" bIns="52498" rtlCol="0" anchor="ctr"/>
              <a:lstStyle/>
              <a:p>
                <a:pPr algn="ctr">
                  <a:lnSpc>
                    <a:spcPts val="1993"/>
                  </a:lnSpc>
                </a:pPr>
                <a:endParaRPr/>
              </a:p>
            </p:txBody>
          </p:sp>
        </p:grpSp>
        <p:grpSp>
          <p:nvGrpSpPr>
            <p:cNvPr id="9" name="Group 9"/>
            <p:cNvGrpSpPr>
              <a:grpSpLocks noChangeAspect="1"/>
            </p:cNvGrpSpPr>
            <p:nvPr/>
          </p:nvGrpSpPr>
          <p:grpSpPr>
            <a:xfrm>
              <a:off x="203869" y="214274"/>
              <a:ext cx="6390308" cy="6390283"/>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0764" r="-9234"/>
                </a:stretch>
              </a:blipFill>
            </p:spPr>
            <p:txBody>
              <a:bodyPr/>
              <a:lstStyle/>
              <a:p>
                <a:endParaRPr lang="es-CO"/>
              </a:p>
            </p:txBody>
          </p:sp>
        </p:grpSp>
      </p:grpSp>
      <p:grpSp>
        <p:nvGrpSpPr>
          <p:cNvPr id="11" name="Group 11"/>
          <p:cNvGrpSpPr/>
          <p:nvPr/>
        </p:nvGrpSpPr>
        <p:grpSpPr>
          <a:xfrm>
            <a:off x="0" y="10069143"/>
            <a:ext cx="18288000" cy="217857"/>
            <a:chOff x="0" y="0"/>
            <a:chExt cx="24384000" cy="290476"/>
          </a:xfrm>
        </p:grpSpPr>
        <p:grpSp>
          <p:nvGrpSpPr>
            <p:cNvPr id="12" name="Group 12"/>
            <p:cNvGrpSpPr/>
            <p:nvPr/>
          </p:nvGrpSpPr>
          <p:grpSpPr>
            <a:xfrm>
              <a:off x="0" y="32794"/>
              <a:ext cx="9300836" cy="257682"/>
              <a:chOff x="0" y="0"/>
              <a:chExt cx="1837202" cy="50900"/>
            </a:xfrm>
          </p:grpSpPr>
          <p:sp>
            <p:nvSpPr>
              <p:cNvPr id="13" name="Freeform 13"/>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14" name="TextBox 14"/>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15" name="Group 15"/>
            <p:cNvGrpSpPr/>
            <p:nvPr/>
          </p:nvGrpSpPr>
          <p:grpSpPr>
            <a:xfrm>
              <a:off x="9300836" y="0"/>
              <a:ext cx="7541582" cy="290476"/>
              <a:chOff x="0" y="0"/>
              <a:chExt cx="1321514" cy="50900"/>
            </a:xfrm>
          </p:grpSpPr>
          <p:sp>
            <p:nvSpPr>
              <p:cNvPr id="16" name="Freeform 16"/>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17" name="TextBox 17"/>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18" name="Group 18"/>
            <p:cNvGrpSpPr/>
            <p:nvPr/>
          </p:nvGrpSpPr>
          <p:grpSpPr>
            <a:xfrm>
              <a:off x="16842418" y="0"/>
              <a:ext cx="7541582" cy="290476"/>
              <a:chOff x="0" y="0"/>
              <a:chExt cx="1321514" cy="50900"/>
            </a:xfrm>
          </p:grpSpPr>
          <p:sp>
            <p:nvSpPr>
              <p:cNvPr id="19" name="Freeform 19"/>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20" name="TextBox 20"/>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21" name="TextBox 21"/>
          <p:cNvSpPr txBox="1"/>
          <p:nvPr/>
        </p:nvSpPr>
        <p:spPr>
          <a:xfrm>
            <a:off x="8799941" y="3797872"/>
            <a:ext cx="7004506" cy="2057334"/>
          </a:xfrm>
          <a:prstGeom prst="rect">
            <a:avLst/>
          </a:prstGeom>
        </p:spPr>
        <p:txBody>
          <a:bodyPr lIns="0" tIns="0" rIns="0" bIns="0" rtlCol="0" anchor="t">
            <a:spAutoFit/>
          </a:bodyPr>
          <a:lstStyle/>
          <a:p>
            <a:pPr algn="l">
              <a:lnSpc>
                <a:spcPts val="16799"/>
              </a:lnSpc>
            </a:pPr>
            <a:r>
              <a:rPr lang="en-US" sz="11999" b="1">
                <a:solidFill>
                  <a:srgbClr val="3275C5"/>
                </a:solidFill>
                <a:latin typeface="Dynamo Medium"/>
                <a:ea typeface="Dynamo Medium"/>
                <a:cs typeface="Dynamo Medium"/>
                <a:sym typeface="Dynamo Medium"/>
              </a:rPr>
              <a:t>GRACIAS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61783">
            <a:off x="-2150393" y="-1597808"/>
            <a:ext cx="6000674" cy="4342306"/>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3" name="Freeform 3"/>
          <p:cNvSpPr/>
          <p:nvPr/>
        </p:nvSpPr>
        <p:spPr>
          <a:xfrm rot="7616117">
            <a:off x="14754144" y="7087147"/>
            <a:ext cx="6000674" cy="4342306"/>
          </a:xfrm>
          <a:custGeom>
            <a:avLst/>
            <a:gdLst/>
            <a:ahLst/>
            <a:cxnLst/>
            <a:rect l="l" t="t" r="r" b="b"/>
            <a:pathLst>
              <a:path w="6000674" h="4342306">
                <a:moveTo>
                  <a:pt x="0" y="0"/>
                </a:moveTo>
                <a:lnTo>
                  <a:pt x="6000675" y="0"/>
                </a:lnTo>
                <a:lnTo>
                  <a:pt x="6000675" y="4342306"/>
                </a:lnTo>
                <a:lnTo>
                  <a:pt x="0" y="434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4" name="Freeform 4"/>
          <p:cNvSpPr/>
          <p:nvPr/>
        </p:nvSpPr>
        <p:spPr>
          <a:xfrm>
            <a:off x="3835590" y="2805277"/>
            <a:ext cx="9587281" cy="5692448"/>
          </a:xfrm>
          <a:custGeom>
            <a:avLst/>
            <a:gdLst/>
            <a:ahLst/>
            <a:cxnLst/>
            <a:rect l="l" t="t" r="r" b="b"/>
            <a:pathLst>
              <a:path w="9587281" h="5692448">
                <a:moveTo>
                  <a:pt x="0" y="0"/>
                </a:moveTo>
                <a:lnTo>
                  <a:pt x="9587281" y="0"/>
                </a:lnTo>
                <a:lnTo>
                  <a:pt x="9587281" y="5692448"/>
                </a:lnTo>
                <a:lnTo>
                  <a:pt x="0" y="5692448"/>
                </a:lnTo>
                <a:lnTo>
                  <a:pt x="0" y="0"/>
                </a:lnTo>
                <a:close/>
              </a:path>
            </a:pathLst>
          </a:custGeom>
          <a:blipFill>
            <a:blip r:embed="rId5"/>
            <a:stretch>
              <a:fillRect/>
            </a:stretch>
          </a:blipFill>
        </p:spPr>
        <p:txBody>
          <a:bodyPr/>
          <a:lstStyle/>
          <a:p>
            <a:endParaRPr lang="es-CO"/>
          </a:p>
        </p:txBody>
      </p:sp>
      <p:sp>
        <p:nvSpPr>
          <p:cNvPr id="5" name="Freeform 5"/>
          <p:cNvSpPr/>
          <p:nvPr/>
        </p:nvSpPr>
        <p:spPr>
          <a:xfrm>
            <a:off x="6306038" y="3285349"/>
            <a:ext cx="4129966" cy="4608086"/>
          </a:xfrm>
          <a:custGeom>
            <a:avLst/>
            <a:gdLst/>
            <a:ahLst/>
            <a:cxnLst/>
            <a:rect l="l" t="t" r="r" b="b"/>
            <a:pathLst>
              <a:path w="4129966" h="4608086">
                <a:moveTo>
                  <a:pt x="0" y="0"/>
                </a:moveTo>
                <a:lnTo>
                  <a:pt x="4129966" y="0"/>
                </a:lnTo>
                <a:lnTo>
                  <a:pt x="4129966" y="4608086"/>
                </a:lnTo>
                <a:lnTo>
                  <a:pt x="0" y="4608086"/>
                </a:lnTo>
                <a:lnTo>
                  <a:pt x="0" y="0"/>
                </a:lnTo>
                <a:close/>
              </a:path>
            </a:pathLst>
          </a:custGeom>
          <a:blipFill>
            <a:blip r:embed="rId6"/>
            <a:stretch>
              <a:fillRect/>
            </a:stretch>
          </a:blipFill>
        </p:spPr>
        <p:txBody>
          <a:bodyPr/>
          <a:lstStyle/>
          <a:p>
            <a:endParaRPr lang="es-CO"/>
          </a:p>
        </p:txBody>
      </p:sp>
      <p:grpSp>
        <p:nvGrpSpPr>
          <p:cNvPr id="6" name="Group 6"/>
          <p:cNvGrpSpPr/>
          <p:nvPr/>
        </p:nvGrpSpPr>
        <p:grpSpPr>
          <a:xfrm>
            <a:off x="6106859" y="7773057"/>
            <a:ext cx="3416412" cy="1054100"/>
            <a:chOff x="0" y="0"/>
            <a:chExt cx="4555216" cy="1405466"/>
          </a:xfrm>
        </p:grpSpPr>
        <p:grpSp>
          <p:nvGrpSpPr>
            <p:cNvPr id="7" name="Group 7"/>
            <p:cNvGrpSpPr/>
            <p:nvPr/>
          </p:nvGrpSpPr>
          <p:grpSpPr>
            <a:xfrm>
              <a:off x="478046" y="0"/>
              <a:ext cx="3456280" cy="1405466"/>
              <a:chOff x="0" y="0"/>
              <a:chExt cx="682722" cy="277623"/>
            </a:xfrm>
          </p:grpSpPr>
          <p:sp>
            <p:nvSpPr>
              <p:cNvPr id="8" name="Freeform 8"/>
              <p:cNvSpPr/>
              <p:nvPr/>
            </p:nvSpPr>
            <p:spPr>
              <a:xfrm>
                <a:off x="0" y="0"/>
                <a:ext cx="682722" cy="277623"/>
              </a:xfrm>
              <a:custGeom>
                <a:avLst/>
                <a:gdLst/>
                <a:ahLst/>
                <a:cxnLst/>
                <a:rect l="l" t="t" r="r" b="b"/>
                <a:pathLst>
                  <a:path w="682722" h="277623">
                    <a:moveTo>
                      <a:pt x="138812" y="0"/>
                    </a:moveTo>
                    <a:lnTo>
                      <a:pt x="543911" y="0"/>
                    </a:lnTo>
                    <a:cubicBezTo>
                      <a:pt x="620574" y="0"/>
                      <a:pt x="682722" y="62148"/>
                      <a:pt x="682722" y="138812"/>
                    </a:cubicBezTo>
                    <a:lnTo>
                      <a:pt x="682722" y="138812"/>
                    </a:lnTo>
                    <a:cubicBezTo>
                      <a:pt x="682722" y="215475"/>
                      <a:pt x="620574" y="277623"/>
                      <a:pt x="543911" y="277623"/>
                    </a:cubicBezTo>
                    <a:lnTo>
                      <a:pt x="138812" y="277623"/>
                    </a:lnTo>
                    <a:cubicBezTo>
                      <a:pt x="62148" y="277623"/>
                      <a:pt x="0" y="215475"/>
                      <a:pt x="0" y="138812"/>
                    </a:cubicBezTo>
                    <a:lnTo>
                      <a:pt x="0" y="138812"/>
                    </a:lnTo>
                    <a:cubicBezTo>
                      <a:pt x="0" y="62148"/>
                      <a:pt x="62148" y="0"/>
                      <a:pt x="138812" y="0"/>
                    </a:cubicBezTo>
                    <a:close/>
                  </a:path>
                </a:pathLst>
              </a:custGeom>
              <a:solidFill>
                <a:srgbClr val="FCFEFF"/>
              </a:solidFill>
            </p:spPr>
            <p:txBody>
              <a:bodyPr/>
              <a:lstStyle/>
              <a:p>
                <a:endParaRPr lang="es-CO"/>
              </a:p>
            </p:txBody>
          </p:sp>
          <p:sp>
            <p:nvSpPr>
              <p:cNvPr id="9" name="TextBox 9"/>
              <p:cNvSpPr txBox="1"/>
              <p:nvPr/>
            </p:nvSpPr>
            <p:spPr>
              <a:xfrm>
                <a:off x="0" y="19050"/>
                <a:ext cx="682722" cy="258573"/>
              </a:xfrm>
              <a:prstGeom prst="rect">
                <a:avLst/>
              </a:prstGeom>
            </p:spPr>
            <p:txBody>
              <a:bodyPr lIns="50800" tIns="50800" rIns="50800" bIns="50800" rtlCol="0" anchor="ctr"/>
              <a:lstStyle/>
              <a:p>
                <a:pPr algn="ctr">
                  <a:lnSpc>
                    <a:spcPts val="1993"/>
                  </a:lnSpc>
                </a:pPr>
                <a:endParaRPr/>
              </a:p>
            </p:txBody>
          </p:sp>
        </p:grpSp>
        <p:sp>
          <p:nvSpPr>
            <p:cNvPr id="10" name="TextBox 10"/>
            <p:cNvSpPr txBox="1"/>
            <p:nvPr/>
          </p:nvSpPr>
          <p:spPr>
            <a:xfrm>
              <a:off x="0" y="-5109"/>
              <a:ext cx="4555216" cy="1354131"/>
            </a:xfrm>
            <a:prstGeom prst="rect">
              <a:avLst/>
            </a:prstGeom>
          </p:spPr>
          <p:txBody>
            <a:bodyPr lIns="0" tIns="0" rIns="0" bIns="0" rtlCol="0" anchor="t">
              <a:spAutoFit/>
            </a:bodyPr>
            <a:lstStyle/>
            <a:p>
              <a:pPr algn="ctr">
                <a:lnSpc>
                  <a:spcPts val="4037"/>
                </a:lnSpc>
              </a:pPr>
              <a:r>
                <a:rPr lang="en-US" sz="3309" b="1" i="1" spc="13">
                  <a:solidFill>
                    <a:srgbClr val="3275C5"/>
                  </a:solidFill>
                  <a:latin typeface="Fira Sans Semi-Bold Italics"/>
                  <a:ea typeface="Fira Sans Semi-Bold Italics"/>
                  <a:cs typeface="Fira Sans Semi-Bold Italics"/>
                  <a:sym typeface="Fira Sans Semi-Bold Italics"/>
                </a:rPr>
                <a:t>Actividades Marítimas</a:t>
              </a:r>
            </a:p>
          </p:txBody>
        </p:sp>
      </p:grpSp>
      <p:sp>
        <p:nvSpPr>
          <p:cNvPr id="11" name="Freeform 11"/>
          <p:cNvSpPr/>
          <p:nvPr/>
        </p:nvSpPr>
        <p:spPr>
          <a:xfrm>
            <a:off x="8183335" y="3285349"/>
            <a:ext cx="445895" cy="527844"/>
          </a:xfrm>
          <a:custGeom>
            <a:avLst/>
            <a:gdLst/>
            <a:ahLst/>
            <a:cxnLst/>
            <a:rect l="l" t="t" r="r" b="b"/>
            <a:pathLst>
              <a:path w="445895" h="527844">
                <a:moveTo>
                  <a:pt x="0" y="0"/>
                </a:moveTo>
                <a:lnTo>
                  <a:pt x="445896" y="0"/>
                </a:lnTo>
                <a:lnTo>
                  <a:pt x="445896" y="527845"/>
                </a:lnTo>
                <a:lnTo>
                  <a:pt x="0" y="527845"/>
                </a:lnTo>
                <a:lnTo>
                  <a:pt x="0" y="0"/>
                </a:lnTo>
                <a:close/>
              </a:path>
            </a:pathLst>
          </a:custGeom>
          <a:blipFill>
            <a:blip r:embed="rId7"/>
            <a:stretch>
              <a:fillRect l="-63797" t="-51819"/>
            </a:stretch>
          </a:blipFill>
        </p:spPr>
        <p:txBody>
          <a:bodyPr/>
          <a:lstStyle/>
          <a:p>
            <a:endParaRPr lang="es-CO"/>
          </a:p>
        </p:txBody>
      </p:sp>
      <p:sp>
        <p:nvSpPr>
          <p:cNvPr id="12" name="TextBox 12"/>
          <p:cNvSpPr txBox="1"/>
          <p:nvPr/>
        </p:nvSpPr>
        <p:spPr>
          <a:xfrm>
            <a:off x="4406595" y="852993"/>
            <a:ext cx="9447426" cy="917104"/>
          </a:xfrm>
          <a:prstGeom prst="rect">
            <a:avLst/>
          </a:prstGeom>
        </p:spPr>
        <p:txBody>
          <a:bodyPr lIns="0" tIns="0" rIns="0" bIns="0" rtlCol="0" anchor="t">
            <a:spAutoFit/>
          </a:bodyPr>
          <a:lstStyle/>
          <a:p>
            <a:pPr algn="ctr">
              <a:lnSpc>
                <a:spcPts val="7142"/>
              </a:lnSpc>
            </a:pPr>
            <a:r>
              <a:rPr lang="en-US" sz="6157" b="1">
                <a:solidFill>
                  <a:srgbClr val="3275C5"/>
                </a:solidFill>
                <a:latin typeface="Dynamo Medium"/>
                <a:ea typeface="Dynamo Medium"/>
                <a:cs typeface="Dynamo Medium"/>
                <a:sym typeface="Dynamo Medium"/>
              </a:rPr>
              <a:t>PENSANDO INTEGRALMENTE:</a:t>
            </a:r>
          </a:p>
        </p:txBody>
      </p:sp>
      <p:sp>
        <p:nvSpPr>
          <p:cNvPr id="13" name="TextBox 13"/>
          <p:cNvSpPr txBox="1"/>
          <p:nvPr/>
        </p:nvSpPr>
        <p:spPr>
          <a:xfrm>
            <a:off x="12491537" y="6296906"/>
            <a:ext cx="2724968" cy="515503"/>
          </a:xfrm>
          <a:prstGeom prst="rect">
            <a:avLst/>
          </a:prstGeom>
        </p:spPr>
        <p:txBody>
          <a:bodyPr lIns="0" tIns="0" rIns="0" bIns="0" rtlCol="0" anchor="t">
            <a:spAutoFit/>
          </a:bodyPr>
          <a:lstStyle/>
          <a:p>
            <a:pPr algn="ctr">
              <a:lnSpc>
                <a:spcPts val="4037"/>
              </a:lnSpc>
            </a:pPr>
            <a:r>
              <a:rPr lang="en-US" sz="3309" b="1" i="1" spc="13">
                <a:solidFill>
                  <a:srgbClr val="3275C5"/>
                </a:solidFill>
                <a:latin typeface="Fira Sans Semi-Bold Italics"/>
                <a:ea typeface="Fira Sans Semi-Bold Italics"/>
                <a:cs typeface="Fira Sans Semi-Bold Italics"/>
                <a:sym typeface="Fira Sans Semi-Bold Italics"/>
              </a:rPr>
              <a:t>Personas</a:t>
            </a:r>
          </a:p>
        </p:txBody>
      </p:sp>
      <p:sp>
        <p:nvSpPr>
          <p:cNvPr id="14" name="TextBox 14"/>
          <p:cNvSpPr txBox="1"/>
          <p:nvPr/>
        </p:nvSpPr>
        <p:spPr>
          <a:xfrm>
            <a:off x="11613439" y="8775298"/>
            <a:ext cx="3158433" cy="356857"/>
          </a:xfrm>
          <a:prstGeom prst="rect">
            <a:avLst/>
          </a:prstGeom>
        </p:spPr>
        <p:txBody>
          <a:bodyPr lIns="0" tIns="0" rIns="0" bIns="0" rtlCol="0" anchor="t">
            <a:spAutoFit/>
          </a:bodyPr>
          <a:lstStyle/>
          <a:p>
            <a:pPr algn="ctr">
              <a:lnSpc>
                <a:spcPts val="2841"/>
              </a:lnSpc>
            </a:pPr>
            <a:r>
              <a:rPr lang="en-US" sz="2328" b="1" i="1" spc="9">
                <a:solidFill>
                  <a:srgbClr val="3275C5"/>
                </a:solidFill>
                <a:latin typeface="Fira Sans Semi-Bold Italics"/>
                <a:ea typeface="Fira Sans Semi-Bold Italics"/>
                <a:cs typeface="Fira Sans Semi-Bold Italics"/>
                <a:sym typeface="Fira Sans Semi-Bold Italics"/>
              </a:rPr>
              <a:t>Y las vías marítimas...?</a:t>
            </a:r>
          </a:p>
        </p:txBody>
      </p:sp>
      <p:sp>
        <p:nvSpPr>
          <p:cNvPr id="15" name="TextBox 15"/>
          <p:cNvSpPr txBox="1"/>
          <p:nvPr/>
        </p:nvSpPr>
        <p:spPr>
          <a:xfrm>
            <a:off x="2219106" y="2538000"/>
            <a:ext cx="3232968" cy="515503"/>
          </a:xfrm>
          <a:prstGeom prst="rect">
            <a:avLst/>
          </a:prstGeom>
        </p:spPr>
        <p:txBody>
          <a:bodyPr lIns="0" tIns="0" rIns="0" bIns="0" rtlCol="0" anchor="t">
            <a:spAutoFit/>
          </a:bodyPr>
          <a:lstStyle/>
          <a:p>
            <a:pPr algn="ctr">
              <a:lnSpc>
                <a:spcPts val="4037"/>
              </a:lnSpc>
            </a:pPr>
            <a:r>
              <a:rPr lang="en-US" sz="3309" b="1" i="1" spc="13">
                <a:solidFill>
                  <a:srgbClr val="3275C5"/>
                </a:solidFill>
                <a:latin typeface="Fira Sans Semi-Bold Italics"/>
                <a:ea typeface="Fira Sans Semi-Bold Italics"/>
                <a:cs typeface="Fira Sans Semi-Bold Italics"/>
                <a:sym typeface="Fira Sans Semi-Bold Italics"/>
              </a:rPr>
              <a:t>Infraestructura</a:t>
            </a:r>
          </a:p>
        </p:txBody>
      </p:sp>
      <p:grpSp>
        <p:nvGrpSpPr>
          <p:cNvPr id="16" name="Group 16"/>
          <p:cNvGrpSpPr/>
          <p:nvPr/>
        </p:nvGrpSpPr>
        <p:grpSpPr>
          <a:xfrm>
            <a:off x="0" y="10069143"/>
            <a:ext cx="18288000" cy="217857"/>
            <a:chOff x="0" y="0"/>
            <a:chExt cx="24384000" cy="290476"/>
          </a:xfrm>
        </p:grpSpPr>
        <p:grpSp>
          <p:nvGrpSpPr>
            <p:cNvPr id="17" name="Group 17"/>
            <p:cNvGrpSpPr/>
            <p:nvPr/>
          </p:nvGrpSpPr>
          <p:grpSpPr>
            <a:xfrm>
              <a:off x="0" y="32794"/>
              <a:ext cx="9300836" cy="257682"/>
              <a:chOff x="0" y="0"/>
              <a:chExt cx="1837202" cy="50900"/>
            </a:xfrm>
          </p:grpSpPr>
          <p:sp>
            <p:nvSpPr>
              <p:cNvPr id="18" name="Freeform 18"/>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19" name="TextBox 19"/>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20" name="Group 20"/>
            <p:cNvGrpSpPr/>
            <p:nvPr/>
          </p:nvGrpSpPr>
          <p:grpSpPr>
            <a:xfrm>
              <a:off x="9300836" y="0"/>
              <a:ext cx="7541582" cy="290476"/>
              <a:chOff x="0" y="0"/>
              <a:chExt cx="1321514" cy="50900"/>
            </a:xfrm>
          </p:grpSpPr>
          <p:sp>
            <p:nvSpPr>
              <p:cNvPr id="21" name="Freeform 21"/>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22" name="TextBox 22"/>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23" name="Group 23"/>
            <p:cNvGrpSpPr/>
            <p:nvPr/>
          </p:nvGrpSpPr>
          <p:grpSpPr>
            <a:xfrm>
              <a:off x="16842418" y="0"/>
              <a:ext cx="7541582" cy="290476"/>
              <a:chOff x="0" y="0"/>
              <a:chExt cx="1321514" cy="50900"/>
            </a:xfrm>
          </p:grpSpPr>
          <p:sp>
            <p:nvSpPr>
              <p:cNvPr id="24" name="Freeform 24"/>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25" name="TextBox 25"/>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Tree>
    <p:extLst>
      <p:ext uri="{BB962C8B-B14F-4D97-AF65-F5344CB8AC3E}">
        <p14:creationId xmlns:p14="http://schemas.microsoft.com/office/powerpoint/2010/main" val="1000609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rot="-2561783">
            <a:off x="-1877208" y="-1725952"/>
            <a:ext cx="6000674" cy="4342306"/>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3" name="Group 3"/>
          <p:cNvGrpSpPr/>
          <p:nvPr/>
        </p:nvGrpSpPr>
        <p:grpSpPr>
          <a:xfrm>
            <a:off x="4800536" y="600426"/>
            <a:ext cx="9318443" cy="9318443"/>
            <a:chOff x="0" y="0"/>
            <a:chExt cx="812800" cy="812800"/>
          </a:xfrm>
        </p:grpSpPr>
        <p:sp>
          <p:nvSpPr>
            <p:cNvPr id="4" name="Freeform 4"/>
            <p:cNvSpPr/>
            <p:nvPr/>
          </p:nvSpPr>
          <p:spPr>
            <a:xfrm>
              <a:off x="11836" y="11836"/>
              <a:ext cx="789128" cy="789128"/>
            </a:xfrm>
            <a:custGeom>
              <a:avLst/>
              <a:gdLst/>
              <a:ahLst/>
              <a:cxnLst/>
              <a:rect l="l" t="t" r="r" b="b"/>
              <a:pathLst>
                <a:path w="789128" h="789128">
                  <a:moveTo>
                    <a:pt x="421000" y="14600"/>
                  </a:moveTo>
                  <a:lnTo>
                    <a:pt x="774528" y="368128"/>
                  </a:lnTo>
                  <a:cubicBezTo>
                    <a:pt x="789128" y="382728"/>
                    <a:pt x="789128" y="406400"/>
                    <a:pt x="774528" y="421000"/>
                  </a:cubicBezTo>
                  <a:lnTo>
                    <a:pt x="421000" y="774528"/>
                  </a:lnTo>
                  <a:cubicBezTo>
                    <a:pt x="406400" y="789128"/>
                    <a:pt x="382728" y="789128"/>
                    <a:pt x="368128" y="774528"/>
                  </a:cubicBezTo>
                  <a:lnTo>
                    <a:pt x="14600" y="421000"/>
                  </a:lnTo>
                  <a:cubicBezTo>
                    <a:pt x="0" y="406400"/>
                    <a:pt x="0" y="382728"/>
                    <a:pt x="14600" y="368128"/>
                  </a:cubicBezTo>
                  <a:lnTo>
                    <a:pt x="368128" y="14600"/>
                  </a:lnTo>
                  <a:cubicBezTo>
                    <a:pt x="382728" y="0"/>
                    <a:pt x="406400" y="0"/>
                    <a:pt x="421000" y="14600"/>
                  </a:cubicBezTo>
                  <a:close/>
                </a:path>
              </a:pathLst>
            </a:custGeom>
            <a:blipFill>
              <a:blip r:embed="rId5"/>
              <a:stretch>
                <a:fillRect l="-41082" t="-8964" r="-37906" b="-10287"/>
              </a:stretch>
            </a:blipFill>
          </p:spPr>
          <p:txBody>
            <a:bodyPr/>
            <a:lstStyle/>
            <a:p>
              <a:endParaRPr lang="es-CO"/>
            </a:p>
          </p:txBody>
        </p:sp>
      </p:grpSp>
      <p:sp>
        <p:nvSpPr>
          <p:cNvPr id="5" name="Freeform 5"/>
          <p:cNvSpPr/>
          <p:nvPr/>
        </p:nvSpPr>
        <p:spPr>
          <a:xfrm rot="7616117">
            <a:off x="14754144" y="7087147"/>
            <a:ext cx="6000674" cy="4342306"/>
          </a:xfrm>
          <a:custGeom>
            <a:avLst/>
            <a:gdLst/>
            <a:ahLst/>
            <a:cxnLst/>
            <a:rect l="l" t="t" r="r" b="b"/>
            <a:pathLst>
              <a:path w="6000674" h="4342306">
                <a:moveTo>
                  <a:pt x="0" y="0"/>
                </a:moveTo>
                <a:lnTo>
                  <a:pt x="6000675" y="0"/>
                </a:lnTo>
                <a:lnTo>
                  <a:pt x="6000675" y="4342306"/>
                </a:lnTo>
                <a:lnTo>
                  <a:pt x="0" y="434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6" name="Group 6"/>
          <p:cNvGrpSpPr/>
          <p:nvPr/>
        </p:nvGrpSpPr>
        <p:grpSpPr>
          <a:xfrm>
            <a:off x="5372039" y="7784241"/>
            <a:ext cx="2749348" cy="2749348"/>
            <a:chOff x="0" y="0"/>
            <a:chExt cx="812800" cy="812800"/>
          </a:xfrm>
        </p:grpSpPr>
        <p:sp>
          <p:nvSpPr>
            <p:cNvPr id="7" name="Freeform 7"/>
            <p:cNvSpPr/>
            <p:nvPr/>
          </p:nvSpPr>
          <p:spPr>
            <a:xfrm>
              <a:off x="21395" y="21395"/>
              <a:ext cx="770010" cy="770010"/>
            </a:xfrm>
            <a:custGeom>
              <a:avLst/>
              <a:gdLst/>
              <a:ahLst/>
              <a:cxnLst/>
              <a:rect l="l" t="t" r="r" b="b"/>
              <a:pathLst>
                <a:path w="770010" h="770010">
                  <a:moveTo>
                    <a:pt x="432793" y="26393"/>
                  </a:moveTo>
                  <a:lnTo>
                    <a:pt x="743617" y="337217"/>
                  </a:lnTo>
                  <a:cubicBezTo>
                    <a:pt x="770010" y="363610"/>
                    <a:pt x="770010" y="406400"/>
                    <a:pt x="743617" y="432793"/>
                  </a:cubicBezTo>
                  <a:lnTo>
                    <a:pt x="432793" y="743617"/>
                  </a:lnTo>
                  <a:cubicBezTo>
                    <a:pt x="406400" y="770010"/>
                    <a:pt x="363610" y="770010"/>
                    <a:pt x="337217" y="743617"/>
                  </a:cubicBezTo>
                  <a:lnTo>
                    <a:pt x="26393" y="432793"/>
                  </a:lnTo>
                  <a:cubicBezTo>
                    <a:pt x="0" y="406400"/>
                    <a:pt x="0" y="363610"/>
                    <a:pt x="26393" y="337217"/>
                  </a:cubicBezTo>
                  <a:lnTo>
                    <a:pt x="337217" y="26393"/>
                  </a:lnTo>
                  <a:cubicBezTo>
                    <a:pt x="363610" y="0"/>
                    <a:pt x="406400" y="0"/>
                    <a:pt x="432793" y="26393"/>
                  </a:cubicBezTo>
                  <a:close/>
                </a:path>
              </a:pathLst>
            </a:custGeom>
            <a:blipFill>
              <a:blip r:embed="rId6"/>
              <a:stretch>
                <a:fillRect l="-70450" t="-3698" r="-13002" b="-5749"/>
              </a:stretch>
            </a:blipFill>
          </p:spPr>
          <p:txBody>
            <a:bodyPr/>
            <a:lstStyle/>
            <a:p>
              <a:endParaRPr lang="es-CO"/>
            </a:p>
          </p:txBody>
        </p:sp>
      </p:grpSp>
      <p:grpSp>
        <p:nvGrpSpPr>
          <p:cNvPr id="8" name="Group 8"/>
          <p:cNvGrpSpPr/>
          <p:nvPr/>
        </p:nvGrpSpPr>
        <p:grpSpPr>
          <a:xfrm>
            <a:off x="2819105" y="5692517"/>
            <a:ext cx="3665791" cy="3665791"/>
            <a:chOff x="0" y="0"/>
            <a:chExt cx="812800" cy="812800"/>
          </a:xfrm>
        </p:grpSpPr>
        <p:sp>
          <p:nvSpPr>
            <p:cNvPr id="9" name="Freeform 9"/>
            <p:cNvSpPr/>
            <p:nvPr/>
          </p:nvSpPr>
          <p:spPr>
            <a:xfrm>
              <a:off x="16046" y="16046"/>
              <a:ext cx="780707" cy="780707"/>
            </a:xfrm>
            <a:custGeom>
              <a:avLst/>
              <a:gdLst/>
              <a:ahLst/>
              <a:cxnLst/>
              <a:rect l="l" t="t" r="r" b="b"/>
              <a:pathLst>
                <a:path w="780707" h="780707">
                  <a:moveTo>
                    <a:pt x="426195" y="19795"/>
                  </a:moveTo>
                  <a:lnTo>
                    <a:pt x="760913" y="354513"/>
                  </a:lnTo>
                  <a:cubicBezTo>
                    <a:pt x="780708" y="374308"/>
                    <a:pt x="780708" y="406400"/>
                    <a:pt x="760913" y="426195"/>
                  </a:cubicBezTo>
                  <a:lnTo>
                    <a:pt x="426195" y="760913"/>
                  </a:lnTo>
                  <a:cubicBezTo>
                    <a:pt x="406400" y="780708"/>
                    <a:pt x="374308" y="780708"/>
                    <a:pt x="354513" y="760913"/>
                  </a:cubicBezTo>
                  <a:lnTo>
                    <a:pt x="19795" y="426195"/>
                  </a:lnTo>
                  <a:cubicBezTo>
                    <a:pt x="0" y="406400"/>
                    <a:pt x="0" y="374308"/>
                    <a:pt x="19795" y="354513"/>
                  </a:cubicBezTo>
                  <a:lnTo>
                    <a:pt x="354513" y="19795"/>
                  </a:lnTo>
                  <a:cubicBezTo>
                    <a:pt x="374308" y="0"/>
                    <a:pt x="406400" y="0"/>
                    <a:pt x="426195" y="19795"/>
                  </a:cubicBezTo>
                  <a:close/>
                </a:path>
              </a:pathLst>
            </a:custGeom>
            <a:blipFill>
              <a:blip r:embed="rId7"/>
              <a:stretch>
                <a:fillRect l="-54244" t="-2723" r="-4026" b="-2723"/>
              </a:stretch>
            </a:blipFill>
          </p:spPr>
          <p:txBody>
            <a:bodyPr/>
            <a:lstStyle/>
            <a:p>
              <a:endParaRPr lang="es-CO"/>
            </a:p>
          </p:txBody>
        </p:sp>
      </p:grpSp>
      <p:grpSp>
        <p:nvGrpSpPr>
          <p:cNvPr id="10" name="Group 10"/>
          <p:cNvGrpSpPr/>
          <p:nvPr/>
        </p:nvGrpSpPr>
        <p:grpSpPr>
          <a:xfrm>
            <a:off x="10758924" y="7484788"/>
            <a:ext cx="3048800" cy="3048800"/>
            <a:chOff x="0" y="0"/>
            <a:chExt cx="812800" cy="812800"/>
          </a:xfrm>
        </p:grpSpPr>
        <p:sp>
          <p:nvSpPr>
            <p:cNvPr id="11" name="Freeform 11"/>
            <p:cNvSpPr/>
            <p:nvPr/>
          </p:nvSpPr>
          <p:spPr>
            <a:xfrm>
              <a:off x="19294" y="19294"/>
              <a:ext cx="774212" cy="774212"/>
            </a:xfrm>
            <a:custGeom>
              <a:avLst/>
              <a:gdLst/>
              <a:ahLst/>
              <a:cxnLst/>
              <a:rect l="l" t="t" r="r" b="b"/>
              <a:pathLst>
                <a:path w="774212" h="774212">
                  <a:moveTo>
                    <a:pt x="430200" y="23800"/>
                  </a:moveTo>
                  <a:lnTo>
                    <a:pt x="750412" y="344012"/>
                  </a:lnTo>
                  <a:cubicBezTo>
                    <a:pt x="774212" y="367812"/>
                    <a:pt x="774212" y="406400"/>
                    <a:pt x="750412" y="430200"/>
                  </a:cubicBezTo>
                  <a:lnTo>
                    <a:pt x="430200" y="750412"/>
                  </a:lnTo>
                  <a:cubicBezTo>
                    <a:pt x="406400" y="774212"/>
                    <a:pt x="367812" y="774212"/>
                    <a:pt x="344012" y="750412"/>
                  </a:cubicBezTo>
                  <a:lnTo>
                    <a:pt x="23800" y="430200"/>
                  </a:lnTo>
                  <a:cubicBezTo>
                    <a:pt x="0" y="406400"/>
                    <a:pt x="0" y="367812"/>
                    <a:pt x="23800" y="344012"/>
                  </a:cubicBezTo>
                  <a:lnTo>
                    <a:pt x="344012" y="23800"/>
                  </a:lnTo>
                  <a:cubicBezTo>
                    <a:pt x="367812" y="0"/>
                    <a:pt x="406400" y="0"/>
                    <a:pt x="430200" y="23800"/>
                  </a:cubicBezTo>
                  <a:close/>
                </a:path>
              </a:pathLst>
            </a:custGeom>
            <a:blipFill>
              <a:blip r:embed="rId8"/>
              <a:stretch>
                <a:fillRect l="-46239" t="-3311" r="-54603" b="951"/>
              </a:stretch>
            </a:blipFill>
          </p:spPr>
          <p:txBody>
            <a:bodyPr/>
            <a:lstStyle/>
            <a:p>
              <a:endParaRPr lang="es-CO"/>
            </a:p>
          </p:txBody>
        </p:sp>
      </p:grpSp>
      <p:grpSp>
        <p:nvGrpSpPr>
          <p:cNvPr id="12" name="Group 12"/>
          <p:cNvGrpSpPr/>
          <p:nvPr/>
        </p:nvGrpSpPr>
        <p:grpSpPr>
          <a:xfrm>
            <a:off x="0" y="10198002"/>
            <a:ext cx="18288000" cy="217857"/>
            <a:chOff x="0" y="0"/>
            <a:chExt cx="24384000" cy="290476"/>
          </a:xfrm>
        </p:grpSpPr>
        <p:grpSp>
          <p:nvGrpSpPr>
            <p:cNvPr id="13" name="Group 13"/>
            <p:cNvGrpSpPr/>
            <p:nvPr/>
          </p:nvGrpSpPr>
          <p:grpSpPr>
            <a:xfrm>
              <a:off x="0" y="32794"/>
              <a:ext cx="9300836" cy="257682"/>
              <a:chOff x="0" y="0"/>
              <a:chExt cx="1837202" cy="50900"/>
            </a:xfrm>
          </p:grpSpPr>
          <p:sp>
            <p:nvSpPr>
              <p:cNvPr id="14" name="Freeform 14"/>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15" name="TextBox 15"/>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16" name="Group 16"/>
            <p:cNvGrpSpPr/>
            <p:nvPr/>
          </p:nvGrpSpPr>
          <p:grpSpPr>
            <a:xfrm>
              <a:off x="9300836" y="0"/>
              <a:ext cx="7541582" cy="290476"/>
              <a:chOff x="0" y="0"/>
              <a:chExt cx="1321514" cy="50900"/>
            </a:xfrm>
          </p:grpSpPr>
          <p:sp>
            <p:nvSpPr>
              <p:cNvPr id="17" name="Freeform 17"/>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18" name="TextBox 18"/>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19" name="Group 19"/>
            <p:cNvGrpSpPr/>
            <p:nvPr/>
          </p:nvGrpSpPr>
          <p:grpSpPr>
            <a:xfrm>
              <a:off x="16842418" y="0"/>
              <a:ext cx="7541582" cy="290476"/>
              <a:chOff x="0" y="0"/>
              <a:chExt cx="1321514" cy="50900"/>
            </a:xfrm>
          </p:grpSpPr>
          <p:sp>
            <p:nvSpPr>
              <p:cNvPr id="20" name="Freeform 20"/>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21" name="TextBox 21"/>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grpSp>
        <p:nvGrpSpPr>
          <p:cNvPr id="22" name="Group 22"/>
          <p:cNvGrpSpPr/>
          <p:nvPr/>
        </p:nvGrpSpPr>
        <p:grpSpPr>
          <a:xfrm>
            <a:off x="2170382" y="4075474"/>
            <a:ext cx="2368346" cy="2368346"/>
            <a:chOff x="0" y="0"/>
            <a:chExt cx="812800" cy="812800"/>
          </a:xfrm>
        </p:grpSpPr>
        <p:sp>
          <p:nvSpPr>
            <p:cNvPr id="23" name="Freeform 23"/>
            <p:cNvSpPr/>
            <p:nvPr/>
          </p:nvSpPr>
          <p:spPr>
            <a:xfrm>
              <a:off x="24837" y="24837"/>
              <a:ext cx="763126" cy="763126"/>
            </a:xfrm>
            <a:custGeom>
              <a:avLst/>
              <a:gdLst/>
              <a:ahLst/>
              <a:cxnLst/>
              <a:rect l="l" t="t" r="r" b="b"/>
              <a:pathLst>
                <a:path w="763126" h="763126">
                  <a:moveTo>
                    <a:pt x="437038" y="30638"/>
                  </a:moveTo>
                  <a:lnTo>
                    <a:pt x="732488" y="326088"/>
                  </a:lnTo>
                  <a:cubicBezTo>
                    <a:pt x="763126" y="356726"/>
                    <a:pt x="763126" y="406400"/>
                    <a:pt x="732488" y="437038"/>
                  </a:cubicBezTo>
                  <a:lnTo>
                    <a:pt x="437038" y="732488"/>
                  </a:lnTo>
                  <a:cubicBezTo>
                    <a:pt x="406400" y="763126"/>
                    <a:pt x="356726" y="763126"/>
                    <a:pt x="326088" y="732488"/>
                  </a:cubicBezTo>
                  <a:lnTo>
                    <a:pt x="30638" y="437038"/>
                  </a:lnTo>
                  <a:cubicBezTo>
                    <a:pt x="0" y="406400"/>
                    <a:pt x="0" y="356726"/>
                    <a:pt x="30638" y="326088"/>
                  </a:cubicBezTo>
                  <a:lnTo>
                    <a:pt x="326088" y="30638"/>
                  </a:lnTo>
                  <a:cubicBezTo>
                    <a:pt x="356726" y="0"/>
                    <a:pt x="406400" y="0"/>
                    <a:pt x="437038" y="30638"/>
                  </a:cubicBezTo>
                  <a:close/>
                </a:path>
              </a:pathLst>
            </a:custGeom>
            <a:blipFill>
              <a:blip r:embed="rId9"/>
              <a:stretch>
                <a:fillRect l="-61657" t="-5594" r="-6219" b="-6043"/>
              </a:stretch>
            </a:blipFill>
          </p:spPr>
          <p:txBody>
            <a:bodyPr/>
            <a:lstStyle/>
            <a:p>
              <a:endParaRPr lang="es-CO"/>
            </a:p>
          </p:txBody>
        </p:sp>
      </p:grpSp>
      <p:grpSp>
        <p:nvGrpSpPr>
          <p:cNvPr id="24" name="Group 24"/>
          <p:cNvGrpSpPr/>
          <p:nvPr/>
        </p:nvGrpSpPr>
        <p:grpSpPr>
          <a:xfrm>
            <a:off x="3467828" y="2613336"/>
            <a:ext cx="2368346" cy="2368346"/>
            <a:chOff x="0" y="0"/>
            <a:chExt cx="812800" cy="812800"/>
          </a:xfrm>
        </p:grpSpPr>
        <p:sp>
          <p:nvSpPr>
            <p:cNvPr id="25" name="Freeform 25"/>
            <p:cNvSpPr/>
            <p:nvPr/>
          </p:nvSpPr>
          <p:spPr>
            <a:xfrm>
              <a:off x="24837" y="24837"/>
              <a:ext cx="763126" cy="763126"/>
            </a:xfrm>
            <a:custGeom>
              <a:avLst/>
              <a:gdLst/>
              <a:ahLst/>
              <a:cxnLst/>
              <a:rect l="l" t="t" r="r" b="b"/>
              <a:pathLst>
                <a:path w="763126" h="763126">
                  <a:moveTo>
                    <a:pt x="437038" y="30638"/>
                  </a:moveTo>
                  <a:lnTo>
                    <a:pt x="732488" y="326088"/>
                  </a:lnTo>
                  <a:cubicBezTo>
                    <a:pt x="763126" y="356726"/>
                    <a:pt x="763126" y="406400"/>
                    <a:pt x="732488" y="437038"/>
                  </a:cubicBezTo>
                  <a:lnTo>
                    <a:pt x="437038" y="732488"/>
                  </a:lnTo>
                  <a:cubicBezTo>
                    <a:pt x="406400" y="763126"/>
                    <a:pt x="356726" y="763126"/>
                    <a:pt x="326088" y="732488"/>
                  </a:cubicBezTo>
                  <a:lnTo>
                    <a:pt x="30638" y="437038"/>
                  </a:lnTo>
                  <a:cubicBezTo>
                    <a:pt x="0" y="406400"/>
                    <a:pt x="0" y="356726"/>
                    <a:pt x="30638" y="326088"/>
                  </a:cubicBezTo>
                  <a:lnTo>
                    <a:pt x="326088" y="30638"/>
                  </a:lnTo>
                  <a:cubicBezTo>
                    <a:pt x="356726" y="0"/>
                    <a:pt x="406400" y="0"/>
                    <a:pt x="437038" y="30638"/>
                  </a:cubicBezTo>
                  <a:close/>
                </a:path>
              </a:pathLst>
            </a:custGeom>
            <a:blipFill>
              <a:blip r:embed="rId10"/>
              <a:stretch>
                <a:fillRect l="-4345" t="-58365" r="-4345" b="-4345"/>
              </a:stretch>
            </a:blipFill>
          </p:spPr>
          <p:txBody>
            <a:bodyPr/>
            <a:lstStyle/>
            <a:p>
              <a:endParaRPr lang="es-CO"/>
            </a:p>
          </p:txBody>
        </p:sp>
      </p:grpSp>
      <p:grpSp>
        <p:nvGrpSpPr>
          <p:cNvPr id="26" name="Group 26"/>
          <p:cNvGrpSpPr/>
          <p:nvPr/>
        </p:nvGrpSpPr>
        <p:grpSpPr>
          <a:xfrm>
            <a:off x="4331087" y="320556"/>
            <a:ext cx="3307243" cy="3307243"/>
            <a:chOff x="0" y="0"/>
            <a:chExt cx="812800" cy="812800"/>
          </a:xfrm>
        </p:grpSpPr>
        <p:sp>
          <p:nvSpPr>
            <p:cNvPr id="27" name="Freeform 27"/>
            <p:cNvSpPr/>
            <p:nvPr/>
          </p:nvSpPr>
          <p:spPr>
            <a:xfrm>
              <a:off x="17786" y="17786"/>
              <a:ext cx="777228" cy="777228"/>
            </a:xfrm>
            <a:custGeom>
              <a:avLst/>
              <a:gdLst/>
              <a:ahLst/>
              <a:cxnLst/>
              <a:rect l="l" t="t" r="r" b="b"/>
              <a:pathLst>
                <a:path w="777228" h="777228">
                  <a:moveTo>
                    <a:pt x="428340" y="21940"/>
                  </a:moveTo>
                  <a:lnTo>
                    <a:pt x="755288" y="348888"/>
                  </a:lnTo>
                  <a:cubicBezTo>
                    <a:pt x="777228" y="370828"/>
                    <a:pt x="777228" y="406400"/>
                    <a:pt x="755288" y="428340"/>
                  </a:cubicBezTo>
                  <a:lnTo>
                    <a:pt x="428340" y="755288"/>
                  </a:lnTo>
                  <a:cubicBezTo>
                    <a:pt x="406400" y="777228"/>
                    <a:pt x="370828" y="777228"/>
                    <a:pt x="348888" y="755288"/>
                  </a:cubicBezTo>
                  <a:lnTo>
                    <a:pt x="21940" y="428340"/>
                  </a:lnTo>
                  <a:cubicBezTo>
                    <a:pt x="0" y="406400"/>
                    <a:pt x="0" y="370828"/>
                    <a:pt x="21940" y="348888"/>
                  </a:cubicBezTo>
                  <a:lnTo>
                    <a:pt x="348888" y="21940"/>
                  </a:lnTo>
                  <a:cubicBezTo>
                    <a:pt x="370828" y="0"/>
                    <a:pt x="406400" y="0"/>
                    <a:pt x="428340" y="21940"/>
                  </a:cubicBezTo>
                  <a:close/>
                </a:path>
              </a:pathLst>
            </a:custGeom>
            <a:blipFill>
              <a:blip r:embed="rId11"/>
              <a:stretch>
                <a:fillRect l="-26107" t="-4244" r="-41775" b="-3393"/>
              </a:stretch>
            </a:blipFill>
          </p:spPr>
          <p:txBody>
            <a:bodyPr/>
            <a:lstStyle/>
            <a:p>
              <a:endParaRPr lang="es-CO"/>
            </a:p>
          </p:txBody>
        </p:sp>
      </p:grpSp>
      <p:grpSp>
        <p:nvGrpSpPr>
          <p:cNvPr id="28" name="Group 28"/>
          <p:cNvGrpSpPr/>
          <p:nvPr/>
        </p:nvGrpSpPr>
        <p:grpSpPr>
          <a:xfrm>
            <a:off x="12474950" y="5788985"/>
            <a:ext cx="3048800" cy="3048800"/>
            <a:chOff x="0" y="0"/>
            <a:chExt cx="812800" cy="812800"/>
          </a:xfrm>
        </p:grpSpPr>
        <p:sp>
          <p:nvSpPr>
            <p:cNvPr id="29" name="Freeform 29"/>
            <p:cNvSpPr/>
            <p:nvPr/>
          </p:nvSpPr>
          <p:spPr>
            <a:xfrm>
              <a:off x="19294" y="19294"/>
              <a:ext cx="774212" cy="774212"/>
            </a:xfrm>
            <a:custGeom>
              <a:avLst/>
              <a:gdLst/>
              <a:ahLst/>
              <a:cxnLst/>
              <a:rect l="l" t="t" r="r" b="b"/>
              <a:pathLst>
                <a:path w="774212" h="774212">
                  <a:moveTo>
                    <a:pt x="430200" y="23800"/>
                  </a:moveTo>
                  <a:lnTo>
                    <a:pt x="750412" y="344012"/>
                  </a:lnTo>
                  <a:cubicBezTo>
                    <a:pt x="774212" y="367812"/>
                    <a:pt x="774212" y="406400"/>
                    <a:pt x="750412" y="430200"/>
                  </a:cubicBezTo>
                  <a:lnTo>
                    <a:pt x="430200" y="750412"/>
                  </a:lnTo>
                  <a:cubicBezTo>
                    <a:pt x="406400" y="774212"/>
                    <a:pt x="367812" y="774212"/>
                    <a:pt x="344012" y="750412"/>
                  </a:cubicBezTo>
                  <a:lnTo>
                    <a:pt x="23800" y="430200"/>
                  </a:lnTo>
                  <a:cubicBezTo>
                    <a:pt x="0" y="406400"/>
                    <a:pt x="0" y="367812"/>
                    <a:pt x="23800" y="344012"/>
                  </a:cubicBezTo>
                  <a:lnTo>
                    <a:pt x="344012" y="23800"/>
                  </a:lnTo>
                  <a:cubicBezTo>
                    <a:pt x="367812" y="0"/>
                    <a:pt x="406400" y="0"/>
                    <a:pt x="430200" y="23800"/>
                  </a:cubicBezTo>
                  <a:close/>
                </a:path>
              </a:pathLst>
            </a:custGeom>
            <a:blipFill>
              <a:blip r:embed="rId12"/>
              <a:stretch>
                <a:fillRect t="-18949" b="-18949"/>
              </a:stretch>
            </a:blipFill>
          </p:spPr>
          <p:txBody>
            <a:bodyPr/>
            <a:lstStyle/>
            <a:p>
              <a:endParaRPr lang="es-CO"/>
            </a:p>
          </p:txBody>
        </p:sp>
      </p:grpSp>
      <p:sp>
        <p:nvSpPr>
          <p:cNvPr id="30" name="TextBox 30"/>
          <p:cNvSpPr txBox="1"/>
          <p:nvPr/>
        </p:nvSpPr>
        <p:spPr>
          <a:xfrm>
            <a:off x="12283325" y="908840"/>
            <a:ext cx="5225849" cy="1969264"/>
          </a:xfrm>
          <a:prstGeom prst="rect">
            <a:avLst/>
          </a:prstGeom>
        </p:spPr>
        <p:txBody>
          <a:bodyPr lIns="0" tIns="0" rIns="0" bIns="0" rtlCol="0" anchor="t">
            <a:spAutoFit/>
          </a:bodyPr>
          <a:lstStyle/>
          <a:p>
            <a:pPr algn="r">
              <a:lnSpc>
                <a:spcPts val="7691"/>
              </a:lnSpc>
            </a:pPr>
            <a:r>
              <a:rPr lang="en-US" sz="6929" b="1" dirty="0">
                <a:solidFill>
                  <a:srgbClr val="3275C5"/>
                </a:solidFill>
                <a:latin typeface="Dynamo Medium"/>
                <a:ea typeface="Dynamo Medium"/>
                <a:cs typeface="Dynamo Medium"/>
                <a:sym typeface="Dynamo Medium"/>
              </a:rPr>
              <a:t>TRANSPORTE MARÍTIMO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a:off x="0" y="2117422"/>
            <a:ext cx="18288000" cy="4655127"/>
          </a:xfrm>
          <a:custGeom>
            <a:avLst/>
            <a:gdLst/>
            <a:ahLst/>
            <a:cxnLst/>
            <a:rect l="l" t="t" r="r" b="b"/>
            <a:pathLst>
              <a:path w="18288000" h="4655127">
                <a:moveTo>
                  <a:pt x="0" y="0"/>
                </a:moveTo>
                <a:lnTo>
                  <a:pt x="18288000" y="0"/>
                </a:lnTo>
                <a:lnTo>
                  <a:pt x="18288000" y="4655127"/>
                </a:lnTo>
                <a:lnTo>
                  <a:pt x="0" y="46551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3" name="Group 3"/>
          <p:cNvGrpSpPr/>
          <p:nvPr/>
        </p:nvGrpSpPr>
        <p:grpSpPr>
          <a:xfrm>
            <a:off x="439851" y="2791614"/>
            <a:ext cx="3586219" cy="3586219"/>
            <a:chOff x="0" y="0"/>
            <a:chExt cx="4781626" cy="4781626"/>
          </a:xfrm>
        </p:grpSpPr>
        <p:grpSp>
          <p:nvGrpSpPr>
            <p:cNvPr id="4" name="Group 4"/>
            <p:cNvGrpSpPr/>
            <p:nvPr/>
          </p:nvGrpSpPr>
          <p:grpSpPr>
            <a:xfrm>
              <a:off x="0" y="0"/>
              <a:ext cx="4781626" cy="478162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EFF"/>
              </a:solidFill>
            </p:spPr>
            <p:txBody>
              <a:bodyPr/>
              <a:lstStyle/>
              <a:p>
                <a:endParaRPr lang="es-CO"/>
              </a:p>
            </p:txBody>
          </p:sp>
          <p:sp>
            <p:nvSpPr>
              <p:cNvPr id="6" name="TextBox 6"/>
              <p:cNvSpPr txBox="1"/>
              <p:nvPr/>
            </p:nvSpPr>
            <p:spPr>
              <a:xfrm>
                <a:off x="76200" y="95250"/>
                <a:ext cx="660400" cy="641350"/>
              </a:xfrm>
              <a:prstGeom prst="rect">
                <a:avLst/>
              </a:prstGeom>
            </p:spPr>
            <p:txBody>
              <a:bodyPr lIns="31088" tIns="31088" rIns="31088" bIns="31088" rtlCol="0" anchor="ctr"/>
              <a:lstStyle/>
              <a:p>
                <a:pPr algn="ctr">
                  <a:lnSpc>
                    <a:spcPts val="1993"/>
                  </a:lnSpc>
                </a:pPr>
                <a:endParaRPr/>
              </a:p>
            </p:txBody>
          </p:sp>
        </p:grpSp>
        <p:grpSp>
          <p:nvGrpSpPr>
            <p:cNvPr id="7" name="Group 7"/>
            <p:cNvGrpSpPr/>
            <p:nvPr/>
          </p:nvGrpSpPr>
          <p:grpSpPr>
            <a:xfrm>
              <a:off x="142961" y="150257"/>
              <a:ext cx="4481129" cy="4481111"/>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293" r="-25293"/>
                </a:stretch>
              </a:blipFill>
            </p:spPr>
            <p:txBody>
              <a:bodyPr/>
              <a:lstStyle/>
              <a:p>
                <a:endParaRPr lang="es-CO"/>
              </a:p>
            </p:txBody>
          </p:sp>
        </p:grpSp>
      </p:grpSp>
      <p:grpSp>
        <p:nvGrpSpPr>
          <p:cNvPr id="9" name="Group 9"/>
          <p:cNvGrpSpPr/>
          <p:nvPr/>
        </p:nvGrpSpPr>
        <p:grpSpPr>
          <a:xfrm>
            <a:off x="4708937" y="2791614"/>
            <a:ext cx="3586219" cy="3586219"/>
            <a:chOff x="0" y="0"/>
            <a:chExt cx="4781626" cy="4781626"/>
          </a:xfrm>
        </p:grpSpPr>
        <p:grpSp>
          <p:nvGrpSpPr>
            <p:cNvPr id="10" name="Group 10"/>
            <p:cNvGrpSpPr/>
            <p:nvPr/>
          </p:nvGrpSpPr>
          <p:grpSpPr>
            <a:xfrm>
              <a:off x="0" y="0"/>
              <a:ext cx="4781626" cy="478162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EFF"/>
              </a:solidFill>
            </p:spPr>
            <p:txBody>
              <a:bodyPr/>
              <a:lstStyle/>
              <a:p>
                <a:endParaRPr lang="es-CO"/>
              </a:p>
            </p:txBody>
          </p:sp>
          <p:sp>
            <p:nvSpPr>
              <p:cNvPr id="12" name="TextBox 12"/>
              <p:cNvSpPr txBox="1"/>
              <p:nvPr/>
            </p:nvSpPr>
            <p:spPr>
              <a:xfrm>
                <a:off x="76200" y="95250"/>
                <a:ext cx="660400" cy="641350"/>
              </a:xfrm>
              <a:prstGeom prst="rect">
                <a:avLst/>
              </a:prstGeom>
            </p:spPr>
            <p:txBody>
              <a:bodyPr lIns="31088" tIns="31088" rIns="31088" bIns="31088" rtlCol="0" anchor="ctr"/>
              <a:lstStyle/>
              <a:p>
                <a:pPr algn="ctr">
                  <a:lnSpc>
                    <a:spcPts val="1993"/>
                  </a:lnSpc>
                </a:pPr>
                <a:endParaRPr/>
              </a:p>
            </p:txBody>
          </p:sp>
        </p:grpSp>
        <p:grpSp>
          <p:nvGrpSpPr>
            <p:cNvPr id="13" name="Group 13"/>
            <p:cNvGrpSpPr/>
            <p:nvPr/>
          </p:nvGrpSpPr>
          <p:grpSpPr>
            <a:xfrm>
              <a:off x="142961" y="150257"/>
              <a:ext cx="4481129" cy="4481111"/>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8888" r="-38888"/>
                </a:stretch>
              </a:blipFill>
            </p:spPr>
            <p:txBody>
              <a:bodyPr/>
              <a:lstStyle/>
              <a:p>
                <a:endParaRPr lang="es-CO"/>
              </a:p>
            </p:txBody>
          </p:sp>
        </p:grpSp>
      </p:grpSp>
      <p:grpSp>
        <p:nvGrpSpPr>
          <p:cNvPr id="15" name="Group 15"/>
          <p:cNvGrpSpPr/>
          <p:nvPr/>
        </p:nvGrpSpPr>
        <p:grpSpPr>
          <a:xfrm>
            <a:off x="9076986" y="2755408"/>
            <a:ext cx="3586219" cy="3586219"/>
            <a:chOff x="0" y="0"/>
            <a:chExt cx="4781626" cy="4781626"/>
          </a:xfrm>
        </p:grpSpPr>
        <p:grpSp>
          <p:nvGrpSpPr>
            <p:cNvPr id="16" name="Group 16"/>
            <p:cNvGrpSpPr/>
            <p:nvPr/>
          </p:nvGrpSpPr>
          <p:grpSpPr>
            <a:xfrm>
              <a:off x="0" y="0"/>
              <a:ext cx="4781626" cy="478162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EFF"/>
              </a:solidFill>
            </p:spPr>
            <p:txBody>
              <a:bodyPr/>
              <a:lstStyle/>
              <a:p>
                <a:endParaRPr lang="es-CO"/>
              </a:p>
            </p:txBody>
          </p:sp>
          <p:sp>
            <p:nvSpPr>
              <p:cNvPr id="18" name="TextBox 18"/>
              <p:cNvSpPr txBox="1"/>
              <p:nvPr/>
            </p:nvSpPr>
            <p:spPr>
              <a:xfrm>
                <a:off x="76200" y="95250"/>
                <a:ext cx="660400" cy="641350"/>
              </a:xfrm>
              <a:prstGeom prst="rect">
                <a:avLst/>
              </a:prstGeom>
            </p:spPr>
            <p:txBody>
              <a:bodyPr lIns="31088" tIns="31088" rIns="31088" bIns="31088" rtlCol="0" anchor="ctr"/>
              <a:lstStyle/>
              <a:p>
                <a:pPr algn="ctr">
                  <a:lnSpc>
                    <a:spcPts val="1993"/>
                  </a:lnSpc>
                </a:pPr>
                <a:endParaRPr/>
              </a:p>
            </p:txBody>
          </p:sp>
        </p:grpSp>
        <p:grpSp>
          <p:nvGrpSpPr>
            <p:cNvPr id="19" name="Group 19"/>
            <p:cNvGrpSpPr/>
            <p:nvPr/>
          </p:nvGrpSpPr>
          <p:grpSpPr>
            <a:xfrm>
              <a:off x="142961" y="150257"/>
              <a:ext cx="4481129" cy="4481111"/>
              <a:chOff x="0" y="0"/>
              <a:chExt cx="6350000" cy="6349975"/>
            </a:xfrm>
          </p:grpSpPr>
          <p:sp>
            <p:nvSpPr>
              <p:cNvPr id="20" name="Freeform 2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27863" r="-5469"/>
                </a:stretch>
              </a:blipFill>
            </p:spPr>
            <p:txBody>
              <a:bodyPr/>
              <a:lstStyle/>
              <a:p>
                <a:endParaRPr lang="es-CO"/>
              </a:p>
            </p:txBody>
          </p:sp>
        </p:grpSp>
      </p:grpSp>
      <p:grpSp>
        <p:nvGrpSpPr>
          <p:cNvPr id="21" name="Group 21"/>
          <p:cNvGrpSpPr/>
          <p:nvPr/>
        </p:nvGrpSpPr>
        <p:grpSpPr>
          <a:xfrm>
            <a:off x="14086430" y="2755408"/>
            <a:ext cx="3586219" cy="3586219"/>
            <a:chOff x="0" y="0"/>
            <a:chExt cx="4781626" cy="4781626"/>
          </a:xfrm>
        </p:grpSpPr>
        <p:grpSp>
          <p:nvGrpSpPr>
            <p:cNvPr id="22" name="Group 22"/>
            <p:cNvGrpSpPr/>
            <p:nvPr/>
          </p:nvGrpSpPr>
          <p:grpSpPr>
            <a:xfrm>
              <a:off x="0" y="0"/>
              <a:ext cx="4781626" cy="478162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EFF"/>
              </a:solidFill>
            </p:spPr>
            <p:txBody>
              <a:bodyPr/>
              <a:lstStyle/>
              <a:p>
                <a:endParaRPr lang="es-CO"/>
              </a:p>
            </p:txBody>
          </p:sp>
          <p:sp>
            <p:nvSpPr>
              <p:cNvPr id="24" name="TextBox 24"/>
              <p:cNvSpPr txBox="1"/>
              <p:nvPr/>
            </p:nvSpPr>
            <p:spPr>
              <a:xfrm>
                <a:off x="76200" y="95250"/>
                <a:ext cx="660400" cy="641350"/>
              </a:xfrm>
              <a:prstGeom prst="rect">
                <a:avLst/>
              </a:prstGeom>
            </p:spPr>
            <p:txBody>
              <a:bodyPr lIns="31088" tIns="31088" rIns="31088" bIns="31088" rtlCol="0" anchor="ctr"/>
              <a:lstStyle/>
              <a:p>
                <a:pPr algn="ctr">
                  <a:lnSpc>
                    <a:spcPts val="1993"/>
                  </a:lnSpc>
                </a:pPr>
                <a:endParaRPr/>
              </a:p>
            </p:txBody>
          </p:sp>
        </p:grpSp>
        <p:grpSp>
          <p:nvGrpSpPr>
            <p:cNvPr id="25" name="Group 25"/>
            <p:cNvGrpSpPr/>
            <p:nvPr/>
          </p:nvGrpSpPr>
          <p:grpSpPr>
            <a:xfrm>
              <a:off x="142961" y="150257"/>
              <a:ext cx="4481129" cy="4481111"/>
              <a:chOff x="0" y="0"/>
              <a:chExt cx="6350000" cy="6349975"/>
            </a:xfrm>
          </p:grpSpPr>
          <p:sp>
            <p:nvSpPr>
              <p:cNvPr id="26" name="Freeform 2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139191" r="-34779"/>
                </a:stretch>
              </a:blipFill>
            </p:spPr>
            <p:txBody>
              <a:bodyPr/>
              <a:lstStyle/>
              <a:p>
                <a:endParaRPr lang="es-CO"/>
              </a:p>
            </p:txBody>
          </p:sp>
        </p:grpSp>
      </p:grpSp>
      <p:sp>
        <p:nvSpPr>
          <p:cNvPr id="27" name="TextBox 27"/>
          <p:cNvSpPr txBox="1"/>
          <p:nvPr/>
        </p:nvSpPr>
        <p:spPr>
          <a:xfrm>
            <a:off x="4619308" y="6564465"/>
            <a:ext cx="3765479" cy="1256118"/>
          </a:xfrm>
          <a:prstGeom prst="rect">
            <a:avLst/>
          </a:prstGeom>
        </p:spPr>
        <p:txBody>
          <a:bodyPr lIns="0" tIns="0" rIns="0" bIns="0" rtlCol="0" anchor="t">
            <a:spAutoFit/>
          </a:bodyPr>
          <a:lstStyle/>
          <a:p>
            <a:pPr algn="ctr">
              <a:lnSpc>
                <a:spcPts val="4970"/>
              </a:lnSpc>
            </a:pPr>
            <a:r>
              <a:rPr lang="en-US" sz="4008" b="1" spc="16">
                <a:solidFill>
                  <a:srgbClr val="3275C5"/>
                </a:solidFill>
                <a:latin typeface="Fira Sans Ultra-Bold"/>
                <a:ea typeface="Fira Sans Ultra-Bold"/>
                <a:cs typeface="Fira Sans Ultra-Bold"/>
                <a:sym typeface="Fira Sans Ultra-Bold"/>
              </a:rPr>
              <a:t>Navegación segura</a:t>
            </a:r>
          </a:p>
        </p:txBody>
      </p:sp>
      <p:sp>
        <p:nvSpPr>
          <p:cNvPr id="28" name="TextBox 28"/>
          <p:cNvSpPr txBox="1"/>
          <p:nvPr/>
        </p:nvSpPr>
        <p:spPr>
          <a:xfrm>
            <a:off x="889286" y="6564465"/>
            <a:ext cx="2382590" cy="1256118"/>
          </a:xfrm>
          <a:prstGeom prst="rect">
            <a:avLst/>
          </a:prstGeom>
        </p:spPr>
        <p:txBody>
          <a:bodyPr lIns="0" tIns="0" rIns="0" bIns="0" rtlCol="0" anchor="t">
            <a:spAutoFit/>
          </a:bodyPr>
          <a:lstStyle/>
          <a:p>
            <a:pPr algn="ctr">
              <a:lnSpc>
                <a:spcPts val="4970"/>
              </a:lnSpc>
            </a:pPr>
            <a:r>
              <a:rPr lang="en-US" sz="4008" b="1" spc="16">
                <a:solidFill>
                  <a:srgbClr val="3275C5"/>
                </a:solidFill>
                <a:latin typeface="Fira Sans Ultra-Bold"/>
                <a:ea typeface="Fira Sans Ultra-Bold"/>
                <a:cs typeface="Fira Sans Ultra-Bold"/>
                <a:sym typeface="Fira Sans Ultra-Bold"/>
              </a:rPr>
              <a:t>Mares Limpios</a:t>
            </a:r>
          </a:p>
        </p:txBody>
      </p:sp>
      <p:sp>
        <p:nvSpPr>
          <p:cNvPr id="29" name="TextBox 29"/>
          <p:cNvSpPr txBox="1"/>
          <p:nvPr/>
        </p:nvSpPr>
        <p:spPr>
          <a:xfrm>
            <a:off x="8987356" y="6564465"/>
            <a:ext cx="3765479" cy="1256118"/>
          </a:xfrm>
          <a:prstGeom prst="rect">
            <a:avLst/>
          </a:prstGeom>
        </p:spPr>
        <p:txBody>
          <a:bodyPr lIns="0" tIns="0" rIns="0" bIns="0" rtlCol="0" anchor="t">
            <a:spAutoFit/>
          </a:bodyPr>
          <a:lstStyle/>
          <a:p>
            <a:pPr algn="ctr">
              <a:lnSpc>
                <a:spcPts val="4970"/>
              </a:lnSpc>
            </a:pPr>
            <a:r>
              <a:rPr lang="en-US" sz="4008" b="1" spc="16">
                <a:solidFill>
                  <a:srgbClr val="3275C5"/>
                </a:solidFill>
                <a:latin typeface="Fira Sans Ultra-Bold"/>
                <a:ea typeface="Fira Sans Ultra-Bold"/>
                <a:cs typeface="Fira Sans Ultra-Bold"/>
                <a:sym typeface="Fira Sans Ultra-Bold"/>
              </a:rPr>
              <a:t>Tripulaciones idóneas</a:t>
            </a:r>
          </a:p>
        </p:txBody>
      </p:sp>
      <p:sp>
        <p:nvSpPr>
          <p:cNvPr id="30" name="TextBox 30"/>
          <p:cNvSpPr txBox="1"/>
          <p:nvPr/>
        </p:nvSpPr>
        <p:spPr>
          <a:xfrm>
            <a:off x="13996801" y="6564465"/>
            <a:ext cx="3765479" cy="1256118"/>
          </a:xfrm>
          <a:prstGeom prst="rect">
            <a:avLst/>
          </a:prstGeom>
        </p:spPr>
        <p:txBody>
          <a:bodyPr lIns="0" tIns="0" rIns="0" bIns="0" rtlCol="0" anchor="t">
            <a:spAutoFit/>
          </a:bodyPr>
          <a:lstStyle/>
          <a:p>
            <a:pPr algn="ctr">
              <a:lnSpc>
                <a:spcPts val="4970"/>
              </a:lnSpc>
            </a:pPr>
            <a:r>
              <a:rPr lang="en-US" sz="4008" b="1" spc="16">
                <a:solidFill>
                  <a:srgbClr val="3275C5"/>
                </a:solidFill>
                <a:latin typeface="Fira Sans Ultra-Bold"/>
                <a:ea typeface="Fira Sans Ultra-Bold"/>
                <a:cs typeface="Fira Sans Ultra-Bold"/>
                <a:sym typeface="Fira Sans Ultra-Bold"/>
              </a:rPr>
              <a:t>Puertos protegidos</a:t>
            </a:r>
          </a:p>
        </p:txBody>
      </p:sp>
      <p:grpSp>
        <p:nvGrpSpPr>
          <p:cNvPr id="31" name="Group 31"/>
          <p:cNvGrpSpPr/>
          <p:nvPr/>
        </p:nvGrpSpPr>
        <p:grpSpPr>
          <a:xfrm>
            <a:off x="0" y="10069143"/>
            <a:ext cx="18288000" cy="217857"/>
            <a:chOff x="0" y="0"/>
            <a:chExt cx="24384000" cy="290476"/>
          </a:xfrm>
        </p:grpSpPr>
        <p:grpSp>
          <p:nvGrpSpPr>
            <p:cNvPr id="32" name="Group 32"/>
            <p:cNvGrpSpPr/>
            <p:nvPr/>
          </p:nvGrpSpPr>
          <p:grpSpPr>
            <a:xfrm>
              <a:off x="0" y="32794"/>
              <a:ext cx="9300836" cy="257682"/>
              <a:chOff x="0" y="0"/>
              <a:chExt cx="1837202" cy="50900"/>
            </a:xfrm>
          </p:grpSpPr>
          <p:sp>
            <p:nvSpPr>
              <p:cNvPr id="33" name="Freeform 33"/>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34" name="TextBox 34"/>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35" name="Group 35"/>
            <p:cNvGrpSpPr/>
            <p:nvPr/>
          </p:nvGrpSpPr>
          <p:grpSpPr>
            <a:xfrm>
              <a:off x="9300836" y="0"/>
              <a:ext cx="7541582" cy="290476"/>
              <a:chOff x="0" y="0"/>
              <a:chExt cx="1321514" cy="50900"/>
            </a:xfrm>
          </p:grpSpPr>
          <p:sp>
            <p:nvSpPr>
              <p:cNvPr id="36" name="Freeform 36"/>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37" name="TextBox 37"/>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38" name="Group 38"/>
            <p:cNvGrpSpPr/>
            <p:nvPr/>
          </p:nvGrpSpPr>
          <p:grpSpPr>
            <a:xfrm>
              <a:off x="16842418" y="0"/>
              <a:ext cx="7541582" cy="290476"/>
              <a:chOff x="0" y="0"/>
              <a:chExt cx="1321514" cy="50900"/>
            </a:xfrm>
          </p:grpSpPr>
          <p:sp>
            <p:nvSpPr>
              <p:cNvPr id="39" name="Freeform 39"/>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40" name="TextBox 40"/>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a:extLst>
            <a:ext uri="{FF2B5EF4-FFF2-40B4-BE49-F238E27FC236}">
              <a16:creationId xmlns:a16="http://schemas.microsoft.com/office/drawing/2014/main" id="{D8AF3162-F216-7603-A654-0839E836526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6FE40A-9E44-E20C-7B6B-3D4A050AAAA9}"/>
              </a:ext>
            </a:extLst>
          </p:cNvPr>
          <p:cNvSpPr/>
          <p:nvPr/>
        </p:nvSpPr>
        <p:spPr>
          <a:xfrm>
            <a:off x="16412" y="2059451"/>
            <a:ext cx="18288000" cy="4655127"/>
          </a:xfrm>
          <a:custGeom>
            <a:avLst/>
            <a:gdLst/>
            <a:ahLst/>
            <a:cxnLst/>
            <a:rect l="l" t="t" r="r" b="b"/>
            <a:pathLst>
              <a:path w="18288000" h="4655127">
                <a:moveTo>
                  <a:pt x="0" y="0"/>
                </a:moveTo>
                <a:lnTo>
                  <a:pt x="18288000" y="0"/>
                </a:lnTo>
                <a:lnTo>
                  <a:pt x="18288000" y="4655127"/>
                </a:lnTo>
                <a:lnTo>
                  <a:pt x="0" y="46551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31" name="Group 31">
            <a:extLst>
              <a:ext uri="{FF2B5EF4-FFF2-40B4-BE49-F238E27FC236}">
                <a16:creationId xmlns:a16="http://schemas.microsoft.com/office/drawing/2014/main" id="{52A6C9DD-E91B-368E-D6B4-2771092EBE34}"/>
              </a:ext>
            </a:extLst>
          </p:cNvPr>
          <p:cNvGrpSpPr/>
          <p:nvPr/>
        </p:nvGrpSpPr>
        <p:grpSpPr>
          <a:xfrm>
            <a:off x="0" y="10069143"/>
            <a:ext cx="18288000" cy="217857"/>
            <a:chOff x="0" y="0"/>
            <a:chExt cx="24384000" cy="290476"/>
          </a:xfrm>
        </p:grpSpPr>
        <p:grpSp>
          <p:nvGrpSpPr>
            <p:cNvPr id="32" name="Group 32">
              <a:extLst>
                <a:ext uri="{FF2B5EF4-FFF2-40B4-BE49-F238E27FC236}">
                  <a16:creationId xmlns:a16="http://schemas.microsoft.com/office/drawing/2014/main" id="{1AC403D6-9BCE-30C6-C7F5-4C7655FF453A}"/>
                </a:ext>
              </a:extLst>
            </p:cNvPr>
            <p:cNvGrpSpPr/>
            <p:nvPr/>
          </p:nvGrpSpPr>
          <p:grpSpPr>
            <a:xfrm>
              <a:off x="0" y="32794"/>
              <a:ext cx="9300836" cy="257682"/>
              <a:chOff x="0" y="0"/>
              <a:chExt cx="1837202" cy="50900"/>
            </a:xfrm>
          </p:grpSpPr>
          <p:sp>
            <p:nvSpPr>
              <p:cNvPr id="33" name="Freeform 33">
                <a:extLst>
                  <a:ext uri="{FF2B5EF4-FFF2-40B4-BE49-F238E27FC236}">
                    <a16:creationId xmlns:a16="http://schemas.microsoft.com/office/drawing/2014/main" id="{38AC7874-5455-5B36-5B92-CB80554059E9}"/>
                  </a:ext>
                </a:extLst>
              </p:cNvPr>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34" name="TextBox 34">
                <a:extLst>
                  <a:ext uri="{FF2B5EF4-FFF2-40B4-BE49-F238E27FC236}">
                    <a16:creationId xmlns:a16="http://schemas.microsoft.com/office/drawing/2014/main" id="{FD7B0A6D-DA1E-8145-F1EF-254B648FB5D2}"/>
                  </a:ext>
                </a:extLst>
              </p:cNvPr>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35" name="Group 35">
              <a:extLst>
                <a:ext uri="{FF2B5EF4-FFF2-40B4-BE49-F238E27FC236}">
                  <a16:creationId xmlns:a16="http://schemas.microsoft.com/office/drawing/2014/main" id="{8C3E1932-C99E-74F4-5A69-E027C456EF53}"/>
                </a:ext>
              </a:extLst>
            </p:cNvPr>
            <p:cNvGrpSpPr/>
            <p:nvPr/>
          </p:nvGrpSpPr>
          <p:grpSpPr>
            <a:xfrm>
              <a:off x="9300836" y="0"/>
              <a:ext cx="7541582" cy="290476"/>
              <a:chOff x="0" y="0"/>
              <a:chExt cx="1321514" cy="50900"/>
            </a:xfrm>
          </p:grpSpPr>
          <p:sp>
            <p:nvSpPr>
              <p:cNvPr id="36" name="Freeform 36">
                <a:extLst>
                  <a:ext uri="{FF2B5EF4-FFF2-40B4-BE49-F238E27FC236}">
                    <a16:creationId xmlns:a16="http://schemas.microsoft.com/office/drawing/2014/main" id="{079DDFD5-88E8-EC22-B4BE-D4726BC3A6C1}"/>
                  </a:ext>
                </a:extLst>
              </p:cNvPr>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37" name="TextBox 37">
                <a:extLst>
                  <a:ext uri="{FF2B5EF4-FFF2-40B4-BE49-F238E27FC236}">
                    <a16:creationId xmlns:a16="http://schemas.microsoft.com/office/drawing/2014/main" id="{C263B24A-165B-AAA8-883C-1A74E4A5BC8E}"/>
                  </a:ext>
                </a:extLst>
              </p:cNvPr>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38" name="Group 38">
              <a:extLst>
                <a:ext uri="{FF2B5EF4-FFF2-40B4-BE49-F238E27FC236}">
                  <a16:creationId xmlns:a16="http://schemas.microsoft.com/office/drawing/2014/main" id="{AACF3B02-AF28-79F7-50F4-118BF557E3B7}"/>
                </a:ext>
              </a:extLst>
            </p:cNvPr>
            <p:cNvGrpSpPr/>
            <p:nvPr/>
          </p:nvGrpSpPr>
          <p:grpSpPr>
            <a:xfrm>
              <a:off x="16842418" y="0"/>
              <a:ext cx="7541582" cy="290476"/>
              <a:chOff x="0" y="0"/>
              <a:chExt cx="1321514" cy="50900"/>
            </a:xfrm>
          </p:grpSpPr>
          <p:sp>
            <p:nvSpPr>
              <p:cNvPr id="39" name="Freeform 39">
                <a:extLst>
                  <a:ext uri="{FF2B5EF4-FFF2-40B4-BE49-F238E27FC236}">
                    <a16:creationId xmlns:a16="http://schemas.microsoft.com/office/drawing/2014/main" id="{26B9C6F7-2102-00D3-EF7B-05EA68B85107}"/>
                  </a:ext>
                </a:extLst>
              </p:cNvPr>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40" name="TextBox 40">
                <a:extLst>
                  <a:ext uri="{FF2B5EF4-FFF2-40B4-BE49-F238E27FC236}">
                    <a16:creationId xmlns:a16="http://schemas.microsoft.com/office/drawing/2014/main" id="{9DCA5957-1658-E954-94FA-4F9AD27A7950}"/>
                  </a:ext>
                </a:extLst>
              </p:cNvPr>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41" name="TextBox 30">
            <a:extLst>
              <a:ext uri="{FF2B5EF4-FFF2-40B4-BE49-F238E27FC236}">
                <a16:creationId xmlns:a16="http://schemas.microsoft.com/office/drawing/2014/main" id="{283D0233-0EEB-BED6-3619-A195DC67A749}"/>
              </a:ext>
            </a:extLst>
          </p:cNvPr>
          <p:cNvSpPr txBox="1"/>
          <p:nvPr/>
        </p:nvSpPr>
        <p:spPr>
          <a:xfrm>
            <a:off x="3487813" y="3127"/>
            <a:ext cx="13927774" cy="990015"/>
          </a:xfrm>
          <a:prstGeom prst="rect">
            <a:avLst/>
          </a:prstGeom>
        </p:spPr>
        <p:txBody>
          <a:bodyPr wrap="square" lIns="0" tIns="0" rIns="0" bIns="0" rtlCol="0" anchor="t">
            <a:spAutoFit/>
          </a:bodyPr>
          <a:lstStyle/>
          <a:p>
            <a:pPr algn="ctr">
              <a:lnSpc>
                <a:spcPts val="7691"/>
              </a:lnSpc>
            </a:pPr>
            <a:r>
              <a:rPr lang="en-US" sz="6929" b="1" dirty="0" err="1">
                <a:solidFill>
                  <a:srgbClr val="3275C5"/>
                </a:solidFill>
                <a:latin typeface="Dynamo Medium"/>
                <a:ea typeface="Dynamo Medium"/>
                <a:cs typeface="Dynamo Medium"/>
                <a:sym typeface="Dynamo Medium"/>
              </a:rPr>
              <a:t>Seguridad</a:t>
            </a:r>
            <a:r>
              <a:rPr lang="en-US" sz="6929" b="1" dirty="0">
                <a:solidFill>
                  <a:srgbClr val="3275C5"/>
                </a:solidFill>
                <a:latin typeface="Dynamo Medium"/>
                <a:ea typeface="Dynamo Medium"/>
                <a:cs typeface="Dynamo Medium"/>
                <a:sym typeface="Dynamo Medium"/>
              </a:rPr>
              <a:t> integral  </a:t>
            </a:r>
            <a:r>
              <a:rPr lang="en-US" sz="6929" b="1" dirty="0" err="1">
                <a:solidFill>
                  <a:srgbClr val="3275C5"/>
                </a:solidFill>
                <a:latin typeface="Dynamo Medium"/>
                <a:ea typeface="Dynamo Medium"/>
                <a:cs typeface="Dynamo Medium"/>
                <a:sym typeface="Dynamo Medium"/>
              </a:rPr>
              <a:t>Marítima</a:t>
            </a:r>
            <a:endParaRPr lang="en-US" sz="6929" b="1" dirty="0">
              <a:solidFill>
                <a:srgbClr val="3275C5"/>
              </a:solidFill>
              <a:latin typeface="Dynamo Medium"/>
              <a:ea typeface="Dynamo Medium"/>
              <a:cs typeface="Dynamo Medium"/>
              <a:sym typeface="Dynamo Medium"/>
            </a:endParaRPr>
          </a:p>
        </p:txBody>
      </p:sp>
      <p:pic>
        <p:nvPicPr>
          <p:cNvPr id="42" name="Imagen 21" descr="Faro-Castillo-Grande.png">
            <a:extLst>
              <a:ext uri="{FF2B5EF4-FFF2-40B4-BE49-F238E27FC236}">
                <a16:creationId xmlns:a16="http://schemas.microsoft.com/office/drawing/2014/main" id="{ED368530-8A44-1CBB-2432-1F5A31E60036}"/>
              </a:ext>
            </a:extLst>
          </p:cNvPr>
          <p:cNvPicPr>
            <a:picLocks noChangeAspect="1"/>
          </p:cNvPicPr>
          <p:nvPr/>
        </p:nvPicPr>
        <p:blipFill rotWithShape="1">
          <a:blip r:embed="rId5">
            <a:extLst>
              <a:ext uri="{28A0092B-C50C-407E-A947-70E740481C1C}">
                <a14:useLocalDpi xmlns:a14="http://schemas.microsoft.com/office/drawing/2010/main" val="0"/>
              </a:ext>
            </a:extLst>
          </a:blip>
          <a:srcRect l="12722" r="42731"/>
          <a:stretch/>
        </p:blipFill>
        <p:spPr>
          <a:xfrm>
            <a:off x="0" y="3238500"/>
            <a:ext cx="3142282" cy="7374311"/>
          </a:xfrm>
          <a:prstGeom prst="rect">
            <a:avLst/>
          </a:prstGeom>
        </p:spPr>
      </p:pic>
      <p:pic>
        <p:nvPicPr>
          <p:cNvPr id="44" name="Imagen 43">
            <a:extLst>
              <a:ext uri="{FF2B5EF4-FFF2-40B4-BE49-F238E27FC236}">
                <a16:creationId xmlns:a16="http://schemas.microsoft.com/office/drawing/2014/main" id="{B3A4BA03-2FD8-7689-897F-09433D7876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1463348"/>
            <a:ext cx="3048000" cy="1689171"/>
          </a:xfrm>
          <a:prstGeom prst="rect">
            <a:avLst/>
          </a:prstGeom>
        </p:spPr>
      </p:pic>
      <p:pic>
        <p:nvPicPr>
          <p:cNvPr id="45" name="Picture 6" descr="Resultado de imagen para seguridad maritima">
            <a:extLst>
              <a:ext uri="{FF2B5EF4-FFF2-40B4-BE49-F238E27FC236}">
                <a16:creationId xmlns:a16="http://schemas.microsoft.com/office/drawing/2014/main" id="{32F62693-B820-AE7C-0D9F-3E3E81E683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2925" y="1463348"/>
            <a:ext cx="3287875" cy="16891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Resultado de imagen para siniestro maritimo">
            <a:extLst>
              <a:ext uri="{FF2B5EF4-FFF2-40B4-BE49-F238E27FC236}">
                <a16:creationId xmlns:a16="http://schemas.microsoft.com/office/drawing/2014/main" id="{36DBD959-4A53-2C92-D8C7-31361C7694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7028" y="1466685"/>
            <a:ext cx="3158972" cy="168583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Imagen relacionada">
            <a:extLst>
              <a:ext uri="{FF2B5EF4-FFF2-40B4-BE49-F238E27FC236}">
                <a16:creationId xmlns:a16="http://schemas.microsoft.com/office/drawing/2014/main" id="{7496837C-2D0B-6FD1-80FA-29435D41F9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20800" y="1463348"/>
            <a:ext cx="3620833" cy="1685834"/>
          </a:xfrm>
          <a:prstGeom prst="rect">
            <a:avLst/>
          </a:prstGeom>
          <a:noFill/>
          <a:extLst>
            <a:ext uri="{909E8E84-426E-40DD-AFC4-6F175D3DCCD1}">
              <a14:hiddenFill xmlns:a14="http://schemas.microsoft.com/office/drawing/2010/main">
                <a:solidFill>
                  <a:srgbClr val="FFFFFF"/>
                </a:solidFill>
              </a14:hiddenFill>
            </a:ext>
          </a:extLst>
        </p:spPr>
      </p:pic>
      <p:sp>
        <p:nvSpPr>
          <p:cNvPr id="63" name="6 Rectángulo">
            <a:extLst>
              <a:ext uri="{FF2B5EF4-FFF2-40B4-BE49-F238E27FC236}">
                <a16:creationId xmlns:a16="http://schemas.microsoft.com/office/drawing/2014/main" id="{94CBB595-DA9E-5C3F-AD4F-94AE188780C0}"/>
              </a:ext>
            </a:extLst>
          </p:cNvPr>
          <p:cNvSpPr/>
          <p:nvPr/>
        </p:nvSpPr>
        <p:spPr>
          <a:xfrm>
            <a:off x="4343400" y="3619388"/>
            <a:ext cx="11414642" cy="1200329"/>
          </a:xfrm>
          <a:prstGeom prst="rect">
            <a:avLst/>
          </a:prstGeom>
        </p:spPr>
        <p:txBody>
          <a:bodyPr wrap="square">
            <a:spAutoFit/>
          </a:bodyPr>
          <a:lstStyle/>
          <a:p>
            <a:pPr algn="ctr"/>
            <a:r>
              <a:rPr lang="es-ES_tradnl" sz="2700" b="1" dirty="0">
                <a:solidFill>
                  <a:schemeClr val="tx2"/>
                </a:solidFill>
                <a:latin typeface="Dynamo Medium" panose="020B0604020202020204" charset="0"/>
              </a:rPr>
              <a:t>Gestión conjunta entre (Autoridades – Gremio), para</a:t>
            </a:r>
          </a:p>
          <a:p>
            <a:pPr algn="ctr"/>
            <a:r>
              <a:rPr lang="es-ES_tradnl" sz="2700" b="1" dirty="0">
                <a:solidFill>
                  <a:schemeClr val="tx2"/>
                </a:solidFill>
                <a:latin typeface="Dynamo Medium" panose="020B0604020202020204" charset="0"/>
              </a:rPr>
              <a:t>Minimizar </a:t>
            </a:r>
            <a:r>
              <a:rPr lang="es-ES_tradnl" sz="2700" b="1" u="sng" dirty="0">
                <a:solidFill>
                  <a:schemeClr val="tx2"/>
                </a:solidFill>
                <a:latin typeface="Dynamo Medium" panose="020B0604020202020204" charset="0"/>
              </a:rPr>
              <a:t>RIESGOS</a:t>
            </a:r>
            <a:r>
              <a:rPr lang="es-ES_tradnl" sz="2700" b="1" dirty="0">
                <a:solidFill>
                  <a:schemeClr val="tx2"/>
                </a:solidFill>
                <a:latin typeface="Dynamo Medium" panose="020B0604020202020204" charset="0"/>
              </a:rPr>
              <a:t> derivados de las actividades marítimas. </a:t>
            </a:r>
          </a:p>
          <a:p>
            <a:pPr algn="ctr"/>
            <a:endParaRPr lang="es-ES" dirty="0">
              <a:solidFill>
                <a:schemeClr val="tx2">
                  <a:lumMod val="50000"/>
                </a:schemeClr>
              </a:solidFill>
              <a:latin typeface="Arial Narrow" panose="020B0606020202030204" pitchFamily="34" charset="0"/>
            </a:endParaRPr>
          </a:p>
        </p:txBody>
      </p:sp>
      <p:sp>
        <p:nvSpPr>
          <p:cNvPr id="64" name="15 Llamada de flecha a la derecha">
            <a:extLst>
              <a:ext uri="{FF2B5EF4-FFF2-40B4-BE49-F238E27FC236}">
                <a16:creationId xmlns:a16="http://schemas.microsoft.com/office/drawing/2014/main" id="{E3BE4AA3-8801-4A24-E09A-0ACDB459A92B}"/>
              </a:ext>
            </a:extLst>
          </p:cNvPr>
          <p:cNvSpPr/>
          <p:nvPr/>
        </p:nvSpPr>
        <p:spPr>
          <a:xfrm rot="5400000">
            <a:off x="10092744" y="114413"/>
            <a:ext cx="621574" cy="11004931"/>
          </a:xfrm>
          <a:prstGeom prst="rightArrowCallout">
            <a:avLst>
              <a:gd name="adj1" fmla="val 0"/>
              <a:gd name="adj2" fmla="val 25000"/>
              <a:gd name="adj3" fmla="val 25000"/>
              <a:gd name="adj4" fmla="val 64977"/>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65" name="16 CuadroTexto">
            <a:extLst>
              <a:ext uri="{FF2B5EF4-FFF2-40B4-BE49-F238E27FC236}">
                <a16:creationId xmlns:a16="http://schemas.microsoft.com/office/drawing/2014/main" id="{5CBC2641-3A96-4334-4F64-FEE510CBFF39}"/>
              </a:ext>
            </a:extLst>
          </p:cNvPr>
          <p:cNvSpPr txBox="1"/>
          <p:nvPr/>
        </p:nvSpPr>
        <p:spPr>
          <a:xfrm>
            <a:off x="5803750" y="5313186"/>
            <a:ext cx="8918828" cy="369332"/>
          </a:xfrm>
          <a:prstGeom prst="rect">
            <a:avLst/>
          </a:prstGeom>
          <a:noFill/>
        </p:spPr>
        <p:txBody>
          <a:bodyPr wrap="square" rtlCol="0">
            <a:spAutoFit/>
          </a:bodyPr>
          <a:lstStyle/>
          <a:p>
            <a:pPr algn="ctr"/>
            <a:r>
              <a:rPr lang="es-ES" b="1" dirty="0">
                <a:solidFill>
                  <a:schemeClr val="bg1"/>
                </a:solidFill>
                <a:latin typeface="Dynamo Medium" panose="020B0604020202020204" charset="0"/>
              </a:rPr>
              <a:t>FRENTES DE ACCIÓN DE LA SEGURIDAD INTEGRAL MARÍTIMA</a:t>
            </a:r>
          </a:p>
        </p:txBody>
      </p:sp>
      <p:sp>
        <p:nvSpPr>
          <p:cNvPr id="94" name="12 CuadroTexto">
            <a:extLst>
              <a:ext uri="{FF2B5EF4-FFF2-40B4-BE49-F238E27FC236}">
                <a16:creationId xmlns:a16="http://schemas.microsoft.com/office/drawing/2014/main" id="{ABA34827-F5B4-5BC6-7795-EC763B11D354}"/>
              </a:ext>
            </a:extLst>
          </p:cNvPr>
          <p:cNvSpPr txBox="1"/>
          <p:nvPr/>
        </p:nvSpPr>
        <p:spPr>
          <a:xfrm>
            <a:off x="4039984" y="6234086"/>
            <a:ext cx="3292322" cy="830997"/>
          </a:xfrm>
          <a:prstGeom prst="rect">
            <a:avLst/>
          </a:prstGeom>
          <a:ln>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pPr lvl="0" algn="ctr"/>
            <a:r>
              <a:rPr lang="es-ES" sz="2400" dirty="0">
                <a:solidFill>
                  <a:schemeClr val="tx2"/>
                </a:solidFill>
                <a:latin typeface="Dynamo Medium" panose="020B0604020202020204" charset="0"/>
              </a:rPr>
              <a:t>Actividades Marítimas Seguras </a:t>
            </a:r>
            <a:r>
              <a:rPr lang="es-ES" sz="2400" b="1" u="sng" dirty="0">
                <a:solidFill>
                  <a:schemeClr val="tx2"/>
                </a:solidFill>
                <a:latin typeface="Dynamo Medium" panose="020B0604020202020204" charset="0"/>
              </a:rPr>
              <a:t>(Safety)  </a:t>
            </a:r>
          </a:p>
        </p:txBody>
      </p:sp>
      <p:sp>
        <p:nvSpPr>
          <p:cNvPr id="95" name="13 CuadroTexto">
            <a:extLst>
              <a:ext uri="{FF2B5EF4-FFF2-40B4-BE49-F238E27FC236}">
                <a16:creationId xmlns:a16="http://schemas.microsoft.com/office/drawing/2014/main" id="{76C2A690-D25E-5C7E-C48C-E324150C2B1D}"/>
              </a:ext>
            </a:extLst>
          </p:cNvPr>
          <p:cNvSpPr txBox="1"/>
          <p:nvPr/>
        </p:nvSpPr>
        <p:spPr>
          <a:xfrm>
            <a:off x="8718371" y="6234548"/>
            <a:ext cx="3116942" cy="830997"/>
          </a:xfrm>
          <a:prstGeom prst="rect">
            <a:avLst/>
          </a:prstGeom>
          <a:ln>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pPr lvl="0" algn="ctr"/>
            <a:r>
              <a:rPr lang="es-ES" sz="2400" dirty="0">
                <a:solidFill>
                  <a:schemeClr val="tx2"/>
                </a:solidFill>
                <a:latin typeface="Dynamo Medium" panose="020B0604020202020204" charset="0"/>
              </a:rPr>
              <a:t>Protección del Medio Marino</a:t>
            </a:r>
          </a:p>
        </p:txBody>
      </p:sp>
      <p:sp>
        <p:nvSpPr>
          <p:cNvPr id="96" name="14 CuadroTexto">
            <a:extLst>
              <a:ext uri="{FF2B5EF4-FFF2-40B4-BE49-F238E27FC236}">
                <a16:creationId xmlns:a16="http://schemas.microsoft.com/office/drawing/2014/main" id="{91AA6D2F-CF67-AF18-CB24-DDCC858E38E9}"/>
              </a:ext>
            </a:extLst>
          </p:cNvPr>
          <p:cNvSpPr txBox="1"/>
          <p:nvPr/>
        </p:nvSpPr>
        <p:spPr>
          <a:xfrm>
            <a:off x="13010661" y="6234548"/>
            <a:ext cx="3628000" cy="707886"/>
          </a:xfrm>
          <a:prstGeom prst="rect">
            <a:avLst/>
          </a:prstGeom>
          <a:ln>
            <a:prstDash val="dash"/>
          </a:ln>
        </p:spPr>
        <p:style>
          <a:lnRef idx="2">
            <a:schemeClr val="accent5"/>
          </a:lnRef>
          <a:fillRef idx="1">
            <a:schemeClr val="lt1"/>
          </a:fillRef>
          <a:effectRef idx="0">
            <a:schemeClr val="accent5"/>
          </a:effectRef>
          <a:fontRef idx="minor">
            <a:schemeClr val="dk1"/>
          </a:fontRef>
        </p:style>
        <p:txBody>
          <a:bodyPr wrap="square" rtlCol="0">
            <a:spAutoFit/>
          </a:bodyPr>
          <a:lstStyle/>
          <a:p>
            <a:pPr lvl="0" algn="ctr"/>
            <a:r>
              <a:rPr lang="es-ES" sz="2000" dirty="0">
                <a:solidFill>
                  <a:schemeClr val="tx2"/>
                </a:solidFill>
                <a:latin typeface="Dynamo Medium" panose="020B0604020202020204" charset="0"/>
              </a:rPr>
              <a:t>Buques, Puertos y Tripulaciones Protegidas </a:t>
            </a:r>
            <a:r>
              <a:rPr lang="es-ES" sz="2000" b="1" u="sng" dirty="0">
                <a:solidFill>
                  <a:schemeClr val="tx2"/>
                </a:solidFill>
                <a:latin typeface="Dynamo Medium" panose="020B0604020202020204" charset="0"/>
              </a:rPr>
              <a:t>(Security)</a:t>
            </a:r>
          </a:p>
        </p:txBody>
      </p:sp>
      <p:pic>
        <p:nvPicPr>
          <p:cNvPr id="97" name="Picture 12" descr="Resultado de imagen para siniestro maritimo">
            <a:extLst>
              <a:ext uri="{FF2B5EF4-FFF2-40B4-BE49-F238E27FC236}">
                <a16:creationId xmlns:a16="http://schemas.microsoft.com/office/drawing/2014/main" id="{EBF866C2-FA40-4C90-A62D-A2B2DA43A1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44777" y="7354567"/>
            <a:ext cx="3265194" cy="1689169"/>
          </a:xfrm>
          <a:prstGeom prst="rect">
            <a:avLst/>
          </a:prstGeom>
          <a:noFill/>
          <a:extLst>
            <a:ext uri="{909E8E84-426E-40DD-AFC4-6F175D3DCCD1}">
              <a14:hiddenFill xmlns:a14="http://schemas.microsoft.com/office/drawing/2010/main">
                <a:solidFill>
                  <a:srgbClr val="FFFFFF"/>
                </a:solidFill>
              </a14:hiddenFill>
            </a:ext>
          </a:extLst>
        </p:spPr>
      </p:pic>
      <p:pic>
        <p:nvPicPr>
          <p:cNvPr id="98" name="Imagen 3">
            <a:extLst>
              <a:ext uri="{FF2B5EF4-FFF2-40B4-BE49-F238E27FC236}">
                <a16:creationId xmlns:a16="http://schemas.microsoft.com/office/drawing/2014/main" id="{60190429-EA3C-EEA9-EC5C-B3EEF81B48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4229" y="7383793"/>
            <a:ext cx="3165226" cy="1689171"/>
          </a:xfrm>
          <a:prstGeom prst="rect">
            <a:avLst/>
          </a:prstGeom>
        </p:spPr>
      </p:pic>
      <p:pic>
        <p:nvPicPr>
          <p:cNvPr id="99" name="Picture 14" descr="Resultado de imagen para seguridad maritima">
            <a:extLst>
              <a:ext uri="{FF2B5EF4-FFF2-40B4-BE49-F238E27FC236}">
                <a16:creationId xmlns:a16="http://schemas.microsoft.com/office/drawing/2014/main" id="{0CEF26DC-BEF5-418D-F154-49C7B74F7FA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678"/>
          <a:stretch/>
        </p:blipFill>
        <p:spPr bwMode="auto">
          <a:xfrm>
            <a:off x="13010661" y="7423286"/>
            <a:ext cx="3628000" cy="168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11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308099"/>
            <a:ext cx="7981245" cy="8978901"/>
            <a:chOff x="0" y="0"/>
            <a:chExt cx="5370413" cy="6041715"/>
          </a:xfrm>
        </p:grpSpPr>
        <p:sp>
          <p:nvSpPr>
            <p:cNvPr id="3" name="Freeform 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9D549"/>
            </a:solidFill>
          </p:spPr>
          <p:txBody>
            <a:bodyPr/>
            <a:lstStyle/>
            <a:p>
              <a:endParaRPr lang="es-CO"/>
            </a:p>
          </p:txBody>
        </p:sp>
        <p:sp>
          <p:nvSpPr>
            <p:cNvPr id="4" name="Freeform 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blipFill>
              <a:blip r:embed="rId3"/>
              <a:stretch>
                <a:fillRect t="-1364" b="-25846"/>
              </a:stretch>
            </a:blipFill>
          </p:spPr>
          <p:txBody>
            <a:bodyPr/>
            <a:lstStyle/>
            <a:p>
              <a:endParaRPr lang="es-CO"/>
            </a:p>
          </p:txBody>
        </p:sp>
      </p:grpSp>
      <p:sp>
        <p:nvSpPr>
          <p:cNvPr id="5" name="Freeform 5"/>
          <p:cNvSpPr/>
          <p:nvPr/>
        </p:nvSpPr>
        <p:spPr>
          <a:xfrm rot="-2561783">
            <a:off x="-2150393" y="-1597808"/>
            <a:ext cx="6000674" cy="4342306"/>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6" name="Freeform 6"/>
          <p:cNvSpPr/>
          <p:nvPr/>
        </p:nvSpPr>
        <p:spPr>
          <a:xfrm rot="7616117">
            <a:off x="14754144" y="7087147"/>
            <a:ext cx="6000674" cy="4342306"/>
          </a:xfrm>
          <a:custGeom>
            <a:avLst/>
            <a:gdLst/>
            <a:ahLst/>
            <a:cxnLst/>
            <a:rect l="l" t="t" r="r" b="b"/>
            <a:pathLst>
              <a:path w="6000674" h="4342306">
                <a:moveTo>
                  <a:pt x="0" y="0"/>
                </a:moveTo>
                <a:lnTo>
                  <a:pt x="6000675" y="0"/>
                </a:lnTo>
                <a:lnTo>
                  <a:pt x="6000675" y="4342306"/>
                </a:lnTo>
                <a:lnTo>
                  <a:pt x="0" y="4342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7" name="Group 7"/>
          <p:cNvGrpSpPr/>
          <p:nvPr/>
        </p:nvGrpSpPr>
        <p:grpSpPr>
          <a:xfrm>
            <a:off x="0" y="10069143"/>
            <a:ext cx="18288000" cy="217857"/>
            <a:chOff x="0" y="0"/>
            <a:chExt cx="24384000" cy="290476"/>
          </a:xfrm>
        </p:grpSpPr>
        <p:grpSp>
          <p:nvGrpSpPr>
            <p:cNvPr id="8" name="Group 8"/>
            <p:cNvGrpSpPr/>
            <p:nvPr/>
          </p:nvGrpSpPr>
          <p:grpSpPr>
            <a:xfrm>
              <a:off x="0" y="32794"/>
              <a:ext cx="9300836" cy="257682"/>
              <a:chOff x="0" y="0"/>
              <a:chExt cx="1837202" cy="50900"/>
            </a:xfrm>
          </p:grpSpPr>
          <p:sp>
            <p:nvSpPr>
              <p:cNvPr id="9" name="Freeform 9"/>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10" name="TextBox 10"/>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11" name="Group 11"/>
            <p:cNvGrpSpPr/>
            <p:nvPr/>
          </p:nvGrpSpPr>
          <p:grpSpPr>
            <a:xfrm>
              <a:off x="9300836" y="0"/>
              <a:ext cx="7541582" cy="290476"/>
              <a:chOff x="0" y="0"/>
              <a:chExt cx="1321514" cy="50900"/>
            </a:xfrm>
          </p:grpSpPr>
          <p:sp>
            <p:nvSpPr>
              <p:cNvPr id="12" name="Freeform 12"/>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13" name="TextBox 13"/>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14" name="Group 14"/>
            <p:cNvGrpSpPr/>
            <p:nvPr/>
          </p:nvGrpSpPr>
          <p:grpSpPr>
            <a:xfrm>
              <a:off x="16842418" y="0"/>
              <a:ext cx="7541582" cy="290476"/>
              <a:chOff x="0" y="0"/>
              <a:chExt cx="1321514" cy="50900"/>
            </a:xfrm>
          </p:grpSpPr>
          <p:sp>
            <p:nvSpPr>
              <p:cNvPr id="15" name="Freeform 15"/>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16" name="TextBox 16"/>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17" name="Freeform 17"/>
          <p:cNvSpPr/>
          <p:nvPr/>
        </p:nvSpPr>
        <p:spPr>
          <a:xfrm>
            <a:off x="5388602" y="2322428"/>
            <a:ext cx="9490616" cy="7746715"/>
          </a:xfrm>
          <a:custGeom>
            <a:avLst/>
            <a:gdLst/>
            <a:ahLst/>
            <a:cxnLst/>
            <a:rect l="l" t="t" r="r" b="b"/>
            <a:pathLst>
              <a:path w="9490616" h="7746715">
                <a:moveTo>
                  <a:pt x="0" y="0"/>
                </a:moveTo>
                <a:lnTo>
                  <a:pt x="9490616" y="0"/>
                </a:lnTo>
                <a:lnTo>
                  <a:pt x="9490616" y="7746715"/>
                </a:lnTo>
                <a:lnTo>
                  <a:pt x="0" y="7746715"/>
                </a:lnTo>
                <a:lnTo>
                  <a:pt x="0" y="0"/>
                </a:lnTo>
                <a:close/>
              </a:path>
            </a:pathLst>
          </a:custGeom>
          <a:blipFill>
            <a:blip r:embed="rId6"/>
            <a:stretch>
              <a:fillRect/>
            </a:stretch>
          </a:blipFill>
        </p:spPr>
        <p:txBody>
          <a:bodyPr/>
          <a:lstStyle/>
          <a:p>
            <a:endParaRPr lang="es-CO" dirty="0"/>
          </a:p>
        </p:txBody>
      </p:sp>
      <p:sp>
        <p:nvSpPr>
          <p:cNvPr id="18" name="TextBox 18"/>
          <p:cNvSpPr txBox="1"/>
          <p:nvPr/>
        </p:nvSpPr>
        <p:spPr>
          <a:xfrm>
            <a:off x="3877294" y="513254"/>
            <a:ext cx="9447426" cy="1608741"/>
          </a:xfrm>
          <a:prstGeom prst="rect">
            <a:avLst/>
          </a:prstGeom>
        </p:spPr>
        <p:txBody>
          <a:bodyPr lIns="0" tIns="0" rIns="0" bIns="0" rtlCol="0" anchor="t">
            <a:spAutoFit/>
          </a:bodyPr>
          <a:lstStyle/>
          <a:p>
            <a:pPr algn="ctr">
              <a:lnSpc>
                <a:spcPts val="6330"/>
              </a:lnSpc>
            </a:pPr>
            <a:r>
              <a:rPr lang="en-US" sz="5457" b="1">
                <a:solidFill>
                  <a:srgbClr val="3275C5"/>
                </a:solidFill>
                <a:latin typeface="Dynamo Medium"/>
                <a:ea typeface="Dynamo Medium"/>
                <a:cs typeface="Dynamo Medium"/>
                <a:sym typeface="Dynamo Medium"/>
              </a:rPr>
              <a:t>INSTRUMENTOS INTERNACIONALES APROBADOS</a:t>
            </a:r>
          </a:p>
        </p:txBody>
      </p:sp>
    </p:spTree>
    <p:extLst>
      <p:ext uri="{BB962C8B-B14F-4D97-AF65-F5344CB8AC3E}">
        <p14:creationId xmlns:p14="http://schemas.microsoft.com/office/powerpoint/2010/main" val="3110384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61783">
            <a:off x="-2150393" y="-1597808"/>
            <a:ext cx="6000674" cy="4342306"/>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616117">
            <a:off x="14754144" y="7087147"/>
            <a:ext cx="6000674" cy="4342306"/>
          </a:xfrm>
          <a:custGeom>
            <a:avLst/>
            <a:gdLst/>
            <a:ahLst/>
            <a:cxnLst/>
            <a:rect l="l" t="t" r="r" b="b"/>
            <a:pathLst>
              <a:path w="6000674" h="4342306">
                <a:moveTo>
                  <a:pt x="0" y="0"/>
                </a:moveTo>
                <a:lnTo>
                  <a:pt x="6000675" y="0"/>
                </a:lnTo>
                <a:lnTo>
                  <a:pt x="6000675" y="4342306"/>
                </a:lnTo>
                <a:lnTo>
                  <a:pt x="0" y="43423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a:off x="12839087" y="1953821"/>
            <a:ext cx="3685128" cy="5522671"/>
          </a:xfrm>
          <a:custGeom>
            <a:avLst/>
            <a:gdLst/>
            <a:ahLst/>
            <a:cxnLst/>
            <a:rect l="l" t="t" r="r" b="b"/>
            <a:pathLst>
              <a:path w="3685128" h="5522671">
                <a:moveTo>
                  <a:pt x="0" y="0"/>
                </a:moveTo>
                <a:lnTo>
                  <a:pt x="3685127" y="0"/>
                </a:lnTo>
                <a:lnTo>
                  <a:pt x="3685127" y="5522671"/>
                </a:lnTo>
                <a:lnTo>
                  <a:pt x="0" y="5522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5" name="Freeform 5"/>
          <p:cNvSpPr/>
          <p:nvPr/>
        </p:nvSpPr>
        <p:spPr>
          <a:xfrm>
            <a:off x="7296164" y="437984"/>
            <a:ext cx="3695269" cy="5537869"/>
          </a:xfrm>
          <a:custGeom>
            <a:avLst/>
            <a:gdLst/>
            <a:ahLst/>
            <a:cxnLst/>
            <a:rect l="l" t="t" r="r" b="b"/>
            <a:pathLst>
              <a:path w="3695269" h="5537869">
                <a:moveTo>
                  <a:pt x="0" y="0"/>
                </a:moveTo>
                <a:lnTo>
                  <a:pt x="3695269" y="0"/>
                </a:lnTo>
                <a:lnTo>
                  <a:pt x="3695269" y="5537869"/>
                </a:lnTo>
                <a:lnTo>
                  <a:pt x="0" y="55378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6" name="Freeform 6"/>
          <p:cNvSpPr/>
          <p:nvPr/>
        </p:nvSpPr>
        <p:spPr>
          <a:xfrm>
            <a:off x="1684046" y="2416957"/>
            <a:ext cx="3638696" cy="5453086"/>
          </a:xfrm>
          <a:custGeom>
            <a:avLst/>
            <a:gdLst/>
            <a:ahLst/>
            <a:cxnLst/>
            <a:rect l="l" t="t" r="r" b="b"/>
            <a:pathLst>
              <a:path w="3638696" h="5453086">
                <a:moveTo>
                  <a:pt x="0" y="0"/>
                </a:moveTo>
                <a:lnTo>
                  <a:pt x="3638695" y="0"/>
                </a:lnTo>
                <a:lnTo>
                  <a:pt x="3638695" y="5453086"/>
                </a:lnTo>
                <a:lnTo>
                  <a:pt x="0" y="5453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dirty="0"/>
          </a:p>
        </p:txBody>
      </p:sp>
      <p:grpSp>
        <p:nvGrpSpPr>
          <p:cNvPr id="7" name="Group 7"/>
          <p:cNvGrpSpPr/>
          <p:nvPr/>
        </p:nvGrpSpPr>
        <p:grpSpPr>
          <a:xfrm>
            <a:off x="12232113" y="2572018"/>
            <a:ext cx="4793544" cy="1406878"/>
            <a:chOff x="0" y="0"/>
            <a:chExt cx="1262497" cy="370536"/>
          </a:xfrm>
        </p:grpSpPr>
        <p:sp>
          <p:nvSpPr>
            <p:cNvPr id="8" name="Freeform 8"/>
            <p:cNvSpPr/>
            <p:nvPr/>
          </p:nvSpPr>
          <p:spPr>
            <a:xfrm>
              <a:off x="0" y="0"/>
              <a:ext cx="1262497" cy="370536"/>
            </a:xfrm>
            <a:custGeom>
              <a:avLst/>
              <a:gdLst/>
              <a:ahLst/>
              <a:cxnLst/>
              <a:rect l="l" t="t" r="r" b="b"/>
              <a:pathLst>
                <a:path w="1262497" h="370536">
                  <a:moveTo>
                    <a:pt x="82369" y="0"/>
                  </a:moveTo>
                  <a:lnTo>
                    <a:pt x="1180128" y="0"/>
                  </a:lnTo>
                  <a:cubicBezTo>
                    <a:pt x="1225619" y="0"/>
                    <a:pt x="1262497" y="36878"/>
                    <a:pt x="1262497" y="82369"/>
                  </a:cubicBezTo>
                  <a:lnTo>
                    <a:pt x="1262497" y="288167"/>
                  </a:lnTo>
                  <a:cubicBezTo>
                    <a:pt x="1262497" y="333658"/>
                    <a:pt x="1225619" y="370536"/>
                    <a:pt x="1180128" y="370536"/>
                  </a:cubicBezTo>
                  <a:lnTo>
                    <a:pt x="82369" y="370536"/>
                  </a:lnTo>
                  <a:cubicBezTo>
                    <a:pt x="36878" y="370536"/>
                    <a:pt x="0" y="333658"/>
                    <a:pt x="0" y="288167"/>
                  </a:cubicBezTo>
                  <a:lnTo>
                    <a:pt x="0" y="82369"/>
                  </a:lnTo>
                  <a:cubicBezTo>
                    <a:pt x="0" y="36878"/>
                    <a:pt x="36878" y="0"/>
                    <a:pt x="82369" y="0"/>
                  </a:cubicBez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9" name="TextBox 9"/>
            <p:cNvSpPr txBox="1"/>
            <p:nvPr/>
          </p:nvSpPr>
          <p:spPr>
            <a:xfrm>
              <a:off x="0" y="19050"/>
              <a:ext cx="1262497" cy="351486"/>
            </a:xfrm>
            <a:prstGeom prst="rect">
              <a:avLst/>
            </a:prstGeom>
          </p:spPr>
          <p:txBody>
            <a:bodyPr lIns="50800" tIns="50800" rIns="50800" bIns="50800" rtlCol="0" anchor="ctr"/>
            <a:lstStyle/>
            <a:p>
              <a:pPr algn="ctr">
                <a:lnSpc>
                  <a:spcPts val="1993"/>
                </a:lnSpc>
              </a:pPr>
              <a:endParaRPr/>
            </a:p>
          </p:txBody>
        </p:sp>
      </p:grpSp>
      <p:grpSp>
        <p:nvGrpSpPr>
          <p:cNvPr id="10" name="Group 10"/>
          <p:cNvGrpSpPr/>
          <p:nvPr/>
        </p:nvGrpSpPr>
        <p:grpSpPr>
          <a:xfrm>
            <a:off x="6747027" y="1089913"/>
            <a:ext cx="4793544" cy="1406878"/>
            <a:chOff x="0" y="0"/>
            <a:chExt cx="1262497" cy="370536"/>
          </a:xfrm>
        </p:grpSpPr>
        <p:sp>
          <p:nvSpPr>
            <p:cNvPr id="11" name="Freeform 11"/>
            <p:cNvSpPr/>
            <p:nvPr/>
          </p:nvSpPr>
          <p:spPr>
            <a:xfrm>
              <a:off x="0" y="0"/>
              <a:ext cx="1262497" cy="370536"/>
            </a:xfrm>
            <a:custGeom>
              <a:avLst/>
              <a:gdLst/>
              <a:ahLst/>
              <a:cxnLst/>
              <a:rect l="l" t="t" r="r" b="b"/>
              <a:pathLst>
                <a:path w="1262497" h="370536">
                  <a:moveTo>
                    <a:pt x="82369" y="0"/>
                  </a:moveTo>
                  <a:lnTo>
                    <a:pt x="1180128" y="0"/>
                  </a:lnTo>
                  <a:cubicBezTo>
                    <a:pt x="1225619" y="0"/>
                    <a:pt x="1262497" y="36878"/>
                    <a:pt x="1262497" y="82369"/>
                  </a:cubicBezTo>
                  <a:lnTo>
                    <a:pt x="1262497" y="288167"/>
                  </a:lnTo>
                  <a:cubicBezTo>
                    <a:pt x="1262497" y="333658"/>
                    <a:pt x="1225619" y="370536"/>
                    <a:pt x="1180128" y="370536"/>
                  </a:cubicBezTo>
                  <a:lnTo>
                    <a:pt x="82369" y="370536"/>
                  </a:lnTo>
                  <a:cubicBezTo>
                    <a:pt x="36878" y="370536"/>
                    <a:pt x="0" y="333658"/>
                    <a:pt x="0" y="288167"/>
                  </a:cubicBezTo>
                  <a:lnTo>
                    <a:pt x="0" y="82369"/>
                  </a:lnTo>
                  <a:cubicBezTo>
                    <a:pt x="0" y="36878"/>
                    <a:pt x="36878" y="0"/>
                    <a:pt x="82369" y="0"/>
                  </a:cubicBez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12" name="TextBox 12"/>
            <p:cNvSpPr txBox="1"/>
            <p:nvPr/>
          </p:nvSpPr>
          <p:spPr>
            <a:xfrm>
              <a:off x="0" y="19050"/>
              <a:ext cx="1262497" cy="351486"/>
            </a:xfrm>
            <a:prstGeom prst="rect">
              <a:avLst/>
            </a:prstGeom>
          </p:spPr>
          <p:txBody>
            <a:bodyPr lIns="50800" tIns="50800" rIns="50800" bIns="50800" rtlCol="0" anchor="ctr"/>
            <a:lstStyle/>
            <a:p>
              <a:pPr algn="ctr">
                <a:lnSpc>
                  <a:spcPts val="1993"/>
                </a:lnSpc>
              </a:pPr>
              <a:endParaRPr/>
            </a:p>
          </p:txBody>
        </p:sp>
      </p:grpSp>
      <p:grpSp>
        <p:nvGrpSpPr>
          <p:cNvPr id="13" name="Group 13"/>
          <p:cNvGrpSpPr/>
          <p:nvPr/>
        </p:nvGrpSpPr>
        <p:grpSpPr>
          <a:xfrm>
            <a:off x="1106622" y="3017012"/>
            <a:ext cx="4793544" cy="1406878"/>
            <a:chOff x="0" y="0"/>
            <a:chExt cx="1262497" cy="370536"/>
          </a:xfrm>
        </p:grpSpPr>
        <p:sp>
          <p:nvSpPr>
            <p:cNvPr id="14" name="Freeform 14"/>
            <p:cNvSpPr/>
            <p:nvPr/>
          </p:nvSpPr>
          <p:spPr>
            <a:xfrm>
              <a:off x="0" y="0"/>
              <a:ext cx="1262497" cy="370536"/>
            </a:xfrm>
            <a:custGeom>
              <a:avLst/>
              <a:gdLst/>
              <a:ahLst/>
              <a:cxnLst/>
              <a:rect l="l" t="t" r="r" b="b"/>
              <a:pathLst>
                <a:path w="1262497" h="370536">
                  <a:moveTo>
                    <a:pt x="82369" y="0"/>
                  </a:moveTo>
                  <a:lnTo>
                    <a:pt x="1180128" y="0"/>
                  </a:lnTo>
                  <a:cubicBezTo>
                    <a:pt x="1225619" y="0"/>
                    <a:pt x="1262497" y="36878"/>
                    <a:pt x="1262497" y="82369"/>
                  </a:cubicBezTo>
                  <a:lnTo>
                    <a:pt x="1262497" y="288167"/>
                  </a:lnTo>
                  <a:cubicBezTo>
                    <a:pt x="1262497" y="333658"/>
                    <a:pt x="1225619" y="370536"/>
                    <a:pt x="1180128" y="370536"/>
                  </a:cubicBezTo>
                  <a:lnTo>
                    <a:pt x="82369" y="370536"/>
                  </a:lnTo>
                  <a:cubicBezTo>
                    <a:pt x="36878" y="370536"/>
                    <a:pt x="0" y="333658"/>
                    <a:pt x="0" y="288167"/>
                  </a:cubicBezTo>
                  <a:lnTo>
                    <a:pt x="0" y="82369"/>
                  </a:lnTo>
                  <a:cubicBezTo>
                    <a:pt x="0" y="36878"/>
                    <a:pt x="36878" y="0"/>
                    <a:pt x="82369" y="0"/>
                  </a:cubicBez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15" name="TextBox 15"/>
            <p:cNvSpPr txBox="1"/>
            <p:nvPr/>
          </p:nvSpPr>
          <p:spPr>
            <a:xfrm>
              <a:off x="0" y="19050"/>
              <a:ext cx="1262497" cy="351486"/>
            </a:xfrm>
            <a:prstGeom prst="rect">
              <a:avLst/>
            </a:prstGeom>
          </p:spPr>
          <p:txBody>
            <a:bodyPr lIns="50800" tIns="50800" rIns="50800" bIns="50800" rtlCol="0" anchor="ctr"/>
            <a:lstStyle/>
            <a:p>
              <a:pPr algn="ctr">
                <a:lnSpc>
                  <a:spcPts val="1993"/>
                </a:lnSpc>
              </a:pPr>
              <a:endParaRPr/>
            </a:p>
          </p:txBody>
        </p:sp>
      </p:grpSp>
      <p:sp>
        <p:nvSpPr>
          <p:cNvPr id="16" name="Freeform 16"/>
          <p:cNvSpPr/>
          <p:nvPr/>
        </p:nvSpPr>
        <p:spPr>
          <a:xfrm>
            <a:off x="7464904" y="6181918"/>
            <a:ext cx="740583" cy="948872"/>
          </a:xfrm>
          <a:custGeom>
            <a:avLst/>
            <a:gdLst/>
            <a:ahLst/>
            <a:cxnLst/>
            <a:rect l="l" t="t" r="r" b="b"/>
            <a:pathLst>
              <a:path w="740583" h="948872">
                <a:moveTo>
                  <a:pt x="0" y="0"/>
                </a:moveTo>
                <a:lnTo>
                  <a:pt x="740583" y="0"/>
                </a:lnTo>
                <a:lnTo>
                  <a:pt x="740583" y="948872"/>
                </a:lnTo>
                <a:lnTo>
                  <a:pt x="0" y="948872"/>
                </a:lnTo>
                <a:lnTo>
                  <a:pt x="0" y="0"/>
                </a:lnTo>
                <a:close/>
              </a:path>
            </a:pathLst>
          </a:custGeom>
          <a:blipFill>
            <a:blip r:embed="rId6"/>
            <a:stretch>
              <a:fillRect/>
            </a:stretch>
          </a:blipFill>
        </p:spPr>
        <p:txBody>
          <a:bodyPr/>
          <a:lstStyle/>
          <a:p>
            <a:endParaRPr lang="es-CO"/>
          </a:p>
        </p:txBody>
      </p:sp>
      <p:sp>
        <p:nvSpPr>
          <p:cNvPr id="17" name="Freeform 17"/>
          <p:cNvSpPr/>
          <p:nvPr/>
        </p:nvSpPr>
        <p:spPr>
          <a:xfrm>
            <a:off x="8422166" y="6167981"/>
            <a:ext cx="3211170" cy="910630"/>
          </a:xfrm>
          <a:custGeom>
            <a:avLst/>
            <a:gdLst/>
            <a:ahLst/>
            <a:cxnLst/>
            <a:rect l="l" t="t" r="r" b="b"/>
            <a:pathLst>
              <a:path w="3211170" h="910630">
                <a:moveTo>
                  <a:pt x="0" y="0"/>
                </a:moveTo>
                <a:lnTo>
                  <a:pt x="3211171" y="0"/>
                </a:lnTo>
                <a:lnTo>
                  <a:pt x="3211171" y="910630"/>
                </a:lnTo>
                <a:lnTo>
                  <a:pt x="0" y="910630"/>
                </a:lnTo>
                <a:lnTo>
                  <a:pt x="0" y="0"/>
                </a:lnTo>
                <a:close/>
              </a:path>
            </a:pathLst>
          </a:custGeom>
          <a:blipFill>
            <a:blip r:embed="rId7"/>
            <a:stretch>
              <a:fillRect/>
            </a:stretch>
          </a:blipFill>
        </p:spPr>
        <p:txBody>
          <a:bodyPr/>
          <a:lstStyle/>
          <a:p>
            <a:endParaRPr lang="es-CO"/>
          </a:p>
        </p:txBody>
      </p:sp>
      <p:sp>
        <p:nvSpPr>
          <p:cNvPr id="18" name="TextBox 18"/>
          <p:cNvSpPr txBox="1"/>
          <p:nvPr/>
        </p:nvSpPr>
        <p:spPr>
          <a:xfrm>
            <a:off x="13151682" y="4712832"/>
            <a:ext cx="3059938" cy="2357649"/>
          </a:xfrm>
          <a:prstGeom prst="rect">
            <a:avLst/>
          </a:prstGeom>
        </p:spPr>
        <p:txBody>
          <a:bodyPr lIns="0" tIns="0" rIns="0" bIns="0" rtlCol="0" anchor="t">
            <a:spAutoFit/>
          </a:bodyPr>
          <a:lstStyle/>
          <a:p>
            <a:pPr algn="ctr">
              <a:lnSpc>
                <a:spcPts val="2380"/>
              </a:lnSpc>
            </a:pPr>
            <a:r>
              <a:rPr lang="en-US" sz="1700" spc="6">
                <a:solidFill>
                  <a:srgbClr val="3275C5"/>
                </a:solidFill>
                <a:latin typeface="Fira Sans"/>
                <a:ea typeface="Fira Sans"/>
                <a:cs typeface="Fira Sans"/>
                <a:sym typeface="Fira Sans"/>
              </a:rPr>
              <a:t>CLC/92</a:t>
            </a:r>
          </a:p>
          <a:p>
            <a:pPr algn="ctr">
              <a:lnSpc>
                <a:spcPts val="2380"/>
              </a:lnSpc>
            </a:pPr>
            <a:r>
              <a:rPr lang="en-US" sz="1700" spc="6">
                <a:solidFill>
                  <a:srgbClr val="3275C5"/>
                </a:solidFill>
                <a:latin typeface="Fira Sans"/>
                <a:ea typeface="Fira Sans"/>
                <a:cs typeface="Fira Sans"/>
                <a:sym typeface="Fira Sans"/>
              </a:rPr>
              <a:t>SOLAS 74/78</a:t>
            </a:r>
          </a:p>
          <a:p>
            <a:pPr algn="ctr">
              <a:lnSpc>
                <a:spcPts val="2380"/>
              </a:lnSpc>
            </a:pPr>
            <a:r>
              <a:rPr lang="en-US" sz="1700" spc="6">
                <a:solidFill>
                  <a:srgbClr val="3275C5"/>
                </a:solidFill>
                <a:latin typeface="Fira Sans"/>
                <a:ea typeface="Fira Sans"/>
                <a:cs typeface="Fira Sans"/>
                <a:sym typeface="Fira Sans"/>
              </a:rPr>
              <a:t>MARPOL 73/78</a:t>
            </a:r>
          </a:p>
          <a:p>
            <a:pPr algn="ctr">
              <a:lnSpc>
                <a:spcPts val="2380"/>
              </a:lnSpc>
            </a:pPr>
            <a:r>
              <a:rPr lang="en-US" sz="1700" spc="6">
                <a:solidFill>
                  <a:srgbClr val="3275C5"/>
                </a:solidFill>
                <a:latin typeface="Fira Sans"/>
                <a:ea typeface="Fira Sans"/>
                <a:cs typeface="Fira Sans"/>
                <a:sym typeface="Fira Sans"/>
              </a:rPr>
              <a:t>STCW/78</a:t>
            </a:r>
          </a:p>
          <a:p>
            <a:pPr algn="ctr">
              <a:lnSpc>
                <a:spcPts val="2380"/>
              </a:lnSpc>
            </a:pPr>
            <a:r>
              <a:rPr lang="en-US" sz="1700" spc="6">
                <a:solidFill>
                  <a:srgbClr val="3275C5"/>
                </a:solidFill>
                <a:latin typeface="Fira Sans"/>
                <a:ea typeface="Fira Sans"/>
                <a:cs typeface="Fira Sans"/>
                <a:sym typeface="Fira Sans"/>
              </a:rPr>
              <a:t>FAL/65</a:t>
            </a:r>
          </a:p>
          <a:p>
            <a:pPr algn="ctr">
              <a:lnSpc>
                <a:spcPts val="2380"/>
              </a:lnSpc>
            </a:pPr>
            <a:r>
              <a:rPr lang="en-US" sz="1700" spc="6">
                <a:solidFill>
                  <a:srgbClr val="3275C5"/>
                </a:solidFill>
                <a:latin typeface="Fira Sans"/>
                <a:ea typeface="Fira Sans"/>
                <a:cs typeface="Fira Sans"/>
                <a:sym typeface="Fira Sans"/>
              </a:rPr>
              <a:t>COLREG/72</a:t>
            </a:r>
          </a:p>
          <a:p>
            <a:pPr algn="ctr">
              <a:lnSpc>
                <a:spcPts val="2380"/>
              </a:lnSpc>
            </a:pPr>
            <a:r>
              <a:rPr lang="en-US" sz="1700" spc="6">
                <a:solidFill>
                  <a:srgbClr val="3275C5"/>
                </a:solidFill>
                <a:latin typeface="Fira Sans"/>
                <a:ea typeface="Fira Sans"/>
                <a:cs typeface="Fira Sans"/>
                <a:sym typeface="Fira Sans"/>
              </a:rPr>
              <a:t>LL/66</a:t>
            </a:r>
          </a:p>
          <a:p>
            <a:pPr algn="ctr">
              <a:lnSpc>
                <a:spcPts val="2380"/>
              </a:lnSpc>
            </a:pPr>
            <a:r>
              <a:rPr lang="en-US" sz="1700" spc="6">
                <a:solidFill>
                  <a:srgbClr val="3275C5"/>
                </a:solidFill>
                <a:latin typeface="Fira Sans"/>
                <a:ea typeface="Fira Sans"/>
                <a:cs typeface="Fira Sans"/>
                <a:sym typeface="Fira Sans"/>
              </a:rPr>
              <a:t>TONNAGE/69</a:t>
            </a:r>
          </a:p>
        </p:txBody>
      </p:sp>
      <p:sp>
        <p:nvSpPr>
          <p:cNvPr id="19" name="TextBox 19"/>
          <p:cNvSpPr txBox="1"/>
          <p:nvPr/>
        </p:nvSpPr>
        <p:spPr>
          <a:xfrm>
            <a:off x="12998542" y="2680503"/>
            <a:ext cx="3213077" cy="1147008"/>
          </a:xfrm>
          <a:prstGeom prst="rect">
            <a:avLst/>
          </a:prstGeom>
        </p:spPr>
        <p:txBody>
          <a:bodyPr lIns="0" tIns="0" rIns="0" bIns="0" rtlCol="0" anchor="t">
            <a:spAutoFit/>
          </a:bodyPr>
          <a:lstStyle/>
          <a:p>
            <a:pPr algn="ctr">
              <a:lnSpc>
                <a:spcPts val="4629"/>
              </a:lnSpc>
            </a:pPr>
            <a:r>
              <a:rPr lang="en-US" sz="3307" b="1" spc="13">
                <a:solidFill>
                  <a:srgbClr val="FCFEFF"/>
                </a:solidFill>
                <a:latin typeface="Fira Sans Bold"/>
                <a:ea typeface="Fira Sans Bold"/>
                <a:cs typeface="Fira Sans Bold"/>
                <a:sym typeface="Fira Sans Bold"/>
              </a:rPr>
              <a:t>Estado Rector del Puerto</a:t>
            </a:r>
          </a:p>
        </p:txBody>
      </p:sp>
      <p:sp>
        <p:nvSpPr>
          <p:cNvPr id="20" name="TextBox 20"/>
          <p:cNvSpPr txBox="1"/>
          <p:nvPr/>
        </p:nvSpPr>
        <p:spPr>
          <a:xfrm>
            <a:off x="7439419" y="1470450"/>
            <a:ext cx="3213077" cy="569605"/>
          </a:xfrm>
          <a:prstGeom prst="rect">
            <a:avLst/>
          </a:prstGeom>
        </p:spPr>
        <p:txBody>
          <a:bodyPr lIns="0" tIns="0" rIns="0" bIns="0" rtlCol="0" anchor="t">
            <a:spAutoFit/>
          </a:bodyPr>
          <a:lstStyle/>
          <a:p>
            <a:pPr algn="ctr">
              <a:lnSpc>
                <a:spcPts val="4629"/>
              </a:lnSpc>
            </a:pPr>
            <a:r>
              <a:rPr lang="en-US" sz="3307" b="1" spc="13">
                <a:solidFill>
                  <a:srgbClr val="FCFEFF"/>
                </a:solidFill>
                <a:latin typeface="Fira Sans Bold"/>
                <a:ea typeface="Fira Sans Bold"/>
                <a:cs typeface="Fira Sans Bold"/>
                <a:sym typeface="Fira Sans Bold"/>
              </a:rPr>
              <a:t>Estado Ribereño</a:t>
            </a:r>
          </a:p>
        </p:txBody>
      </p:sp>
      <p:sp>
        <p:nvSpPr>
          <p:cNvPr id="21" name="TextBox 21"/>
          <p:cNvSpPr txBox="1"/>
          <p:nvPr/>
        </p:nvSpPr>
        <p:spPr>
          <a:xfrm>
            <a:off x="1290808" y="3108846"/>
            <a:ext cx="4031934" cy="1147008"/>
          </a:xfrm>
          <a:prstGeom prst="rect">
            <a:avLst/>
          </a:prstGeom>
        </p:spPr>
        <p:txBody>
          <a:bodyPr lIns="0" tIns="0" rIns="0" bIns="0" rtlCol="0" anchor="t">
            <a:spAutoFit/>
          </a:bodyPr>
          <a:lstStyle/>
          <a:p>
            <a:pPr algn="ctr">
              <a:lnSpc>
                <a:spcPts val="4629"/>
              </a:lnSpc>
            </a:pPr>
            <a:r>
              <a:rPr lang="en-US" sz="3307" b="1" spc="13">
                <a:solidFill>
                  <a:srgbClr val="FCFEFF"/>
                </a:solidFill>
                <a:latin typeface="Fira Sans Bold"/>
                <a:ea typeface="Fira Sans Bold"/>
                <a:cs typeface="Fira Sans Bold"/>
                <a:sym typeface="Fira Sans Bold"/>
              </a:rPr>
              <a:t>Estado de Abanderamiento</a:t>
            </a:r>
          </a:p>
        </p:txBody>
      </p:sp>
      <p:sp>
        <p:nvSpPr>
          <p:cNvPr id="22" name="TextBox 22"/>
          <p:cNvSpPr txBox="1"/>
          <p:nvPr/>
        </p:nvSpPr>
        <p:spPr>
          <a:xfrm>
            <a:off x="7882745" y="2989388"/>
            <a:ext cx="2618537" cy="2652990"/>
          </a:xfrm>
          <a:prstGeom prst="rect">
            <a:avLst/>
          </a:prstGeom>
        </p:spPr>
        <p:txBody>
          <a:bodyPr lIns="0" tIns="0" rIns="0" bIns="0" rtlCol="0" anchor="t">
            <a:spAutoFit/>
          </a:bodyPr>
          <a:lstStyle/>
          <a:p>
            <a:pPr algn="ctr">
              <a:lnSpc>
                <a:spcPts val="2380"/>
              </a:lnSpc>
            </a:pPr>
            <a:r>
              <a:rPr lang="en-US" sz="1700" spc="6">
                <a:solidFill>
                  <a:srgbClr val="3275C5"/>
                </a:solidFill>
                <a:latin typeface="Fira Sans"/>
                <a:ea typeface="Fira Sans"/>
                <a:cs typeface="Fira Sans"/>
                <a:sym typeface="Fira Sans"/>
              </a:rPr>
              <a:t>CLC/92</a:t>
            </a:r>
          </a:p>
          <a:p>
            <a:pPr algn="ctr">
              <a:lnSpc>
                <a:spcPts val="2380"/>
              </a:lnSpc>
            </a:pPr>
            <a:r>
              <a:rPr lang="en-US" sz="1700" spc="6">
                <a:solidFill>
                  <a:srgbClr val="3275C5"/>
                </a:solidFill>
                <a:latin typeface="Fira Sans"/>
                <a:ea typeface="Fira Sans"/>
                <a:cs typeface="Fira Sans"/>
                <a:sym typeface="Fira Sans"/>
              </a:rPr>
              <a:t>FONDO/92</a:t>
            </a:r>
          </a:p>
          <a:p>
            <a:pPr algn="ctr">
              <a:lnSpc>
                <a:spcPts val="2380"/>
              </a:lnSpc>
            </a:pPr>
            <a:r>
              <a:rPr lang="en-US" sz="1700" spc="6">
                <a:solidFill>
                  <a:srgbClr val="3275C5"/>
                </a:solidFill>
                <a:latin typeface="Fira Sans"/>
                <a:ea typeface="Fira Sans"/>
                <a:cs typeface="Fira Sans"/>
                <a:sym typeface="Fira Sans"/>
              </a:rPr>
              <a:t>SOLAS 74/78</a:t>
            </a:r>
          </a:p>
          <a:p>
            <a:pPr algn="ctr">
              <a:lnSpc>
                <a:spcPts val="2380"/>
              </a:lnSpc>
            </a:pPr>
            <a:r>
              <a:rPr lang="en-US" sz="1700" spc="6">
                <a:solidFill>
                  <a:srgbClr val="3275C5"/>
                </a:solidFill>
                <a:latin typeface="Fira Sans"/>
                <a:ea typeface="Fira Sans"/>
                <a:cs typeface="Fira Sans"/>
                <a:sym typeface="Fira Sans"/>
              </a:rPr>
              <a:t>MARPOL 73/78</a:t>
            </a:r>
          </a:p>
          <a:p>
            <a:pPr algn="ctr">
              <a:lnSpc>
                <a:spcPts val="2380"/>
              </a:lnSpc>
            </a:pPr>
            <a:r>
              <a:rPr lang="en-US" sz="1700" spc="6">
                <a:solidFill>
                  <a:srgbClr val="3275C5"/>
                </a:solidFill>
                <a:latin typeface="Fira Sans"/>
                <a:ea typeface="Fira Sans"/>
                <a:cs typeface="Fira Sans"/>
                <a:sym typeface="Fira Sans"/>
              </a:rPr>
              <a:t>OPRC/90</a:t>
            </a:r>
          </a:p>
          <a:p>
            <a:pPr algn="ctr">
              <a:lnSpc>
                <a:spcPts val="2380"/>
              </a:lnSpc>
            </a:pPr>
            <a:r>
              <a:rPr lang="en-US" sz="1700" spc="6">
                <a:solidFill>
                  <a:srgbClr val="3275C5"/>
                </a:solidFill>
                <a:latin typeface="Fira Sans"/>
                <a:ea typeface="Fira Sans"/>
                <a:cs typeface="Fira Sans"/>
                <a:sym typeface="Fira Sans"/>
              </a:rPr>
              <a:t>FAL/65</a:t>
            </a:r>
          </a:p>
          <a:p>
            <a:pPr algn="ctr">
              <a:lnSpc>
                <a:spcPts val="2380"/>
              </a:lnSpc>
            </a:pPr>
            <a:r>
              <a:rPr lang="en-US" sz="1700" spc="6">
                <a:solidFill>
                  <a:srgbClr val="3275C5"/>
                </a:solidFill>
                <a:latin typeface="Fira Sans"/>
                <a:ea typeface="Fira Sans"/>
                <a:cs typeface="Fira Sans"/>
                <a:sym typeface="Fira Sans"/>
              </a:rPr>
              <a:t>SAR/79</a:t>
            </a:r>
          </a:p>
          <a:p>
            <a:pPr algn="ctr">
              <a:lnSpc>
                <a:spcPts val="2380"/>
              </a:lnSpc>
            </a:pPr>
            <a:r>
              <a:rPr lang="en-US" sz="1700" spc="6">
                <a:solidFill>
                  <a:srgbClr val="3275C5"/>
                </a:solidFill>
                <a:latin typeface="Fira Sans"/>
                <a:ea typeface="Fira Sans"/>
                <a:cs typeface="Fira Sans"/>
                <a:sym typeface="Fira Sans"/>
              </a:rPr>
              <a:t>INMARSAT/76</a:t>
            </a:r>
          </a:p>
          <a:p>
            <a:pPr algn="ctr">
              <a:lnSpc>
                <a:spcPts val="2380"/>
              </a:lnSpc>
            </a:pPr>
            <a:r>
              <a:rPr lang="en-US" sz="1700" spc="6">
                <a:solidFill>
                  <a:srgbClr val="3275C5"/>
                </a:solidFill>
                <a:latin typeface="Fira Sans"/>
                <a:ea typeface="Fira Sans"/>
                <a:cs typeface="Fira Sans"/>
                <a:sym typeface="Fira Sans"/>
              </a:rPr>
              <a:t>COLREG/72</a:t>
            </a:r>
          </a:p>
        </p:txBody>
      </p:sp>
      <p:sp>
        <p:nvSpPr>
          <p:cNvPr id="23" name="TextBox 23"/>
          <p:cNvSpPr txBox="1"/>
          <p:nvPr/>
        </p:nvSpPr>
        <p:spPr>
          <a:xfrm>
            <a:off x="5604975" y="7332687"/>
            <a:ext cx="7077647" cy="2482889"/>
          </a:xfrm>
          <a:prstGeom prst="rect">
            <a:avLst/>
          </a:prstGeom>
        </p:spPr>
        <p:txBody>
          <a:bodyPr lIns="0" tIns="0" rIns="0" bIns="0" rtlCol="0" anchor="t">
            <a:spAutoFit/>
          </a:bodyPr>
          <a:lstStyle/>
          <a:p>
            <a:pPr algn="ctr">
              <a:lnSpc>
                <a:spcPts val="2240"/>
              </a:lnSpc>
            </a:pPr>
            <a:r>
              <a:rPr lang="en-US" sz="1600" b="1" spc="6">
                <a:solidFill>
                  <a:srgbClr val="3275C5"/>
                </a:solidFill>
                <a:latin typeface="Fira Sans Semi-Bold"/>
                <a:ea typeface="Fira Sans Semi-Bold"/>
                <a:cs typeface="Fira Sans Semi-Bold"/>
                <a:sym typeface="Fira Sans Semi-Bold"/>
              </a:rPr>
              <a:t>OHI – IALA -PIANC</a:t>
            </a:r>
          </a:p>
          <a:p>
            <a:pPr algn="ctr">
              <a:lnSpc>
                <a:spcPts val="2240"/>
              </a:lnSpc>
            </a:pPr>
            <a:r>
              <a:rPr lang="en-US" sz="1600" b="1" spc="6">
                <a:solidFill>
                  <a:srgbClr val="3275C5"/>
                </a:solidFill>
                <a:latin typeface="Fira Sans Semi-Bold"/>
                <a:ea typeface="Fira Sans Semi-Bold"/>
                <a:cs typeface="Fira Sans Semi-Bold"/>
                <a:sym typeface="Fira Sans Semi-Bold"/>
              </a:rPr>
              <a:t>Constitución Nacional de 1991</a:t>
            </a:r>
          </a:p>
          <a:p>
            <a:pPr algn="ctr">
              <a:lnSpc>
                <a:spcPts val="2240"/>
              </a:lnSpc>
            </a:pPr>
            <a:r>
              <a:rPr lang="en-US" sz="1600" b="1" spc="6">
                <a:solidFill>
                  <a:srgbClr val="3275C5"/>
                </a:solidFill>
                <a:latin typeface="Fira Sans Semi-Bold"/>
                <a:ea typeface="Fira Sans Semi-Bold"/>
                <a:cs typeface="Fira Sans Semi-Bold"/>
                <a:sym typeface="Fira Sans Semi-Bold"/>
              </a:rPr>
              <a:t>Tratados Internacionales</a:t>
            </a:r>
          </a:p>
          <a:p>
            <a:pPr algn="ctr">
              <a:lnSpc>
                <a:spcPts val="2240"/>
              </a:lnSpc>
            </a:pPr>
            <a:r>
              <a:rPr lang="en-US" sz="1600" b="1" spc="6">
                <a:solidFill>
                  <a:srgbClr val="3275C5"/>
                </a:solidFill>
                <a:latin typeface="Fira Sans Semi-Bold"/>
                <a:ea typeface="Fira Sans Semi-Bold"/>
                <a:cs typeface="Fira Sans Semi-Bold"/>
                <a:sym typeface="Fira Sans Semi-Bold"/>
              </a:rPr>
              <a:t>Decreto 2324/84 – Autoridad Marítima Nacional</a:t>
            </a:r>
          </a:p>
          <a:p>
            <a:pPr algn="ctr">
              <a:lnSpc>
                <a:spcPts val="2240"/>
              </a:lnSpc>
            </a:pPr>
            <a:r>
              <a:rPr lang="en-US" sz="1600" b="1" spc="6">
                <a:solidFill>
                  <a:srgbClr val="3275C5"/>
                </a:solidFill>
                <a:latin typeface="Fira Sans Semi-Bold"/>
                <a:ea typeface="Fira Sans Semi-Bold"/>
                <a:cs typeface="Fira Sans Semi-Bold"/>
                <a:sym typeface="Fira Sans Semi-Bold"/>
              </a:rPr>
              <a:t>Decreto 5057/09 – Autoridad Marítima Nacional</a:t>
            </a:r>
          </a:p>
          <a:p>
            <a:pPr algn="ctr">
              <a:lnSpc>
                <a:spcPts val="2240"/>
              </a:lnSpc>
            </a:pPr>
            <a:r>
              <a:rPr lang="en-US" sz="1600" b="1" spc="6">
                <a:solidFill>
                  <a:srgbClr val="3275C5"/>
                </a:solidFill>
                <a:latin typeface="Fira Sans Semi-Bold"/>
                <a:ea typeface="Fira Sans Semi-Bold"/>
                <a:cs typeface="Fira Sans Semi-Bold"/>
                <a:sym typeface="Fira Sans Semi-Bold"/>
              </a:rPr>
              <a:t>Decreto 1874 de 2021</a:t>
            </a:r>
          </a:p>
          <a:p>
            <a:pPr algn="ctr">
              <a:lnSpc>
                <a:spcPts val="2240"/>
              </a:lnSpc>
            </a:pPr>
            <a:endParaRPr lang="en-US" sz="1600" b="1" spc="6">
              <a:solidFill>
                <a:srgbClr val="3275C5"/>
              </a:solidFill>
              <a:latin typeface="Fira Sans Semi-Bold"/>
              <a:ea typeface="Fira Sans Semi-Bold"/>
              <a:cs typeface="Fira Sans Semi-Bold"/>
              <a:sym typeface="Fira Sans Semi-Bold"/>
            </a:endParaRPr>
          </a:p>
          <a:p>
            <a:pPr algn="ctr">
              <a:lnSpc>
                <a:spcPts val="2240"/>
              </a:lnSpc>
            </a:pPr>
            <a:r>
              <a:rPr lang="en-US" sz="1600" b="1" i="1" spc="6">
                <a:solidFill>
                  <a:srgbClr val="3275C5"/>
                </a:solidFill>
                <a:latin typeface="Fira Sans Semi-Bold Italics"/>
                <a:ea typeface="Fira Sans Semi-Bold Italics"/>
                <a:cs typeface="Fira Sans Semi-Bold Italics"/>
                <a:sym typeface="Fira Sans Semi-Bold Italics"/>
              </a:rPr>
              <a:t>Regular, dirigir, coordinar y controlar las actividades marítimas</a:t>
            </a:r>
          </a:p>
          <a:p>
            <a:pPr algn="ctr">
              <a:lnSpc>
                <a:spcPts val="2240"/>
              </a:lnSpc>
            </a:pPr>
            <a:r>
              <a:rPr lang="en-US" sz="1600" b="1" i="1" spc="6">
                <a:solidFill>
                  <a:srgbClr val="3275C5"/>
                </a:solidFill>
                <a:latin typeface="Fira Sans Semi-Bold Italics"/>
                <a:ea typeface="Fira Sans Semi-Bold Italics"/>
                <a:cs typeface="Fira Sans Semi-Bold Italics"/>
                <a:sym typeface="Fira Sans Semi-Bold Italics"/>
              </a:rPr>
              <a:t>Ejecutar Política Marítima</a:t>
            </a:r>
          </a:p>
        </p:txBody>
      </p:sp>
      <p:sp>
        <p:nvSpPr>
          <p:cNvPr id="24" name="TextBox 24"/>
          <p:cNvSpPr txBox="1"/>
          <p:nvPr/>
        </p:nvSpPr>
        <p:spPr>
          <a:xfrm>
            <a:off x="12682622" y="7469242"/>
            <a:ext cx="4184870" cy="365694"/>
          </a:xfrm>
          <a:prstGeom prst="rect">
            <a:avLst/>
          </a:prstGeom>
        </p:spPr>
        <p:txBody>
          <a:bodyPr lIns="0" tIns="0" rIns="0" bIns="0" rtlCol="0" anchor="t">
            <a:spAutoFit/>
          </a:bodyPr>
          <a:lstStyle/>
          <a:p>
            <a:pPr algn="ctr">
              <a:lnSpc>
                <a:spcPts val="2939"/>
              </a:lnSpc>
            </a:pPr>
            <a:r>
              <a:rPr lang="en-US" sz="2099" i="1" spc="8" dirty="0" err="1">
                <a:solidFill>
                  <a:srgbClr val="3275C5"/>
                </a:solidFill>
                <a:latin typeface="Fira Sans Italics"/>
                <a:ea typeface="Fira Sans Italics"/>
                <a:cs typeface="Fira Sans Italics"/>
                <a:sym typeface="Fira Sans Italics"/>
              </a:rPr>
              <a:t>Acuerdo</a:t>
            </a:r>
            <a:r>
              <a:rPr lang="en-US" sz="2099" i="1" spc="8" dirty="0">
                <a:solidFill>
                  <a:srgbClr val="3275C5"/>
                </a:solidFill>
                <a:latin typeface="Fira Sans Italics"/>
                <a:ea typeface="Fira Sans Italics"/>
                <a:cs typeface="Fira Sans Italics"/>
                <a:sym typeface="Fira Sans Italics"/>
              </a:rPr>
              <a:t> de </a:t>
            </a:r>
            <a:r>
              <a:rPr lang="en-US" sz="2099" i="1" spc="8" dirty="0" err="1">
                <a:solidFill>
                  <a:srgbClr val="3275C5"/>
                </a:solidFill>
                <a:latin typeface="Fira Sans Italics"/>
                <a:ea typeface="Fira Sans Italics"/>
                <a:cs typeface="Fira Sans Italics"/>
                <a:sym typeface="Fira Sans Italics"/>
              </a:rPr>
              <a:t>Viña</a:t>
            </a:r>
            <a:r>
              <a:rPr lang="en-US" sz="2099" i="1" spc="8" dirty="0">
                <a:solidFill>
                  <a:srgbClr val="3275C5"/>
                </a:solidFill>
                <a:latin typeface="Fira Sans Italics"/>
                <a:ea typeface="Fira Sans Italics"/>
                <a:cs typeface="Fira Sans Italics"/>
                <a:sym typeface="Fira Sans Italics"/>
              </a:rPr>
              <a:t> del Mar/92</a:t>
            </a:r>
          </a:p>
        </p:txBody>
      </p:sp>
      <p:sp>
        <p:nvSpPr>
          <p:cNvPr id="25" name="TextBox 25"/>
          <p:cNvSpPr txBox="1"/>
          <p:nvPr/>
        </p:nvSpPr>
        <p:spPr>
          <a:xfrm>
            <a:off x="2194125" y="5322150"/>
            <a:ext cx="2618537" cy="2062308"/>
          </a:xfrm>
          <a:prstGeom prst="rect">
            <a:avLst/>
          </a:prstGeom>
        </p:spPr>
        <p:txBody>
          <a:bodyPr lIns="0" tIns="0" rIns="0" bIns="0" rtlCol="0" anchor="t">
            <a:spAutoFit/>
          </a:bodyPr>
          <a:lstStyle/>
          <a:p>
            <a:pPr algn="ctr">
              <a:lnSpc>
                <a:spcPts val="2380"/>
              </a:lnSpc>
            </a:pPr>
            <a:r>
              <a:rPr lang="en-US" sz="1700" spc="6">
                <a:solidFill>
                  <a:srgbClr val="3275C5"/>
                </a:solidFill>
                <a:latin typeface="Fira Sans"/>
                <a:ea typeface="Fira Sans"/>
                <a:cs typeface="Fira Sans"/>
                <a:sym typeface="Fira Sans"/>
              </a:rPr>
              <a:t>SOLAS 74/78</a:t>
            </a:r>
          </a:p>
          <a:p>
            <a:pPr algn="ctr">
              <a:lnSpc>
                <a:spcPts val="2380"/>
              </a:lnSpc>
            </a:pPr>
            <a:r>
              <a:rPr lang="en-US" sz="1700" spc="6">
                <a:solidFill>
                  <a:srgbClr val="3275C5"/>
                </a:solidFill>
                <a:latin typeface="Fira Sans"/>
                <a:ea typeface="Fira Sans"/>
                <a:cs typeface="Fira Sans"/>
                <a:sym typeface="Fira Sans"/>
              </a:rPr>
              <a:t>MARPOL 73/78</a:t>
            </a:r>
          </a:p>
          <a:p>
            <a:pPr algn="ctr">
              <a:lnSpc>
                <a:spcPts val="2380"/>
              </a:lnSpc>
            </a:pPr>
            <a:r>
              <a:rPr lang="en-US" sz="1700" spc="6">
                <a:solidFill>
                  <a:srgbClr val="3275C5"/>
                </a:solidFill>
                <a:latin typeface="Fira Sans"/>
                <a:ea typeface="Fira Sans"/>
                <a:cs typeface="Fira Sans"/>
                <a:sym typeface="Fira Sans"/>
              </a:rPr>
              <a:t>STCW/78</a:t>
            </a:r>
          </a:p>
          <a:p>
            <a:pPr algn="ctr">
              <a:lnSpc>
                <a:spcPts val="2380"/>
              </a:lnSpc>
            </a:pPr>
            <a:r>
              <a:rPr lang="en-US" sz="1700" spc="6">
                <a:solidFill>
                  <a:srgbClr val="3275C5"/>
                </a:solidFill>
                <a:latin typeface="Fira Sans"/>
                <a:ea typeface="Fira Sans"/>
                <a:cs typeface="Fira Sans"/>
                <a:sym typeface="Fira Sans"/>
              </a:rPr>
              <a:t>COLREG/72</a:t>
            </a:r>
          </a:p>
          <a:p>
            <a:pPr algn="ctr">
              <a:lnSpc>
                <a:spcPts val="2380"/>
              </a:lnSpc>
            </a:pPr>
            <a:r>
              <a:rPr lang="en-US" sz="1700" spc="6">
                <a:solidFill>
                  <a:srgbClr val="3275C5"/>
                </a:solidFill>
                <a:latin typeface="Fira Sans"/>
                <a:ea typeface="Fira Sans"/>
                <a:cs typeface="Fira Sans"/>
                <a:sym typeface="Fira Sans"/>
              </a:rPr>
              <a:t>LL/66</a:t>
            </a:r>
          </a:p>
          <a:p>
            <a:pPr algn="ctr">
              <a:lnSpc>
                <a:spcPts val="2380"/>
              </a:lnSpc>
            </a:pPr>
            <a:r>
              <a:rPr lang="en-US" sz="1700" spc="6">
                <a:solidFill>
                  <a:srgbClr val="3275C5"/>
                </a:solidFill>
                <a:latin typeface="Fira Sans"/>
                <a:ea typeface="Fira Sans"/>
                <a:cs typeface="Fira Sans"/>
                <a:sym typeface="Fira Sans"/>
              </a:rPr>
              <a:t>TONNAGE/69</a:t>
            </a:r>
          </a:p>
          <a:p>
            <a:pPr algn="ctr">
              <a:lnSpc>
                <a:spcPts val="2380"/>
              </a:lnSpc>
            </a:pPr>
            <a:r>
              <a:rPr lang="en-US" sz="1700" spc="6">
                <a:solidFill>
                  <a:srgbClr val="3275C5"/>
                </a:solidFill>
                <a:latin typeface="Fira Sans"/>
                <a:ea typeface="Fira Sans"/>
                <a:cs typeface="Fira Sans"/>
                <a:sym typeface="Fira Sans"/>
              </a:rPr>
              <a:t>CLC/92</a:t>
            </a:r>
          </a:p>
        </p:txBody>
      </p:sp>
      <p:grpSp>
        <p:nvGrpSpPr>
          <p:cNvPr id="26" name="Group 26"/>
          <p:cNvGrpSpPr/>
          <p:nvPr/>
        </p:nvGrpSpPr>
        <p:grpSpPr>
          <a:xfrm>
            <a:off x="0" y="10069143"/>
            <a:ext cx="18288000" cy="217857"/>
            <a:chOff x="0" y="0"/>
            <a:chExt cx="24384000" cy="290476"/>
          </a:xfrm>
        </p:grpSpPr>
        <p:grpSp>
          <p:nvGrpSpPr>
            <p:cNvPr id="27" name="Group 27"/>
            <p:cNvGrpSpPr/>
            <p:nvPr/>
          </p:nvGrpSpPr>
          <p:grpSpPr>
            <a:xfrm>
              <a:off x="0" y="32794"/>
              <a:ext cx="9300836" cy="257682"/>
              <a:chOff x="0" y="0"/>
              <a:chExt cx="1837202" cy="50900"/>
            </a:xfrm>
          </p:grpSpPr>
          <p:sp>
            <p:nvSpPr>
              <p:cNvPr id="28" name="Freeform 28"/>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29" name="TextBox 29"/>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30" name="Group 30"/>
            <p:cNvGrpSpPr/>
            <p:nvPr/>
          </p:nvGrpSpPr>
          <p:grpSpPr>
            <a:xfrm>
              <a:off x="9300836" y="0"/>
              <a:ext cx="7541582" cy="290476"/>
              <a:chOff x="0" y="0"/>
              <a:chExt cx="1321514" cy="50900"/>
            </a:xfrm>
          </p:grpSpPr>
          <p:sp>
            <p:nvSpPr>
              <p:cNvPr id="31" name="Freeform 31"/>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32" name="TextBox 32"/>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33" name="Group 33"/>
            <p:cNvGrpSpPr/>
            <p:nvPr/>
          </p:nvGrpSpPr>
          <p:grpSpPr>
            <a:xfrm>
              <a:off x="16842418" y="0"/>
              <a:ext cx="7541582" cy="290476"/>
              <a:chOff x="0" y="0"/>
              <a:chExt cx="1321514" cy="50900"/>
            </a:xfrm>
          </p:grpSpPr>
          <p:sp>
            <p:nvSpPr>
              <p:cNvPr id="34" name="Freeform 34"/>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35" name="TextBox 35"/>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Tree>
    <p:extLst>
      <p:ext uri="{BB962C8B-B14F-4D97-AF65-F5344CB8AC3E}">
        <p14:creationId xmlns:p14="http://schemas.microsoft.com/office/powerpoint/2010/main" val="3965123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a:off x="9971699" y="2665948"/>
            <a:ext cx="5388356" cy="2459050"/>
          </a:xfrm>
          <a:custGeom>
            <a:avLst/>
            <a:gdLst/>
            <a:ahLst/>
            <a:cxnLst/>
            <a:rect l="l" t="t" r="r" b="b"/>
            <a:pathLst>
              <a:path w="5388356" h="2459050">
                <a:moveTo>
                  <a:pt x="0" y="0"/>
                </a:moveTo>
                <a:lnTo>
                  <a:pt x="5388357" y="0"/>
                </a:lnTo>
                <a:lnTo>
                  <a:pt x="5388357" y="2459050"/>
                </a:lnTo>
                <a:lnTo>
                  <a:pt x="0" y="2459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3" name="Group 3"/>
          <p:cNvGrpSpPr>
            <a:grpSpLocks noChangeAspect="1"/>
          </p:cNvGrpSpPr>
          <p:nvPr/>
        </p:nvGrpSpPr>
        <p:grpSpPr>
          <a:xfrm>
            <a:off x="10797392" y="3410932"/>
            <a:ext cx="1402132" cy="1214183"/>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29628" r="-29628"/>
              </a:stretch>
            </a:blipFill>
          </p:spPr>
          <p:txBody>
            <a:bodyPr/>
            <a:lstStyle/>
            <a:p>
              <a:endParaRPr lang="es-CO"/>
            </a:p>
          </p:txBody>
        </p:sp>
      </p:grpSp>
      <p:sp>
        <p:nvSpPr>
          <p:cNvPr id="5" name="TextBox 5"/>
          <p:cNvSpPr txBox="1"/>
          <p:nvPr/>
        </p:nvSpPr>
        <p:spPr>
          <a:xfrm>
            <a:off x="2237794" y="6821880"/>
            <a:ext cx="6202274" cy="1568696"/>
          </a:xfrm>
          <a:prstGeom prst="rect">
            <a:avLst/>
          </a:prstGeom>
        </p:spPr>
        <p:txBody>
          <a:bodyPr lIns="0" tIns="0" rIns="0" bIns="0" rtlCol="0" anchor="t">
            <a:spAutoFit/>
          </a:bodyPr>
          <a:lstStyle/>
          <a:p>
            <a:pPr algn="ctr">
              <a:lnSpc>
                <a:spcPts val="3184"/>
              </a:lnSpc>
            </a:pPr>
            <a:r>
              <a:rPr lang="en-US" sz="2274" spc="9">
                <a:solidFill>
                  <a:srgbClr val="3275C5"/>
                </a:solidFill>
                <a:latin typeface="Fira Sans"/>
                <a:ea typeface="Fira Sans"/>
                <a:cs typeface="Fira Sans"/>
                <a:sym typeface="Fira Sans"/>
              </a:rPr>
              <a:t>La auditoría de todos los Estados Miembros </a:t>
            </a:r>
            <a:r>
              <a:rPr lang="en-US" sz="2274" u="sng" spc="9">
                <a:solidFill>
                  <a:srgbClr val="3275C5"/>
                </a:solidFill>
                <a:latin typeface="Fira Sans"/>
                <a:ea typeface="Fira Sans"/>
                <a:cs typeface="Fira Sans"/>
                <a:sym typeface="Fira Sans"/>
              </a:rPr>
              <a:t>es obligatoria desde el</a:t>
            </a:r>
            <a:r>
              <a:rPr lang="en-US" sz="2274" spc="9">
                <a:solidFill>
                  <a:srgbClr val="3275C5"/>
                </a:solidFill>
                <a:latin typeface="Fira Sans"/>
                <a:ea typeface="Fira Sans"/>
                <a:cs typeface="Fira Sans"/>
                <a:sym typeface="Fira Sans"/>
              </a:rPr>
              <a:t> </a:t>
            </a:r>
            <a:r>
              <a:rPr lang="en-US" sz="2274" u="sng" spc="9">
                <a:solidFill>
                  <a:srgbClr val="3275C5"/>
                </a:solidFill>
                <a:latin typeface="Fira Sans"/>
                <a:ea typeface="Fira Sans"/>
                <a:cs typeface="Fira Sans"/>
                <a:sym typeface="Fira Sans"/>
              </a:rPr>
              <a:t>1 de enero de 2016</a:t>
            </a:r>
            <a:r>
              <a:rPr lang="en-US" sz="2274" spc="9">
                <a:solidFill>
                  <a:srgbClr val="3275C5"/>
                </a:solidFill>
                <a:latin typeface="Fira Sans"/>
                <a:ea typeface="Fira Sans"/>
                <a:cs typeface="Fira Sans"/>
                <a:sym typeface="Fira Sans"/>
              </a:rPr>
              <a:t>, para determinar el nivel de implantación de nueve instrumentos de la OMI.</a:t>
            </a:r>
          </a:p>
        </p:txBody>
      </p:sp>
      <p:sp>
        <p:nvSpPr>
          <p:cNvPr id="6" name="Freeform 6"/>
          <p:cNvSpPr/>
          <p:nvPr/>
        </p:nvSpPr>
        <p:spPr>
          <a:xfrm rot="-5845" flipV="1">
            <a:off x="-140606" y="4043"/>
            <a:ext cx="4756802" cy="2657863"/>
          </a:xfrm>
          <a:custGeom>
            <a:avLst/>
            <a:gdLst/>
            <a:ahLst/>
            <a:cxnLst/>
            <a:rect l="l" t="t" r="r" b="b"/>
            <a:pathLst>
              <a:path w="4756802" h="2657863">
                <a:moveTo>
                  <a:pt x="0" y="2657862"/>
                </a:moveTo>
                <a:lnTo>
                  <a:pt x="4756801" y="2657862"/>
                </a:lnTo>
                <a:lnTo>
                  <a:pt x="4756801" y="0"/>
                </a:lnTo>
                <a:lnTo>
                  <a:pt x="0" y="0"/>
                </a:lnTo>
                <a:lnTo>
                  <a:pt x="0" y="2657862"/>
                </a:lnTo>
                <a:close/>
              </a:path>
            </a:pathLst>
          </a:custGeom>
          <a:blipFill>
            <a:blip r:embed="rId6">
              <a:alphaModFix amt="69000"/>
            </a:blip>
            <a:stretch>
              <a:fillRect/>
            </a:stretch>
          </a:blipFill>
        </p:spPr>
        <p:txBody>
          <a:bodyPr/>
          <a:lstStyle/>
          <a:p>
            <a:endParaRPr lang="es-CO"/>
          </a:p>
        </p:txBody>
      </p:sp>
      <p:grpSp>
        <p:nvGrpSpPr>
          <p:cNvPr id="7" name="Group 7"/>
          <p:cNvGrpSpPr/>
          <p:nvPr/>
        </p:nvGrpSpPr>
        <p:grpSpPr>
          <a:xfrm>
            <a:off x="0" y="10069143"/>
            <a:ext cx="18288000" cy="217857"/>
            <a:chOff x="0" y="0"/>
            <a:chExt cx="24384000" cy="290476"/>
          </a:xfrm>
        </p:grpSpPr>
        <p:grpSp>
          <p:nvGrpSpPr>
            <p:cNvPr id="8" name="Group 8"/>
            <p:cNvGrpSpPr/>
            <p:nvPr/>
          </p:nvGrpSpPr>
          <p:grpSpPr>
            <a:xfrm>
              <a:off x="0" y="32794"/>
              <a:ext cx="9300836" cy="257682"/>
              <a:chOff x="0" y="0"/>
              <a:chExt cx="1837202" cy="50900"/>
            </a:xfrm>
          </p:grpSpPr>
          <p:sp>
            <p:nvSpPr>
              <p:cNvPr id="9" name="Freeform 9"/>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10" name="TextBox 10"/>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11" name="Group 11"/>
            <p:cNvGrpSpPr/>
            <p:nvPr/>
          </p:nvGrpSpPr>
          <p:grpSpPr>
            <a:xfrm>
              <a:off x="9300836" y="0"/>
              <a:ext cx="7541582" cy="290476"/>
              <a:chOff x="0" y="0"/>
              <a:chExt cx="1321514" cy="50900"/>
            </a:xfrm>
          </p:grpSpPr>
          <p:sp>
            <p:nvSpPr>
              <p:cNvPr id="12" name="Freeform 12"/>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13" name="TextBox 13"/>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14" name="Group 14"/>
            <p:cNvGrpSpPr/>
            <p:nvPr/>
          </p:nvGrpSpPr>
          <p:grpSpPr>
            <a:xfrm>
              <a:off x="16842418" y="0"/>
              <a:ext cx="7541582" cy="290476"/>
              <a:chOff x="0" y="0"/>
              <a:chExt cx="1321514" cy="50900"/>
            </a:xfrm>
          </p:grpSpPr>
          <p:sp>
            <p:nvSpPr>
              <p:cNvPr id="15" name="Freeform 15"/>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16" name="TextBox 16"/>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17" name="AutoShape 17"/>
          <p:cNvSpPr/>
          <p:nvPr/>
        </p:nvSpPr>
        <p:spPr>
          <a:xfrm>
            <a:off x="2287797" y="6298235"/>
            <a:ext cx="6152272" cy="0"/>
          </a:xfrm>
          <a:prstGeom prst="line">
            <a:avLst/>
          </a:prstGeom>
          <a:ln w="38100" cap="flat">
            <a:solidFill>
              <a:srgbClr val="42C5E7"/>
            </a:solidFill>
            <a:prstDash val="sysDash"/>
            <a:headEnd type="none" w="sm" len="sm"/>
            <a:tailEnd type="none" w="sm" len="sm"/>
          </a:ln>
        </p:spPr>
        <p:txBody>
          <a:bodyPr/>
          <a:lstStyle/>
          <a:p>
            <a:endParaRPr lang="es-CO"/>
          </a:p>
        </p:txBody>
      </p:sp>
      <p:sp>
        <p:nvSpPr>
          <p:cNvPr id="18" name="TextBox 18"/>
          <p:cNvSpPr txBox="1"/>
          <p:nvPr/>
        </p:nvSpPr>
        <p:spPr>
          <a:xfrm>
            <a:off x="1567272" y="4408887"/>
            <a:ext cx="7543319" cy="1833835"/>
          </a:xfrm>
          <a:prstGeom prst="rect">
            <a:avLst/>
          </a:prstGeom>
        </p:spPr>
        <p:txBody>
          <a:bodyPr lIns="0" tIns="0" rIns="0" bIns="0" rtlCol="0" anchor="t">
            <a:spAutoFit/>
          </a:bodyPr>
          <a:lstStyle/>
          <a:p>
            <a:pPr algn="ctr">
              <a:lnSpc>
                <a:spcPts val="6317"/>
              </a:lnSpc>
            </a:pPr>
            <a:r>
              <a:rPr lang="en-US" sz="5590" spc="22" dirty="0">
                <a:solidFill>
                  <a:srgbClr val="3275C5"/>
                </a:solidFill>
                <a:latin typeface="Fira Sans"/>
                <a:ea typeface="Fira Sans"/>
                <a:cs typeface="Fira Sans"/>
                <a:sym typeface="Fira Sans"/>
              </a:rPr>
              <a:t>COLOMBIA </a:t>
            </a:r>
          </a:p>
          <a:p>
            <a:pPr algn="ctr">
              <a:lnSpc>
                <a:spcPts val="3962"/>
              </a:lnSpc>
            </a:pPr>
            <a:r>
              <a:rPr lang="en-US" sz="3506" b="1" spc="14" dirty="0" err="1">
                <a:solidFill>
                  <a:srgbClr val="3275C5"/>
                </a:solidFill>
                <a:latin typeface="Fira Sans Ultra-Bold"/>
                <a:ea typeface="Fira Sans Ultra-Bold"/>
                <a:cs typeface="Fira Sans Ultra-Bold"/>
                <a:sym typeface="Fira Sans Ultra-Bold"/>
              </a:rPr>
              <a:t>será</a:t>
            </a:r>
            <a:r>
              <a:rPr lang="en-US" sz="3506" b="1" spc="14" dirty="0">
                <a:solidFill>
                  <a:srgbClr val="3275C5"/>
                </a:solidFill>
                <a:latin typeface="Fira Sans Ultra-Bold"/>
                <a:ea typeface="Fira Sans Ultra-Bold"/>
                <a:cs typeface="Fira Sans Ultra-Bold"/>
                <a:sym typeface="Fira Sans Ultra-Bold"/>
              </a:rPr>
              <a:t> </a:t>
            </a:r>
            <a:r>
              <a:rPr lang="en-US" sz="3506" b="1" spc="14" dirty="0" err="1">
                <a:solidFill>
                  <a:srgbClr val="3275C5"/>
                </a:solidFill>
                <a:latin typeface="Fira Sans Ultra-Bold"/>
                <a:ea typeface="Fira Sans Ultra-Bold"/>
                <a:cs typeface="Fira Sans Ultra-Bold"/>
                <a:sym typeface="Fira Sans Ultra-Bold"/>
              </a:rPr>
              <a:t>auditado</a:t>
            </a:r>
            <a:r>
              <a:rPr lang="en-US" sz="3506" b="1" spc="14" dirty="0">
                <a:solidFill>
                  <a:srgbClr val="3275C5"/>
                </a:solidFill>
                <a:latin typeface="Fira Sans Ultra-Bold"/>
                <a:ea typeface="Fira Sans Ultra-Bold"/>
                <a:cs typeface="Fira Sans Ultra-Bold"/>
                <a:sym typeface="Fira Sans Ultra-Bold"/>
              </a:rPr>
              <a:t> del 26 mayo al 2 de </a:t>
            </a:r>
            <a:r>
              <a:rPr lang="en-US" sz="3506" b="1" spc="14" dirty="0" err="1">
                <a:solidFill>
                  <a:srgbClr val="3275C5"/>
                </a:solidFill>
                <a:latin typeface="Fira Sans Ultra-Bold"/>
                <a:ea typeface="Fira Sans Ultra-Bold"/>
                <a:cs typeface="Fira Sans Ultra-Bold"/>
                <a:sym typeface="Fira Sans Ultra-Bold"/>
              </a:rPr>
              <a:t>junio</a:t>
            </a:r>
            <a:r>
              <a:rPr lang="en-US" sz="3506" b="1" spc="14" dirty="0">
                <a:solidFill>
                  <a:srgbClr val="3275C5"/>
                </a:solidFill>
                <a:latin typeface="Fira Sans Ultra-Bold"/>
                <a:ea typeface="Fira Sans Ultra-Bold"/>
                <a:cs typeface="Fira Sans Ultra-Bold"/>
                <a:sym typeface="Fira Sans Ultra-Bold"/>
              </a:rPr>
              <a:t> de 2025. </a:t>
            </a:r>
          </a:p>
        </p:txBody>
      </p:sp>
      <p:sp>
        <p:nvSpPr>
          <p:cNvPr id="19" name="TextBox 19"/>
          <p:cNvSpPr txBox="1"/>
          <p:nvPr/>
        </p:nvSpPr>
        <p:spPr>
          <a:xfrm>
            <a:off x="1348062" y="3420469"/>
            <a:ext cx="7981738" cy="774514"/>
          </a:xfrm>
          <a:prstGeom prst="rect">
            <a:avLst/>
          </a:prstGeom>
        </p:spPr>
        <p:txBody>
          <a:bodyPr lIns="0" tIns="0" rIns="0" bIns="0" rtlCol="0" anchor="t">
            <a:spAutoFit/>
          </a:bodyPr>
          <a:lstStyle/>
          <a:p>
            <a:pPr algn="ctr">
              <a:lnSpc>
                <a:spcPts val="3184"/>
              </a:lnSpc>
            </a:pPr>
            <a:r>
              <a:rPr lang="en-US" sz="2274" spc="9">
                <a:solidFill>
                  <a:srgbClr val="3275C5"/>
                </a:solidFill>
                <a:latin typeface="Fira Sans"/>
                <a:ea typeface="Fira Sans"/>
                <a:cs typeface="Fira Sans"/>
                <a:sym typeface="Fira Sans"/>
              </a:rPr>
              <a:t>En el marco del Plan de auditorías a los Estados Miembros de la Organización Marítima Internacional-OMI</a:t>
            </a:r>
          </a:p>
        </p:txBody>
      </p:sp>
      <p:sp>
        <p:nvSpPr>
          <p:cNvPr id="20" name="TextBox 20"/>
          <p:cNvSpPr txBox="1"/>
          <p:nvPr/>
        </p:nvSpPr>
        <p:spPr>
          <a:xfrm>
            <a:off x="3606241" y="9178453"/>
            <a:ext cx="11075519" cy="405698"/>
          </a:xfrm>
          <a:prstGeom prst="rect">
            <a:avLst/>
          </a:prstGeom>
        </p:spPr>
        <p:txBody>
          <a:bodyPr lIns="0" tIns="0" rIns="0" bIns="0" rtlCol="0" anchor="t">
            <a:spAutoFit/>
          </a:bodyPr>
          <a:lstStyle/>
          <a:p>
            <a:pPr algn="ctr">
              <a:lnSpc>
                <a:spcPts val="3360"/>
              </a:lnSpc>
            </a:pPr>
            <a:r>
              <a:rPr lang="en-US" sz="2400" i="1" spc="9">
                <a:solidFill>
                  <a:srgbClr val="1C3D71"/>
                </a:solidFill>
                <a:latin typeface="Fira Sans Italics"/>
                <a:ea typeface="Fira Sans Italics"/>
                <a:cs typeface="Fira Sans Italics"/>
                <a:sym typeface="Fira Sans Italics"/>
              </a:rPr>
              <a:t>La auditoría se hace a todas las entidades parte de la Administración Marítima</a:t>
            </a:r>
          </a:p>
        </p:txBody>
      </p:sp>
      <p:sp>
        <p:nvSpPr>
          <p:cNvPr id="21" name="TextBox 21"/>
          <p:cNvSpPr txBox="1"/>
          <p:nvPr/>
        </p:nvSpPr>
        <p:spPr>
          <a:xfrm>
            <a:off x="12318403" y="3507116"/>
            <a:ext cx="2685377" cy="814814"/>
          </a:xfrm>
          <a:prstGeom prst="rect">
            <a:avLst/>
          </a:prstGeom>
        </p:spPr>
        <p:txBody>
          <a:bodyPr lIns="0" tIns="0" rIns="0" bIns="0" rtlCol="0" anchor="t">
            <a:spAutoFit/>
          </a:bodyPr>
          <a:lstStyle/>
          <a:p>
            <a:pPr algn="ctr">
              <a:lnSpc>
                <a:spcPts val="3139"/>
              </a:lnSpc>
            </a:pPr>
            <a:r>
              <a:rPr lang="en-US" sz="3047">
                <a:solidFill>
                  <a:srgbClr val="FCFEFF"/>
                </a:solidFill>
                <a:latin typeface="Dynamo Medium"/>
                <a:ea typeface="Dynamo Medium"/>
                <a:cs typeface="Dynamo Medium"/>
                <a:sym typeface="Dynamo Medium"/>
              </a:rPr>
              <a:t>IMPACTO Y BENEFICIOS</a:t>
            </a:r>
          </a:p>
        </p:txBody>
      </p:sp>
      <p:sp>
        <p:nvSpPr>
          <p:cNvPr id="22" name="TextBox 22"/>
          <p:cNvSpPr txBox="1"/>
          <p:nvPr/>
        </p:nvSpPr>
        <p:spPr>
          <a:xfrm>
            <a:off x="10170298" y="5465002"/>
            <a:ext cx="6769640" cy="3018127"/>
          </a:xfrm>
          <a:prstGeom prst="rect">
            <a:avLst/>
          </a:prstGeom>
        </p:spPr>
        <p:txBody>
          <a:bodyPr lIns="0" tIns="0" rIns="0" bIns="0" rtlCol="0" anchor="t">
            <a:spAutoFit/>
          </a:bodyPr>
          <a:lstStyle/>
          <a:p>
            <a:pPr marL="613783" lvl="1" indent="-306891" algn="l">
              <a:lnSpc>
                <a:spcPts val="3980"/>
              </a:lnSpc>
              <a:buFont typeface="Arial"/>
              <a:buChar char="•"/>
            </a:pPr>
            <a:r>
              <a:rPr lang="en-US" sz="2842" spc="11">
                <a:solidFill>
                  <a:srgbClr val="3275C5"/>
                </a:solidFill>
                <a:latin typeface="Fira Sans"/>
                <a:ea typeface="Fira Sans"/>
                <a:cs typeface="Fira Sans"/>
                <a:sym typeface="Fira Sans"/>
              </a:rPr>
              <a:t>Competitividad del País.</a:t>
            </a:r>
          </a:p>
          <a:p>
            <a:pPr marL="613783" lvl="1" indent="-306891" algn="l">
              <a:lnSpc>
                <a:spcPts val="3980"/>
              </a:lnSpc>
              <a:buFont typeface="Arial"/>
              <a:buChar char="•"/>
            </a:pPr>
            <a:r>
              <a:rPr lang="en-US" sz="2842" spc="11">
                <a:solidFill>
                  <a:srgbClr val="3275C5"/>
                </a:solidFill>
                <a:latin typeface="Fira Sans"/>
                <a:ea typeface="Fira Sans"/>
                <a:cs typeface="Fira Sans"/>
                <a:sym typeface="Fira Sans"/>
              </a:rPr>
              <a:t>Desarrollo marítimo. </a:t>
            </a:r>
          </a:p>
          <a:p>
            <a:pPr marL="613783" lvl="1" indent="-306891" algn="l">
              <a:lnSpc>
                <a:spcPts val="3980"/>
              </a:lnSpc>
              <a:buFont typeface="Arial"/>
              <a:buChar char="•"/>
            </a:pPr>
            <a:r>
              <a:rPr lang="en-US" sz="2842" spc="11">
                <a:solidFill>
                  <a:srgbClr val="3275C5"/>
                </a:solidFill>
                <a:latin typeface="Fira Sans"/>
                <a:ea typeface="Fira Sans"/>
                <a:cs typeface="Fira Sans"/>
                <a:sym typeface="Fira Sans"/>
              </a:rPr>
              <a:t>Seguridad de las actividades marítimas en el territorio y sus recursos.</a:t>
            </a:r>
          </a:p>
          <a:p>
            <a:pPr marL="613783" lvl="1" indent="-306891" algn="l">
              <a:lnSpc>
                <a:spcPts val="3980"/>
              </a:lnSpc>
              <a:buFont typeface="Arial"/>
              <a:buChar char="•"/>
            </a:pPr>
            <a:r>
              <a:rPr lang="en-US" sz="2842" spc="11">
                <a:solidFill>
                  <a:srgbClr val="3275C5"/>
                </a:solidFill>
                <a:latin typeface="Fira Sans"/>
                <a:ea typeface="Fira Sans"/>
                <a:cs typeface="Fira Sans"/>
                <a:sym typeface="Fira Sans"/>
              </a:rPr>
              <a:t>Prevención de la contaminación.</a:t>
            </a:r>
          </a:p>
        </p:txBody>
      </p:sp>
      <p:sp>
        <p:nvSpPr>
          <p:cNvPr id="23" name="TextBox 23"/>
          <p:cNvSpPr txBox="1"/>
          <p:nvPr/>
        </p:nvSpPr>
        <p:spPr>
          <a:xfrm>
            <a:off x="1459496" y="1242025"/>
            <a:ext cx="15369009" cy="1295396"/>
          </a:xfrm>
          <a:prstGeom prst="rect">
            <a:avLst/>
          </a:prstGeom>
        </p:spPr>
        <p:txBody>
          <a:bodyPr lIns="0" tIns="0" rIns="0" bIns="0" rtlCol="0" anchor="t">
            <a:spAutoFit/>
          </a:bodyPr>
          <a:lstStyle/>
          <a:p>
            <a:pPr algn="ctr">
              <a:lnSpc>
                <a:spcPts val="10500"/>
              </a:lnSpc>
            </a:pPr>
            <a:r>
              <a:rPr lang="en-US" sz="7500">
                <a:solidFill>
                  <a:srgbClr val="3275C5"/>
                </a:solidFill>
                <a:latin typeface="Dynamo Medium"/>
                <a:ea typeface="Dynamo Medium"/>
                <a:cs typeface="Dynamo Medium"/>
                <a:sym typeface="Dynamo Medium"/>
              </a:rPr>
              <a:t>AUDITORÍA OMI A COLOMBIA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flipH="1" flipV="1">
            <a:off x="795847" y="2805351"/>
            <a:ext cx="3324295" cy="1607750"/>
          </a:xfrm>
          <a:custGeom>
            <a:avLst/>
            <a:gdLst/>
            <a:ahLst/>
            <a:cxnLst/>
            <a:rect l="l" t="t" r="r" b="b"/>
            <a:pathLst>
              <a:path w="3324295" h="1607750">
                <a:moveTo>
                  <a:pt x="3324296" y="1607750"/>
                </a:moveTo>
                <a:lnTo>
                  <a:pt x="0" y="1607750"/>
                </a:lnTo>
                <a:lnTo>
                  <a:pt x="0" y="0"/>
                </a:lnTo>
                <a:lnTo>
                  <a:pt x="3324296" y="0"/>
                </a:lnTo>
                <a:lnTo>
                  <a:pt x="3324296" y="16077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flipH="1" flipV="1">
            <a:off x="1394575" y="4642672"/>
            <a:ext cx="3324295" cy="1607750"/>
          </a:xfrm>
          <a:custGeom>
            <a:avLst/>
            <a:gdLst/>
            <a:ahLst/>
            <a:cxnLst/>
            <a:rect l="l" t="t" r="r" b="b"/>
            <a:pathLst>
              <a:path w="3324295" h="1607750">
                <a:moveTo>
                  <a:pt x="3324295" y="1607750"/>
                </a:moveTo>
                <a:lnTo>
                  <a:pt x="0" y="1607750"/>
                </a:lnTo>
                <a:lnTo>
                  <a:pt x="0" y="0"/>
                </a:lnTo>
                <a:lnTo>
                  <a:pt x="3324295" y="0"/>
                </a:lnTo>
                <a:lnTo>
                  <a:pt x="3324295" y="16077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flipH="1" flipV="1">
            <a:off x="5929879" y="2805351"/>
            <a:ext cx="3324295" cy="1607750"/>
          </a:xfrm>
          <a:custGeom>
            <a:avLst/>
            <a:gdLst/>
            <a:ahLst/>
            <a:cxnLst/>
            <a:rect l="l" t="t" r="r" b="b"/>
            <a:pathLst>
              <a:path w="3324295" h="1607750">
                <a:moveTo>
                  <a:pt x="3324296" y="1607750"/>
                </a:moveTo>
                <a:lnTo>
                  <a:pt x="0" y="1607750"/>
                </a:lnTo>
                <a:lnTo>
                  <a:pt x="0" y="0"/>
                </a:lnTo>
                <a:lnTo>
                  <a:pt x="3324296" y="0"/>
                </a:lnTo>
                <a:lnTo>
                  <a:pt x="3324296" y="16077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5" name="Freeform 5"/>
          <p:cNvSpPr/>
          <p:nvPr/>
        </p:nvSpPr>
        <p:spPr>
          <a:xfrm flipH="1" flipV="1">
            <a:off x="6528607" y="4642672"/>
            <a:ext cx="3324295" cy="1607750"/>
          </a:xfrm>
          <a:custGeom>
            <a:avLst/>
            <a:gdLst/>
            <a:ahLst/>
            <a:cxnLst/>
            <a:rect l="l" t="t" r="r" b="b"/>
            <a:pathLst>
              <a:path w="3324295" h="1607750">
                <a:moveTo>
                  <a:pt x="3324295" y="1607750"/>
                </a:moveTo>
                <a:lnTo>
                  <a:pt x="0" y="1607750"/>
                </a:lnTo>
                <a:lnTo>
                  <a:pt x="0" y="0"/>
                </a:lnTo>
                <a:lnTo>
                  <a:pt x="3324295" y="0"/>
                </a:lnTo>
                <a:lnTo>
                  <a:pt x="3324295" y="16077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6" name="Freeform 6"/>
          <p:cNvSpPr/>
          <p:nvPr/>
        </p:nvSpPr>
        <p:spPr>
          <a:xfrm flipH="1" flipV="1">
            <a:off x="2346813" y="6917172"/>
            <a:ext cx="3324295" cy="1607750"/>
          </a:xfrm>
          <a:custGeom>
            <a:avLst/>
            <a:gdLst/>
            <a:ahLst/>
            <a:cxnLst/>
            <a:rect l="l" t="t" r="r" b="b"/>
            <a:pathLst>
              <a:path w="3324295" h="1607750">
                <a:moveTo>
                  <a:pt x="3324295" y="1607750"/>
                </a:moveTo>
                <a:lnTo>
                  <a:pt x="0" y="1607750"/>
                </a:lnTo>
                <a:lnTo>
                  <a:pt x="0" y="0"/>
                </a:lnTo>
                <a:lnTo>
                  <a:pt x="3324295" y="0"/>
                </a:lnTo>
                <a:lnTo>
                  <a:pt x="3324295" y="16077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7" name="Freeform 7"/>
          <p:cNvSpPr/>
          <p:nvPr/>
        </p:nvSpPr>
        <p:spPr>
          <a:xfrm flipH="1" flipV="1">
            <a:off x="7416969" y="6968943"/>
            <a:ext cx="3324295" cy="1607750"/>
          </a:xfrm>
          <a:custGeom>
            <a:avLst/>
            <a:gdLst/>
            <a:ahLst/>
            <a:cxnLst/>
            <a:rect l="l" t="t" r="r" b="b"/>
            <a:pathLst>
              <a:path w="3324295" h="1607750">
                <a:moveTo>
                  <a:pt x="3324296" y="1607750"/>
                </a:moveTo>
                <a:lnTo>
                  <a:pt x="0" y="1607750"/>
                </a:lnTo>
                <a:lnTo>
                  <a:pt x="0" y="0"/>
                </a:lnTo>
                <a:lnTo>
                  <a:pt x="3324296" y="0"/>
                </a:lnTo>
                <a:lnTo>
                  <a:pt x="3324296" y="16077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8" name="TextBox 8"/>
          <p:cNvSpPr txBox="1"/>
          <p:nvPr/>
        </p:nvSpPr>
        <p:spPr>
          <a:xfrm>
            <a:off x="5623045" y="756810"/>
            <a:ext cx="7041911" cy="1261302"/>
          </a:xfrm>
          <a:prstGeom prst="rect">
            <a:avLst/>
          </a:prstGeom>
        </p:spPr>
        <p:txBody>
          <a:bodyPr lIns="0" tIns="0" rIns="0" bIns="0" rtlCol="0" anchor="t">
            <a:spAutoFit/>
          </a:bodyPr>
          <a:lstStyle/>
          <a:p>
            <a:pPr algn="ctr">
              <a:lnSpc>
                <a:spcPts val="10213"/>
              </a:lnSpc>
            </a:pPr>
            <a:r>
              <a:rPr lang="en-US" sz="7295" b="1">
                <a:solidFill>
                  <a:srgbClr val="3275C5"/>
                </a:solidFill>
                <a:latin typeface="Dynamo Medium"/>
                <a:ea typeface="Dynamo Medium"/>
                <a:cs typeface="Dynamo Medium"/>
                <a:sym typeface="Dynamo Medium"/>
              </a:rPr>
              <a:t>ALCANCE</a:t>
            </a:r>
          </a:p>
        </p:txBody>
      </p:sp>
      <p:grpSp>
        <p:nvGrpSpPr>
          <p:cNvPr id="9" name="Group 9"/>
          <p:cNvGrpSpPr/>
          <p:nvPr/>
        </p:nvGrpSpPr>
        <p:grpSpPr>
          <a:xfrm>
            <a:off x="2208473" y="3384566"/>
            <a:ext cx="3390046" cy="1014530"/>
            <a:chOff x="0" y="0"/>
            <a:chExt cx="1052275" cy="314911"/>
          </a:xfrm>
        </p:grpSpPr>
        <p:sp>
          <p:nvSpPr>
            <p:cNvPr id="10" name="Freeform 10"/>
            <p:cNvSpPr/>
            <p:nvPr/>
          </p:nvSpPr>
          <p:spPr>
            <a:xfrm>
              <a:off x="0" y="0"/>
              <a:ext cx="1052275" cy="314911"/>
            </a:xfrm>
            <a:custGeom>
              <a:avLst/>
              <a:gdLst/>
              <a:ahLst/>
              <a:cxnLst/>
              <a:rect l="l" t="t" r="r" b="b"/>
              <a:pathLst>
                <a:path w="1052275" h="314911">
                  <a:moveTo>
                    <a:pt x="849075" y="0"/>
                  </a:moveTo>
                  <a:lnTo>
                    <a:pt x="0" y="0"/>
                  </a:lnTo>
                  <a:lnTo>
                    <a:pt x="0" y="314911"/>
                  </a:lnTo>
                  <a:lnTo>
                    <a:pt x="849075" y="314911"/>
                  </a:lnTo>
                  <a:lnTo>
                    <a:pt x="1052275" y="157456"/>
                  </a:lnTo>
                  <a:lnTo>
                    <a:pt x="849075" y="0"/>
                  </a:ln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11" name="TextBox 11"/>
            <p:cNvSpPr txBox="1"/>
            <p:nvPr/>
          </p:nvSpPr>
          <p:spPr>
            <a:xfrm>
              <a:off x="0" y="19050"/>
              <a:ext cx="937975" cy="295861"/>
            </a:xfrm>
            <a:prstGeom prst="rect">
              <a:avLst/>
            </a:prstGeom>
          </p:spPr>
          <p:txBody>
            <a:bodyPr lIns="50800" tIns="50800" rIns="50800" bIns="50800" rtlCol="0" anchor="ctr"/>
            <a:lstStyle/>
            <a:p>
              <a:pPr algn="ctr">
                <a:lnSpc>
                  <a:spcPts val="1993"/>
                </a:lnSpc>
              </a:pPr>
              <a:endParaRPr/>
            </a:p>
          </p:txBody>
        </p:sp>
      </p:grpSp>
      <p:grpSp>
        <p:nvGrpSpPr>
          <p:cNvPr id="12" name="Group 12"/>
          <p:cNvGrpSpPr/>
          <p:nvPr/>
        </p:nvGrpSpPr>
        <p:grpSpPr>
          <a:xfrm>
            <a:off x="2807201" y="5221887"/>
            <a:ext cx="3390046" cy="1014530"/>
            <a:chOff x="0" y="0"/>
            <a:chExt cx="1052275" cy="314911"/>
          </a:xfrm>
        </p:grpSpPr>
        <p:sp>
          <p:nvSpPr>
            <p:cNvPr id="13" name="Freeform 13"/>
            <p:cNvSpPr/>
            <p:nvPr/>
          </p:nvSpPr>
          <p:spPr>
            <a:xfrm>
              <a:off x="0" y="0"/>
              <a:ext cx="1052275" cy="314911"/>
            </a:xfrm>
            <a:custGeom>
              <a:avLst/>
              <a:gdLst/>
              <a:ahLst/>
              <a:cxnLst/>
              <a:rect l="l" t="t" r="r" b="b"/>
              <a:pathLst>
                <a:path w="1052275" h="314911">
                  <a:moveTo>
                    <a:pt x="849075" y="0"/>
                  </a:moveTo>
                  <a:lnTo>
                    <a:pt x="0" y="0"/>
                  </a:lnTo>
                  <a:lnTo>
                    <a:pt x="0" y="314911"/>
                  </a:lnTo>
                  <a:lnTo>
                    <a:pt x="849075" y="314911"/>
                  </a:lnTo>
                  <a:lnTo>
                    <a:pt x="1052275" y="157456"/>
                  </a:lnTo>
                  <a:lnTo>
                    <a:pt x="849075" y="0"/>
                  </a:ln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14" name="TextBox 14"/>
            <p:cNvSpPr txBox="1"/>
            <p:nvPr/>
          </p:nvSpPr>
          <p:spPr>
            <a:xfrm>
              <a:off x="0" y="19050"/>
              <a:ext cx="937975" cy="295861"/>
            </a:xfrm>
            <a:prstGeom prst="rect">
              <a:avLst/>
            </a:prstGeom>
          </p:spPr>
          <p:txBody>
            <a:bodyPr lIns="50800" tIns="50800" rIns="50800" bIns="50800" rtlCol="0" anchor="ctr"/>
            <a:lstStyle/>
            <a:p>
              <a:pPr algn="ctr">
                <a:lnSpc>
                  <a:spcPts val="1993"/>
                </a:lnSpc>
              </a:pPr>
              <a:endParaRPr/>
            </a:p>
          </p:txBody>
        </p:sp>
      </p:grpSp>
      <p:grpSp>
        <p:nvGrpSpPr>
          <p:cNvPr id="15" name="Group 15"/>
          <p:cNvGrpSpPr/>
          <p:nvPr/>
        </p:nvGrpSpPr>
        <p:grpSpPr>
          <a:xfrm>
            <a:off x="7342505" y="3384566"/>
            <a:ext cx="3390046" cy="1014530"/>
            <a:chOff x="0" y="0"/>
            <a:chExt cx="1052275" cy="314911"/>
          </a:xfrm>
        </p:grpSpPr>
        <p:sp>
          <p:nvSpPr>
            <p:cNvPr id="16" name="Freeform 16"/>
            <p:cNvSpPr/>
            <p:nvPr/>
          </p:nvSpPr>
          <p:spPr>
            <a:xfrm>
              <a:off x="0" y="0"/>
              <a:ext cx="1052275" cy="314911"/>
            </a:xfrm>
            <a:custGeom>
              <a:avLst/>
              <a:gdLst/>
              <a:ahLst/>
              <a:cxnLst/>
              <a:rect l="l" t="t" r="r" b="b"/>
              <a:pathLst>
                <a:path w="1052275" h="314911">
                  <a:moveTo>
                    <a:pt x="849075" y="0"/>
                  </a:moveTo>
                  <a:lnTo>
                    <a:pt x="0" y="0"/>
                  </a:lnTo>
                  <a:lnTo>
                    <a:pt x="0" y="314911"/>
                  </a:lnTo>
                  <a:lnTo>
                    <a:pt x="849075" y="314911"/>
                  </a:lnTo>
                  <a:lnTo>
                    <a:pt x="1052275" y="157456"/>
                  </a:lnTo>
                  <a:lnTo>
                    <a:pt x="849075" y="0"/>
                  </a:ln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17" name="TextBox 17"/>
            <p:cNvSpPr txBox="1"/>
            <p:nvPr/>
          </p:nvSpPr>
          <p:spPr>
            <a:xfrm>
              <a:off x="0" y="19050"/>
              <a:ext cx="937975" cy="295861"/>
            </a:xfrm>
            <a:prstGeom prst="rect">
              <a:avLst/>
            </a:prstGeom>
          </p:spPr>
          <p:txBody>
            <a:bodyPr lIns="50800" tIns="50800" rIns="50800" bIns="50800" rtlCol="0" anchor="ctr"/>
            <a:lstStyle/>
            <a:p>
              <a:pPr algn="ctr">
                <a:lnSpc>
                  <a:spcPts val="1993"/>
                </a:lnSpc>
              </a:pPr>
              <a:endParaRPr/>
            </a:p>
          </p:txBody>
        </p:sp>
      </p:grpSp>
      <p:grpSp>
        <p:nvGrpSpPr>
          <p:cNvPr id="18" name="Group 18"/>
          <p:cNvGrpSpPr/>
          <p:nvPr/>
        </p:nvGrpSpPr>
        <p:grpSpPr>
          <a:xfrm>
            <a:off x="7941233" y="5221887"/>
            <a:ext cx="3390046" cy="1014530"/>
            <a:chOff x="0" y="0"/>
            <a:chExt cx="1052275" cy="314911"/>
          </a:xfrm>
        </p:grpSpPr>
        <p:sp>
          <p:nvSpPr>
            <p:cNvPr id="19" name="Freeform 19"/>
            <p:cNvSpPr/>
            <p:nvPr/>
          </p:nvSpPr>
          <p:spPr>
            <a:xfrm>
              <a:off x="0" y="0"/>
              <a:ext cx="1052275" cy="314911"/>
            </a:xfrm>
            <a:custGeom>
              <a:avLst/>
              <a:gdLst/>
              <a:ahLst/>
              <a:cxnLst/>
              <a:rect l="l" t="t" r="r" b="b"/>
              <a:pathLst>
                <a:path w="1052275" h="314911">
                  <a:moveTo>
                    <a:pt x="849075" y="0"/>
                  </a:moveTo>
                  <a:lnTo>
                    <a:pt x="0" y="0"/>
                  </a:lnTo>
                  <a:lnTo>
                    <a:pt x="0" y="314911"/>
                  </a:lnTo>
                  <a:lnTo>
                    <a:pt x="849075" y="314911"/>
                  </a:lnTo>
                  <a:lnTo>
                    <a:pt x="1052275" y="157456"/>
                  </a:lnTo>
                  <a:lnTo>
                    <a:pt x="849075" y="0"/>
                  </a:ln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20" name="TextBox 20"/>
            <p:cNvSpPr txBox="1"/>
            <p:nvPr/>
          </p:nvSpPr>
          <p:spPr>
            <a:xfrm>
              <a:off x="0" y="19050"/>
              <a:ext cx="937975" cy="295861"/>
            </a:xfrm>
            <a:prstGeom prst="rect">
              <a:avLst/>
            </a:prstGeom>
          </p:spPr>
          <p:txBody>
            <a:bodyPr lIns="50800" tIns="50800" rIns="50800" bIns="50800" rtlCol="0" anchor="ctr"/>
            <a:lstStyle/>
            <a:p>
              <a:pPr algn="ctr">
                <a:lnSpc>
                  <a:spcPts val="1993"/>
                </a:lnSpc>
              </a:pPr>
              <a:endParaRPr/>
            </a:p>
          </p:txBody>
        </p:sp>
      </p:grpSp>
      <p:grpSp>
        <p:nvGrpSpPr>
          <p:cNvPr id="21" name="Group 21"/>
          <p:cNvGrpSpPr/>
          <p:nvPr/>
        </p:nvGrpSpPr>
        <p:grpSpPr>
          <a:xfrm>
            <a:off x="3759439" y="7496387"/>
            <a:ext cx="3390046" cy="1014530"/>
            <a:chOff x="0" y="0"/>
            <a:chExt cx="1052275" cy="314911"/>
          </a:xfrm>
        </p:grpSpPr>
        <p:sp>
          <p:nvSpPr>
            <p:cNvPr id="22" name="Freeform 22"/>
            <p:cNvSpPr/>
            <p:nvPr/>
          </p:nvSpPr>
          <p:spPr>
            <a:xfrm>
              <a:off x="0" y="0"/>
              <a:ext cx="1052275" cy="314911"/>
            </a:xfrm>
            <a:custGeom>
              <a:avLst/>
              <a:gdLst/>
              <a:ahLst/>
              <a:cxnLst/>
              <a:rect l="l" t="t" r="r" b="b"/>
              <a:pathLst>
                <a:path w="1052275" h="314911">
                  <a:moveTo>
                    <a:pt x="849075" y="0"/>
                  </a:moveTo>
                  <a:lnTo>
                    <a:pt x="0" y="0"/>
                  </a:lnTo>
                  <a:lnTo>
                    <a:pt x="0" y="314911"/>
                  </a:lnTo>
                  <a:lnTo>
                    <a:pt x="849075" y="314911"/>
                  </a:lnTo>
                  <a:lnTo>
                    <a:pt x="1052275" y="157456"/>
                  </a:lnTo>
                  <a:lnTo>
                    <a:pt x="849075" y="0"/>
                  </a:ln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23" name="TextBox 23"/>
            <p:cNvSpPr txBox="1"/>
            <p:nvPr/>
          </p:nvSpPr>
          <p:spPr>
            <a:xfrm>
              <a:off x="0" y="19050"/>
              <a:ext cx="937975" cy="295861"/>
            </a:xfrm>
            <a:prstGeom prst="rect">
              <a:avLst/>
            </a:prstGeom>
          </p:spPr>
          <p:txBody>
            <a:bodyPr lIns="50800" tIns="50800" rIns="50800" bIns="50800" rtlCol="0" anchor="ctr"/>
            <a:lstStyle/>
            <a:p>
              <a:pPr algn="ctr">
                <a:lnSpc>
                  <a:spcPts val="1993"/>
                </a:lnSpc>
              </a:pPr>
              <a:endParaRPr/>
            </a:p>
          </p:txBody>
        </p:sp>
      </p:grpSp>
      <p:grpSp>
        <p:nvGrpSpPr>
          <p:cNvPr id="24" name="Group 24"/>
          <p:cNvGrpSpPr/>
          <p:nvPr/>
        </p:nvGrpSpPr>
        <p:grpSpPr>
          <a:xfrm>
            <a:off x="8829595" y="7548158"/>
            <a:ext cx="3390046" cy="1014530"/>
            <a:chOff x="0" y="0"/>
            <a:chExt cx="1052275" cy="314911"/>
          </a:xfrm>
        </p:grpSpPr>
        <p:sp>
          <p:nvSpPr>
            <p:cNvPr id="25" name="Freeform 25"/>
            <p:cNvSpPr/>
            <p:nvPr/>
          </p:nvSpPr>
          <p:spPr>
            <a:xfrm>
              <a:off x="0" y="0"/>
              <a:ext cx="1052275" cy="314911"/>
            </a:xfrm>
            <a:custGeom>
              <a:avLst/>
              <a:gdLst/>
              <a:ahLst/>
              <a:cxnLst/>
              <a:rect l="l" t="t" r="r" b="b"/>
              <a:pathLst>
                <a:path w="1052275" h="314911">
                  <a:moveTo>
                    <a:pt x="849075" y="0"/>
                  </a:moveTo>
                  <a:lnTo>
                    <a:pt x="0" y="0"/>
                  </a:lnTo>
                  <a:lnTo>
                    <a:pt x="0" y="314911"/>
                  </a:lnTo>
                  <a:lnTo>
                    <a:pt x="849075" y="314911"/>
                  </a:lnTo>
                  <a:lnTo>
                    <a:pt x="1052275" y="157456"/>
                  </a:lnTo>
                  <a:lnTo>
                    <a:pt x="849075" y="0"/>
                  </a:lnTo>
                  <a:close/>
                </a:path>
              </a:pathLst>
            </a:custGeom>
            <a:gradFill rotWithShape="1">
              <a:gsLst>
                <a:gs pos="0">
                  <a:srgbClr val="3CA9DB">
                    <a:alpha val="100000"/>
                  </a:srgbClr>
                </a:gs>
                <a:gs pos="100000">
                  <a:srgbClr val="2C3E7E">
                    <a:alpha val="100000"/>
                  </a:srgbClr>
                </a:gs>
              </a:gsLst>
              <a:lin ang="0"/>
            </a:gradFill>
          </p:spPr>
          <p:txBody>
            <a:bodyPr/>
            <a:lstStyle/>
            <a:p>
              <a:endParaRPr lang="es-CO"/>
            </a:p>
          </p:txBody>
        </p:sp>
        <p:sp>
          <p:nvSpPr>
            <p:cNvPr id="26" name="TextBox 26"/>
            <p:cNvSpPr txBox="1"/>
            <p:nvPr/>
          </p:nvSpPr>
          <p:spPr>
            <a:xfrm>
              <a:off x="0" y="19050"/>
              <a:ext cx="937975" cy="295861"/>
            </a:xfrm>
            <a:prstGeom prst="rect">
              <a:avLst/>
            </a:prstGeom>
          </p:spPr>
          <p:txBody>
            <a:bodyPr lIns="50800" tIns="50800" rIns="50800" bIns="50800" rtlCol="0" anchor="ctr"/>
            <a:lstStyle/>
            <a:p>
              <a:pPr algn="ctr">
                <a:lnSpc>
                  <a:spcPts val="1993"/>
                </a:lnSpc>
              </a:pPr>
              <a:endParaRPr/>
            </a:p>
          </p:txBody>
        </p:sp>
      </p:grpSp>
      <p:sp>
        <p:nvSpPr>
          <p:cNvPr id="27" name="Freeform 27"/>
          <p:cNvSpPr/>
          <p:nvPr/>
        </p:nvSpPr>
        <p:spPr>
          <a:xfrm>
            <a:off x="11559880" y="1528882"/>
            <a:ext cx="6358310" cy="5044362"/>
          </a:xfrm>
          <a:custGeom>
            <a:avLst/>
            <a:gdLst/>
            <a:ahLst/>
            <a:cxnLst/>
            <a:rect l="l" t="t" r="r" b="b"/>
            <a:pathLst>
              <a:path w="6358310" h="5044362">
                <a:moveTo>
                  <a:pt x="0" y="0"/>
                </a:moveTo>
                <a:lnTo>
                  <a:pt x="6358309" y="0"/>
                </a:lnTo>
                <a:lnTo>
                  <a:pt x="6358309" y="5044362"/>
                </a:lnTo>
                <a:lnTo>
                  <a:pt x="0" y="5044362"/>
                </a:lnTo>
                <a:lnTo>
                  <a:pt x="0" y="0"/>
                </a:lnTo>
                <a:close/>
              </a:path>
            </a:pathLst>
          </a:custGeom>
          <a:blipFill>
            <a:blip r:embed="rId4"/>
            <a:stretch>
              <a:fillRect t="-12539" b="-4859"/>
            </a:stretch>
          </a:blipFill>
        </p:spPr>
        <p:txBody>
          <a:bodyPr/>
          <a:lstStyle/>
          <a:p>
            <a:endParaRPr lang="es-CO"/>
          </a:p>
        </p:txBody>
      </p:sp>
      <p:sp>
        <p:nvSpPr>
          <p:cNvPr id="28" name="Freeform 28"/>
          <p:cNvSpPr/>
          <p:nvPr/>
        </p:nvSpPr>
        <p:spPr>
          <a:xfrm>
            <a:off x="1075158" y="3088419"/>
            <a:ext cx="962644" cy="962644"/>
          </a:xfrm>
          <a:custGeom>
            <a:avLst/>
            <a:gdLst/>
            <a:ahLst/>
            <a:cxnLst/>
            <a:rect l="l" t="t" r="r" b="b"/>
            <a:pathLst>
              <a:path w="962644" h="962644">
                <a:moveTo>
                  <a:pt x="0" y="0"/>
                </a:moveTo>
                <a:lnTo>
                  <a:pt x="962645" y="0"/>
                </a:lnTo>
                <a:lnTo>
                  <a:pt x="962645" y="962644"/>
                </a:lnTo>
                <a:lnTo>
                  <a:pt x="0" y="962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29" name="Freeform 29"/>
          <p:cNvSpPr/>
          <p:nvPr/>
        </p:nvSpPr>
        <p:spPr>
          <a:xfrm>
            <a:off x="6902924" y="5039556"/>
            <a:ext cx="783912" cy="756831"/>
          </a:xfrm>
          <a:custGeom>
            <a:avLst/>
            <a:gdLst/>
            <a:ahLst/>
            <a:cxnLst/>
            <a:rect l="l" t="t" r="r" b="b"/>
            <a:pathLst>
              <a:path w="783912" h="756831">
                <a:moveTo>
                  <a:pt x="0" y="0"/>
                </a:moveTo>
                <a:lnTo>
                  <a:pt x="783912" y="0"/>
                </a:lnTo>
                <a:lnTo>
                  <a:pt x="783912" y="756831"/>
                </a:lnTo>
                <a:lnTo>
                  <a:pt x="0" y="7568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30" name="Freeform 30"/>
          <p:cNvSpPr/>
          <p:nvPr/>
        </p:nvSpPr>
        <p:spPr>
          <a:xfrm>
            <a:off x="7871662" y="7358286"/>
            <a:ext cx="595983" cy="750093"/>
          </a:xfrm>
          <a:custGeom>
            <a:avLst/>
            <a:gdLst/>
            <a:ahLst/>
            <a:cxnLst/>
            <a:rect l="l" t="t" r="r" b="b"/>
            <a:pathLst>
              <a:path w="595983" h="750093">
                <a:moveTo>
                  <a:pt x="0" y="0"/>
                </a:moveTo>
                <a:lnTo>
                  <a:pt x="595983" y="0"/>
                </a:lnTo>
                <a:lnTo>
                  <a:pt x="595983" y="750093"/>
                </a:lnTo>
                <a:lnTo>
                  <a:pt x="0" y="7500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31" name="Freeform 31"/>
          <p:cNvSpPr/>
          <p:nvPr/>
        </p:nvSpPr>
        <p:spPr>
          <a:xfrm rot="7863793">
            <a:off x="14195141" y="7208290"/>
            <a:ext cx="6000674" cy="4342306"/>
          </a:xfrm>
          <a:custGeom>
            <a:avLst/>
            <a:gdLst/>
            <a:ahLst/>
            <a:cxnLst/>
            <a:rect l="l" t="t" r="r" b="b"/>
            <a:pathLst>
              <a:path w="6000674" h="4342306">
                <a:moveTo>
                  <a:pt x="0" y="0"/>
                </a:moveTo>
                <a:lnTo>
                  <a:pt x="6000675" y="0"/>
                </a:lnTo>
                <a:lnTo>
                  <a:pt x="6000675" y="4342306"/>
                </a:lnTo>
                <a:lnTo>
                  <a:pt x="0" y="43423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grpSp>
        <p:nvGrpSpPr>
          <p:cNvPr id="32" name="Group 32"/>
          <p:cNvGrpSpPr/>
          <p:nvPr/>
        </p:nvGrpSpPr>
        <p:grpSpPr>
          <a:xfrm>
            <a:off x="0" y="10069143"/>
            <a:ext cx="18288000" cy="217857"/>
            <a:chOff x="0" y="0"/>
            <a:chExt cx="24384000" cy="290476"/>
          </a:xfrm>
        </p:grpSpPr>
        <p:grpSp>
          <p:nvGrpSpPr>
            <p:cNvPr id="33" name="Group 33"/>
            <p:cNvGrpSpPr/>
            <p:nvPr/>
          </p:nvGrpSpPr>
          <p:grpSpPr>
            <a:xfrm>
              <a:off x="0" y="32794"/>
              <a:ext cx="9300836" cy="257682"/>
              <a:chOff x="0" y="0"/>
              <a:chExt cx="1837202" cy="50900"/>
            </a:xfrm>
          </p:grpSpPr>
          <p:sp>
            <p:nvSpPr>
              <p:cNvPr id="34" name="Freeform 34"/>
              <p:cNvSpPr/>
              <p:nvPr/>
            </p:nvSpPr>
            <p:spPr>
              <a:xfrm>
                <a:off x="0" y="0"/>
                <a:ext cx="1837202" cy="50900"/>
              </a:xfrm>
              <a:custGeom>
                <a:avLst/>
                <a:gdLst/>
                <a:ahLst/>
                <a:cxnLst/>
                <a:rect l="l" t="t" r="r" b="b"/>
                <a:pathLst>
                  <a:path w="1837202" h="50900">
                    <a:moveTo>
                      <a:pt x="0" y="0"/>
                    </a:moveTo>
                    <a:lnTo>
                      <a:pt x="1837202" y="0"/>
                    </a:lnTo>
                    <a:lnTo>
                      <a:pt x="1837202" y="50900"/>
                    </a:lnTo>
                    <a:lnTo>
                      <a:pt x="0" y="50900"/>
                    </a:lnTo>
                    <a:close/>
                  </a:path>
                </a:pathLst>
              </a:custGeom>
              <a:solidFill>
                <a:srgbClr val="FFB800"/>
              </a:solidFill>
            </p:spPr>
            <p:txBody>
              <a:bodyPr/>
              <a:lstStyle/>
              <a:p>
                <a:endParaRPr lang="es-CO"/>
              </a:p>
            </p:txBody>
          </p:sp>
          <p:sp>
            <p:nvSpPr>
              <p:cNvPr id="35" name="TextBox 35"/>
              <p:cNvSpPr txBox="1"/>
              <p:nvPr/>
            </p:nvSpPr>
            <p:spPr>
              <a:xfrm>
                <a:off x="0" y="19050"/>
                <a:ext cx="1837202" cy="31850"/>
              </a:xfrm>
              <a:prstGeom prst="rect">
                <a:avLst/>
              </a:prstGeom>
            </p:spPr>
            <p:txBody>
              <a:bodyPr lIns="50800" tIns="50800" rIns="50800" bIns="50800" rtlCol="0" anchor="ctr"/>
              <a:lstStyle/>
              <a:p>
                <a:pPr algn="ctr">
                  <a:lnSpc>
                    <a:spcPts val="1993"/>
                  </a:lnSpc>
                </a:pPr>
                <a:endParaRPr/>
              </a:p>
            </p:txBody>
          </p:sp>
        </p:grpSp>
        <p:grpSp>
          <p:nvGrpSpPr>
            <p:cNvPr id="36" name="Group 36"/>
            <p:cNvGrpSpPr/>
            <p:nvPr/>
          </p:nvGrpSpPr>
          <p:grpSpPr>
            <a:xfrm>
              <a:off x="9300836" y="0"/>
              <a:ext cx="7541582" cy="290476"/>
              <a:chOff x="0" y="0"/>
              <a:chExt cx="1321514" cy="50900"/>
            </a:xfrm>
          </p:grpSpPr>
          <p:sp>
            <p:nvSpPr>
              <p:cNvPr id="37" name="Freeform 37"/>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1C3D71"/>
              </a:solidFill>
            </p:spPr>
            <p:txBody>
              <a:bodyPr/>
              <a:lstStyle/>
              <a:p>
                <a:endParaRPr lang="es-CO"/>
              </a:p>
            </p:txBody>
          </p:sp>
          <p:sp>
            <p:nvSpPr>
              <p:cNvPr id="38" name="TextBox 38"/>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nvGrpSpPr>
            <p:cNvPr id="39" name="Group 39"/>
            <p:cNvGrpSpPr/>
            <p:nvPr/>
          </p:nvGrpSpPr>
          <p:grpSpPr>
            <a:xfrm>
              <a:off x="16842418" y="0"/>
              <a:ext cx="7541582" cy="290476"/>
              <a:chOff x="0" y="0"/>
              <a:chExt cx="1321514" cy="50900"/>
            </a:xfrm>
          </p:grpSpPr>
          <p:sp>
            <p:nvSpPr>
              <p:cNvPr id="40" name="Freeform 40"/>
              <p:cNvSpPr/>
              <p:nvPr/>
            </p:nvSpPr>
            <p:spPr>
              <a:xfrm>
                <a:off x="0" y="0"/>
                <a:ext cx="1321514" cy="50900"/>
              </a:xfrm>
              <a:custGeom>
                <a:avLst/>
                <a:gdLst/>
                <a:ahLst/>
                <a:cxnLst/>
                <a:rect l="l" t="t" r="r" b="b"/>
                <a:pathLst>
                  <a:path w="1321514" h="50900">
                    <a:moveTo>
                      <a:pt x="0" y="0"/>
                    </a:moveTo>
                    <a:lnTo>
                      <a:pt x="1321514" y="0"/>
                    </a:lnTo>
                    <a:lnTo>
                      <a:pt x="1321514" y="50900"/>
                    </a:lnTo>
                    <a:lnTo>
                      <a:pt x="0" y="50900"/>
                    </a:lnTo>
                    <a:close/>
                  </a:path>
                </a:pathLst>
              </a:custGeom>
              <a:solidFill>
                <a:srgbClr val="CC0000"/>
              </a:solidFill>
            </p:spPr>
            <p:txBody>
              <a:bodyPr/>
              <a:lstStyle/>
              <a:p>
                <a:endParaRPr lang="es-CO"/>
              </a:p>
            </p:txBody>
          </p:sp>
          <p:sp>
            <p:nvSpPr>
              <p:cNvPr id="41" name="TextBox 41"/>
              <p:cNvSpPr txBox="1"/>
              <p:nvPr/>
            </p:nvSpPr>
            <p:spPr>
              <a:xfrm>
                <a:off x="0" y="19050"/>
                <a:ext cx="1321514" cy="31850"/>
              </a:xfrm>
              <a:prstGeom prst="rect">
                <a:avLst/>
              </a:prstGeom>
            </p:spPr>
            <p:txBody>
              <a:bodyPr lIns="50800" tIns="50800" rIns="50800" bIns="50800" rtlCol="0" anchor="ctr"/>
              <a:lstStyle/>
              <a:p>
                <a:pPr algn="ctr">
                  <a:lnSpc>
                    <a:spcPts val="1993"/>
                  </a:lnSpc>
                </a:pPr>
                <a:endParaRPr/>
              </a:p>
            </p:txBody>
          </p:sp>
        </p:grpSp>
      </p:grpSp>
      <p:sp>
        <p:nvSpPr>
          <p:cNvPr id="42" name="Freeform 42"/>
          <p:cNvSpPr/>
          <p:nvPr/>
        </p:nvSpPr>
        <p:spPr>
          <a:xfrm rot="-2561783">
            <a:off x="-2667456" y="-1541636"/>
            <a:ext cx="6000674" cy="4342306"/>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43" name="Freeform 43"/>
          <p:cNvSpPr/>
          <p:nvPr/>
        </p:nvSpPr>
        <p:spPr>
          <a:xfrm>
            <a:off x="1727080" y="5115788"/>
            <a:ext cx="962787" cy="549664"/>
          </a:xfrm>
          <a:custGeom>
            <a:avLst/>
            <a:gdLst/>
            <a:ahLst/>
            <a:cxnLst/>
            <a:rect l="l" t="t" r="r" b="b"/>
            <a:pathLst>
              <a:path w="962787" h="549664">
                <a:moveTo>
                  <a:pt x="0" y="0"/>
                </a:moveTo>
                <a:lnTo>
                  <a:pt x="962787" y="0"/>
                </a:lnTo>
                <a:lnTo>
                  <a:pt x="962787" y="549664"/>
                </a:lnTo>
                <a:lnTo>
                  <a:pt x="0" y="5496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44" name="Freeform 44"/>
          <p:cNvSpPr/>
          <p:nvPr/>
        </p:nvSpPr>
        <p:spPr>
          <a:xfrm>
            <a:off x="2754777" y="7377769"/>
            <a:ext cx="737963" cy="711128"/>
          </a:xfrm>
          <a:custGeom>
            <a:avLst/>
            <a:gdLst/>
            <a:ahLst/>
            <a:cxnLst/>
            <a:rect l="l" t="t" r="r" b="b"/>
            <a:pathLst>
              <a:path w="737963" h="711128">
                <a:moveTo>
                  <a:pt x="0" y="0"/>
                </a:moveTo>
                <a:lnTo>
                  <a:pt x="737962" y="0"/>
                </a:lnTo>
                <a:lnTo>
                  <a:pt x="737962" y="711127"/>
                </a:lnTo>
                <a:lnTo>
                  <a:pt x="0" y="7111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CO"/>
          </a:p>
        </p:txBody>
      </p:sp>
      <p:sp>
        <p:nvSpPr>
          <p:cNvPr id="45" name="Freeform 45"/>
          <p:cNvSpPr/>
          <p:nvPr/>
        </p:nvSpPr>
        <p:spPr>
          <a:xfrm>
            <a:off x="6363099" y="3213174"/>
            <a:ext cx="682695" cy="670563"/>
          </a:xfrm>
          <a:custGeom>
            <a:avLst/>
            <a:gdLst/>
            <a:ahLst/>
            <a:cxnLst/>
            <a:rect l="l" t="t" r="r" b="b"/>
            <a:pathLst>
              <a:path w="682695" h="670563">
                <a:moveTo>
                  <a:pt x="0" y="0"/>
                </a:moveTo>
                <a:lnTo>
                  <a:pt x="682694" y="0"/>
                </a:lnTo>
                <a:lnTo>
                  <a:pt x="682694" y="670563"/>
                </a:lnTo>
                <a:lnTo>
                  <a:pt x="0" y="67056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CO"/>
          </a:p>
        </p:txBody>
      </p:sp>
      <p:sp>
        <p:nvSpPr>
          <p:cNvPr id="46" name="TextBox 46"/>
          <p:cNvSpPr txBox="1"/>
          <p:nvPr/>
        </p:nvSpPr>
        <p:spPr>
          <a:xfrm>
            <a:off x="2265622" y="3569741"/>
            <a:ext cx="2703710" cy="644181"/>
          </a:xfrm>
          <a:prstGeom prst="rect">
            <a:avLst/>
          </a:prstGeom>
        </p:spPr>
        <p:txBody>
          <a:bodyPr lIns="0" tIns="0" rIns="0" bIns="0" rtlCol="0" anchor="t">
            <a:spAutoFit/>
          </a:bodyPr>
          <a:lstStyle/>
          <a:p>
            <a:pPr algn="l">
              <a:lnSpc>
                <a:spcPts val="2517"/>
              </a:lnSpc>
            </a:pPr>
            <a:r>
              <a:rPr lang="en-US" sz="2189" b="1">
                <a:solidFill>
                  <a:srgbClr val="FCFEFF"/>
                </a:solidFill>
                <a:latin typeface="Fira Sans Medium"/>
                <a:ea typeface="Fira Sans Medium"/>
                <a:cs typeface="Fira Sans Medium"/>
                <a:sym typeface="Fira Sans Medium"/>
              </a:rPr>
              <a:t>Seguridad de la vida humana en el mar</a:t>
            </a:r>
          </a:p>
        </p:txBody>
      </p:sp>
      <p:sp>
        <p:nvSpPr>
          <p:cNvPr id="47" name="TextBox 47"/>
          <p:cNvSpPr txBox="1"/>
          <p:nvPr/>
        </p:nvSpPr>
        <p:spPr>
          <a:xfrm>
            <a:off x="2864349" y="5564631"/>
            <a:ext cx="2703710" cy="329042"/>
          </a:xfrm>
          <a:prstGeom prst="rect">
            <a:avLst/>
          </a:prstGeom>
        </p:spPr>
        <p:txBody>
          <a:bodyPr lIns="0" tIns="0" rIns="0" bIns="0" rtlCol="0" anchor="t">
            <a:spAutoFit/>
          </a:bodyPr>
          <a:lstStyle/>
          <a:p>
            <a:pPr algn="l">
              <a:lnSpc>
                <a:spcPts val="2517"/>
              </a:lnSpc>
            </a:pPr>
            <a:r>
              <a:rPr lang="en-US" sz="2189" b="1" dirty="0" err="1">
                <a:solidFill>
                  <a:srgbClr val="FCFEFF"/>
                </a:solidFill>
                <a:latin typeface="Fira Sans Medium"/>
                <a:ea typeface="Fira Sans Medium"/>
                <a:cs typeface="Fira Sans Medium"/>
                <a:sym typeface="Fira Sans Medium"/>
              </a:rPr>
              <a:t>Líneas</a:t>
            </a:r>
            <a:r>
              <a:rPr lang="en-US" sz="2189" b="1" dirty="0">
                <a:solidFill>
                  <a:srgbClr val="FCFEFF"/>
                </a:solidFill>
                <a:latin typeface="Fira Sans Medium"/>
                <a:ea typeface="Fira Sans Medium"/>
                <a:cs typeface="Fira Sans Medium"/>
                <a:sym typeface="Fira Sans Medium"/>
              </a:rPr>
              <a:t> de carga</a:t>
            </a:r>
          </a:p>
        </p:txBody>
      </p:sp>
      <p:sp>
        <p:nvSpPr>
          <p:cNvPr id="48" name="TextBox 48"/>
          <p:cNvSpPr txBox="1"/>
          <p:nvPr/>
        </p:nvSpPr>
        <p:spPr>
          <a:xfrm>
            <a:off x="7399915" y="3437157"/>
            <a:ext cx="2703710" cy="919319"/>
          </a:xfrm>
          <a:prstGeom prst="rect">
            <a:avLst/>
          </a:prstGeom>
        </p:spPr>
        <p:txBody>
          <a:bodyPr lIns="0" tIns="0" rIns="0" bIns="0" rtlCol="0" anchor="t">
            <a:spAutoFit/>
          </a:bodyPr>
          <a:lstStyle/>
          <a:p>
            <a:pPr algn="l">
              <a:lnSpc>
                <a:spcPts val="2413"/>
              </a:lnSpc>
            </a:pPr>
            <a:r>
              <a:rPr lang="en-US" sz="2098" b="1" dirty="0" err="1">
                <a:solidFill>
                  <a:srgbClr val="FCFEFF"/>
                </a:solidFill>
                <a:latin typeface="Fira Sans Medium"/>
                <a:ea typeface="Fira Sans Medium"/>
                <a:cs typeface="Fira Sans Medium"/>
                <a:sym typeface="Fira Sans Medium"/>
              </a:rPr>
              <a:t>Prevención</a:t>
            </a:r>
            <a:r>
              <a:rPr lang="en-US" sz="2098" b="1" dirty="0">
                <a:solidFill>
                  <a:srgbClr val="FCFEFF"/>
                </a:solidFill>
                <a:latin typeface="Fira Sans Medium"/>
                <a:ea typeface="Fira Sans Medium"/>
                <a:cs typeface="Fira Sans Medium"/>
                <a:sym typeface="Fira Sans Medium"/>
              </a:rPr>
              <a:t> de la </a:t>
            </a:r>
            <a:r>
              <a:rPr lang="en-US" sz="2098" b="1" dirty="0" err="1">
                <a:solidFill>
                  <a:srgbClr val="FCFEFF"/>
                </a:solidFill>
                <a:latin typeface="Fira Sans Medium"/>
                <a:ea typeface="Fira Sans Medium"/>
                <a:cs typeface="Fira Sans Medium"/>
                <a:sym typeface="Fira Sans Medium"/>
              </a:rPr>
              <a:t>contaminación</a:t>
            </a:r>
            <a:r>
              <a:rPr lang="en-US" sz="2098" b="1" dirty="0">
                <a:solidFill>
                  <a:srgbClr val="FCFEFF"/>
                </a:solidFill>
                <a:latin typeface="Fira Sans Medium"/>
                <a:ea typeface="Fira Sans Medium"/>
                <a:cs typeface="Fira Sans Medium"/>
                <a:sym typeface="Fira Sans Medium"/>
              </a:rPr>
              <a:t> </a:t>
            </a:r>
            <a:r>
              <a:rPr lang="en-US" sz="2098" b="1" dirty="0" err="1">
                <a:solidFill>
                  <a:srgbClr val="FCFEFF"/>
                </a:solidFill>
                <a:latin typeface="Fira Sans Medium"/>
                <a:ea typeface="Fira Sans Medium"/>
                <a:cs typeface="Fira Sans Medium"/>
                <a:sym typeface="Fira Sans Medium"/>
              </a:rPr>
              <a:t>por</a:t>
            </a:r>
            <a:r>
              <a:rPr lang="en-US" sz="2098" b="1" dirty="0">
                <a:solidFill>
                  <a:srgbClr val="FCFEFF"/>
                </a:solidFill>
                <a:latin typeface="Fira Sans Medium"/>
                <a:ea typeface="Fira Sans Medium"/>
                <a:cs typeface="Fira Sans Medium"/>
                <a:sym typeface="Fira Sans Medium"/>
              </a:rPr>
              <a:t> </a:t>
            </a:r>
            <a:r>
              <a:rPr lang="en-US" sz="2098" b="1" dirty="0" err="1">
                <a:solidFill>
                  <a:srgbClr val="FCFEFF"/>
                </a:solidFill>
                <a:latin typeface="Fira Sans Medium"/>
                <a:ea typeface="Fira Sans Medium"/>
                <a:cs typeface="Fira Sans Medium"/>
                <a:sym typeface="Fira Sans Medium"/>
              </a:rPr>
              <a:t>los</a:t>
            </a:r>
            <a:r>
              <a:rPr lang="en-US" sz="2098" b="1" dirty="0">
                <a:solidFill>
                  <a:srgbClr val="FCFEFF"/>
                </a:solidFill>
                <a:latin typeface="Fira Sans Medium"/>
                <a:ea typeface="Fira Sans Medium"/>
                <a:cs typeface="Fira Sans Medium"/>
                <a:sym typeface="Fira Sans Medium"/>
              </a:rPr>
              <a:t> </a:t>
            </a:r>
            <a:r>
              <a:rPr lang="en-US" sz="2098" b="1" dirty="0" err="1">
                <a:solidFill>
                  <a:srgbClr val="FCFEFF"/>
                </a:solidFill>
                <a:latin typeface="Fira Sans Medium"/>
                <a:ea typeface="Fira Sans Medium"/>
                <a:cs typeface="Fira Sans Medium"/>
                <a:sym typeface="Fira Sans Medium"/>
              </a:rPr>
              <a:t>buques</a:t>
            </a:r>
            <a:endParaRPr lang="en-US" sz="2098" b="1" dirty="0">
              <a:solidFill>
                <a:srgbClr val="FCFEFF"/>
              </a:solidFill>
              <a:latin typeface="Fira Sans Medium"/>
              <a:ea typeface="Fira Sans Medium"/>
              <a:cs typeface="Fira Sans Medium"/>
              <a:sym typeface="Fira Sans Medium"/>
            </a:endParaRPr>
          </a:p>
        </p:txBody>
      </p:sp>
      <p:sp>
        <p:nvSpPr>
          <p:cNvPr id="49" name="TextBox 49"/>
          <p:cNvSpPr txBox="1"/>
          <p:nvPr/>
        </p:nvSpPr>
        <p:spPr>
          <a:xfrm>
            <a:off x="7998381" y="5564631"/>
            <a:ext cx="2703710" cy="329042"/>
          </a:xfrm>
          <a:prstGeom prst="rect">
            <a:avLst/>
          </a:prstGeom>
        </p:spPr>
        <p:txBody>
          <a:bodyPr lIns="0" tIns="0" rIns="0" bIns="0" rtlCol="0" anchor="t">
            <a:spAutoFit/>
          </a:bodyPr>
          <a:lstStyle/>
          <a:p>
            <a:pPr algn="l">
              <a:lnSpc>
                <a:spcPts val="2517"/>
              </a:lnSpc>
            </a:pPr>
            <a:r>
              <a:rPr lang="en-US" sz="2189" b="1" dirty="0" err="1">
                <a:solidFill>
                  <a:srgbClr val="FCFEFF"/>
                </a:solidFill>
                <a:latin typeface="Fira Sans Medium"/>
                <a:ea typeface="Fira Sans Medium"/>
                <a:cs typeface="Fira Sans Medium"/>
                <a:sym typeface="Fira Sans Medium"/>
              </a:rPr>
              <a:t>Arqueo</a:t>
            </a:r>
            <a:r>
              <a:rPr lang="en-US" sz="2189" b="1" dirty="0">
                <a:solidFill>
                  <a:srgbClr val="FCFEFF"/>
                </a:solidFill>
                <a:latin typeface="Fira Sans Medium"/>
                <a:ea typeface="Fira Sans Medium"/>
                <a:cs typeface="Fira Sans Medium"/>
                <a:sym typeface="Fira Sans Medium"/>
              </a:rPr>
              <a:t> de </a:t>
            </a:r>
            <a:r>
              <a:rPr lang="en-US" sz="2189" b="1" dirty="0" err="1">
                <a:solidFill>
                  <a:srgbClr val="FCFEFF"/>
                </a:solidFill>
                <a:latin typeface="Fira Sans Medium"/>
                <a:ea typeface="Fira Sans Medium"/>
                <a:cs typeface="Fira Sans Medium"/>
                <a:sym typeface="Fira Sans Medium"/>
              </a:rPr>
              <a:t>buques</a:t>
            </a:r>
            <a:endParaRPr lang="en-US" sz="2189" b="1" dirty="0">
              <a:solidFill>
                <a:srgbClr val="FCFEFF"/>
              </a:solidFill>
              <a:latin typeface="Fira Sans Medium"/>
              <a:ea typeface="Fira Sans Medium"/>
              <a:cs typeface="Fira Sans Medium"/>
              <a:sym typeface="Fira Sans Medium"/>
            </a:endParaRPr>
          </a:p>
        </p:txBody>
      </p:sp>
      <p:sp>
        <p:nvSpPr>
          <p:cNvPr id="50" name="TextBox 50"/>
          <p:cNvSpPr txBox="1"/>
          <p:nvPr/>
        </p:nvSpPr>
        <p:spPr>
          <a:xfrm>
            <a:off x="3842473" y="7597872"/>
            <a:ext cx="2883644" cy="831056"/>
          </a:xfrm>
          <a:prstGeom prst="rect">
            <a:avLst/>
          </a:prstGeom>
        </p:spPr>
        <p:txBody>
          <a:bodyPr lIns="0" tIns="0" rIns="0" bIns="0" rtlCol="0" anchor="t">
            <a:spAutoFit/>
          </a:bodyPr>
          <a:lstStyle/>
          <a:p>
            <a:pPr algn="l">
              <a:lnSpc>
                <a:spcPts val="2233"/>
              </a:lnSpc>
            </a:pPr>
            <a:r>
              <a:rPr lang="en-US" sz="1942" b="1">
                <a:solidFill>
                  <a:srgbClr val="FCFEFF"/>
                </a:solidFill>
                <a:latin typeface="Fira Sans Medium"/>
                <a:ea typeface="Fira Sans Medium"/>
                <a:cs typeface="Fira Sans Medium"/>
                <a:sym typeface="Fira Sans Medium"/>
              </a:rPr>
              <a:t>Normas de formación, titulación y guardia para la gente de mar</a:t>
            </a:r>
          </a:p>
        </p:txBody>
      </p:sp>
      <p:sp>
        <p:nvSpPr>
          <p:cNvPr id="51" name="TextBox 51"/>
          <p:cNvSpPr txBox="1"/>
          <p:nvPr/>
        </p:nvSpPr>
        <p:spPr>
          <a:xfrm>
            <a:off x="8886744" y="7733333"/>
            <a:ext cx="2703710" cy="644181"/>
          </a:xfrm>
          <a:prstGeom prst="rect">
            <a:avLst/>
          </a:prstGeom>
        </p:spPr>
        <p:txBody>
          <a:bodyPr lIns="0" tIns="0" rIns="0" bIns="0" rtlCol="0" anchor="t">
            <a:spAutoFit/>
          </a:bodyPr>
          <a:lstStyle/>
          <a:p>
            <a:pPr algn="l">
              <a:lnSpc>
                <a:spcPts val="2517"/>
              </a:lnSpc>
            </a:pPr>
            <a:r>
              <a:rPr lang="en-US" sz="2189" b="1">
                <a:solidFill>
                  <a:srgbClr val="FCFEFF"/>
                </a:solidFill>
                <a:latin typeface="Fira Sans Medium"/>
                <a:ea typeface="Fira Sans Medium"/>
                <a:cs typeface="Fira Sans Medium"/>
                <a:sym typeface="Fira Sans Medium"/>
              </a:rPr>
              <a:t>Reglas para prevenir los abordajes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644</TotalTime>
  <Words>856</Words>
  <Application>Microsoft Office PowerPoint</Application>
  <PresentationFormat>Personalizado</PresentationFormat>
  <Paragraphs>136</Paragraphs>
  <Slides>13</Slides>
  <Notes>7</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13</vt:i4>
      </vt:variant>
    </vt:vector>
  </HeadingPairs>
  <TitlesOfParts>
    <vt:vector size="28" baseType="lpstr">
      <vt:lpstr>Fira Sans Ultra-Bold</vt:lpstr>
      <vt:lpstr>Dynamo Medium</vt:lpstr>
      <vt:lpstr>Calibri</vt:lpstr>
      <vt:lpstr>Arial</vt:lpstr>
      <vt:lpstr>Fira Sans</vt:lpstr>
      <vt:lpstr>Arial Narrow</vt:lpstr>
      <vt:lpstr>Fira Sans Semi-Bold</vt:lpstr>
      <vt:lpstr>Fira Sans Semi-Bold Italics</vt:lpstr>
      <vt:lpstr>Fira Sans Medium Italics</vt:lpstr>
      <vt:lpstr>Fira Sans Italics</vt:lpstr>
      <vt:lpstr>Fira Sans Bold</vt:lpstr>
      <vt:lpstr>Fira Sans Medium</vt:lpstr>
      <vt:lpstr>Source Sans Pro Bold</vt:lpstr>
      <vt:lpstr>Aptos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Plan_Auditoria_OMI_nov</dc:title>
  <dc:creator>C-GRASI</dc:creator>
  <cp:lastModifiedBy>JEFSUBMERC</cp:lastModifiedBy>
  <cp:revision>17</cp:revision>
  <dcterms:created xsi:type="dcterms:W3CDTF">2006-08-16T00:00:00Z</dcterms:created>
  <dcterms:modified xsi:type="dcterms:W3CDTF">2025-04-04T16:42:06Z</dcterms:modified>
  <dc:identifier>DAGXHy_gWdg</dc:identifier>
</cp:coreProperties>
</file>