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7"/>
  </p:notesMasterIdLst>
  <p:sldIdLst>
    <p:sldId id="367" r:id="rId2"/>
    <p:sldId id="368" r:id="rId3"/>
    <p:sldId id="369" r:id="rId4"/>
    <p:sldId id="410" r:id="rId5"/>
    <p:sldId id="401" r:id="rId6"/>
    <p:sldId id="381" r:id="rId7"/>
    <p:sldId id="382" r:id="rId8"/>
    <p:sldId id="380" r:id="rId9"/>
    <p:sldId id="396" r:id="rId10"/>
    <p:sldId id="370" r:id="rId11"/>
    <p:sldId id="402" r:id="rId12"/>
    <p:sldId id="371" r:id="rId13"/>
    <p:sldId id="395" r:id="rId14"/>
    <p:sldId id="397" r:id="rId15"/>
    <p:sldId id="399" r:id="rId16"/>
    <p:sldId id="398" r:id="rId17"/>
    <p:sldId id="385" r:id="rId18"/>
    <p:sldId id="373" r:id="rId19"/>
    <p:sldId id="403" r:id="rId20"/>
    <p:sldId id="387" r:id="rId21"/>
    <p:sldId id="388" r:id="rId22"/>
    <p:sldId id="390" r:id="rId23"/>
    <p:sldId id="391" r:id="rId24"/>
    <p:sldId id="392" r:id="rId25"/>
    <p:sldId id="393" r:id="rId26"/>
    <p:sldId id="394" r:id="rId27"/>
    <p:sldId id="386" r:id="rId28"/>
    <p:sldId id="404" r:id="rId29"/>
    <p:sldId id="389" r:id="rId30"/>
    <p:sldId id="405" r:id="rId31"/>
    <p:sldId id="406" r:id="rId32"/>
    <p:sldId id="407" r:id="rId33"/>
    <p:sldId id="408" r:id="rId34"/>
    <p:sldId id="409" r:id="rId35"/>
    <p:sldId id="379" r:id="rId3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88800"/>
    <a:srgbClr val="989800"/>
    <a:srgbClr val="A2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72" autoAdjust="0"/>
    <p:restoredTop sz="94641" autoAdjust="0"/>
  </p:normalViewPr>
  <p:slideViewPr>
    <p:cSldViewPr snapToGrid="0">
      <p:cViewPr varScale="1">
        <p:scale>
          <a:sx n="78" d="100"/>
          <a:sy n="78" d="100"/>
        </p:scale>
        <p:origin x="1622" y="4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B6B9B4F-9CD9-4133-88A9-BAAFBD446306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AU"/>
        </a:p>
      </dgm:t>
    </dgm:pt>
    <dgm:pt modelId="{798ED8DD-BABF-49DC-92B5-2E7E05E8A15B}">
      <dgm:prSet phldrT="[Text]"/>
      <dgm:spPr>
        <a:solidFill>
          <a:schemeClr val="tx2">
            <a:lumMod val="85000"/>
          </a:schemeClr>
        </a:solidFill>
      </dgm:spPr>
      <dgm:t>
        <a:bodyPr/>
        <a:lstStyle/>
        <a:p>
          <a:r>
            <a:rPr lang="en-AU" dirty="0">
              <a:solidFill>
                <a:schemeClr val="tx1"/>
              </a:solidFill>
            </a:rPr>
            <a:t>XIX</a:t>
          </a:r>
        </a:p>
      </dgm:t>
    </dgm:pt>
    <dgm:pt modelId="{7427B8EE-66D3-4858-82F0-8AF7D8776B0E}" type="parTrans" cxnId="{91384233-5D59-43A2-8FD9-EDA8E5DCE638}">
      <dgm:prSet/>
      <dgm:spPr/>
      <dgm:t>
        <a:bodyPr/>
        <a:lstStyle/>
        <a:p>
          <a:endParaRPr lang="en-AU"/>
        </a:p>
      </dgm:t>
    </dgm:pt>
    <dgm:pt modelId="{E6CEBD23-CF8F-4C85-804D-53862B8BA3A5}" type="sibTrans" cxnId="{91384233-5D59-43A2-8FD9-EDA8E5DCE638}">
      <dgm:prSet/>
      <dgm:spPr/>
      <dgm:t>
        <a:bodyPr/>
        <a:lstStyle/>
        <a:p>
          <a:endParaRPr lang="en-AU"/>
        </a:p>
      </dgm:t>
    </dgm:pt>
    <dgm:pt modelId="{80E1B303-6A1A-447F-90DD-0DDF07894502}">
      <dgm:prSet phldrT="[Text]"/>
      <dgm:spPr>
        <a:solidFill>
          <a:schemeClr val="tx2">
            <a:lumMod val="85000"/>
            <a:alpha val="90000"/>
          </a:schemeClr>
        </a:solidFill>
      </dgm:spPr>
      <dgm:t>
        <a:bodyPr/>
        <a:lstStyle/>
        <a:p>
          <a:r>
            <a:rPr lang="es-419" b="1" noProof="0" dirty="0"/>
            <a:t>1860</a:t>
          </a:r>
          <a:r>
            <a:rPr lang="es-419" noProof="0" dirty="0"/>
            <a:t>: creación de Queensland </a:t>
          </a:r>
          <a:r>
            <a:rPr lang="es-419" noProof="0" dirty="0" err="1"/>
            <a:t>Coastal</a:t>
          </a:r>
          <a:r>
            <a:rPr lang="es-419" noProof="0" dirty="0"/>
            <a:t> and Torres </a:t>
          </a:r>
          <a:r>
            <a:rPr lang="es-419" noProof="0" dirty="0" err="1"/>
            <a:t>Strait</a:t>
          </a:r>
          <a:r>
            <a:rPr lang="es-419" noProof="0" dirty="0"/>
            <a:t> Pilot </a:t>
          </a:r>
          <a:r>
            <a:rPr lang="es-419" noProof="0" dirty="0" err="1"/>
            <a:t>service</a:t>
          </a:r>
          <a:endParaRPr lang="es-419" noProof="0" dirty="0"/>
        </a:p>
      </dgm:t>
    </dgm:pt>
    <dgm:pt modelId="{047D848F-CF52-426C-B463-674E41BB9DB7}" type="parTrans" cxnId="{4085B6E8-A8A5-4B25-B81D-6E2A15E5FC61}">
      <dgm:prSet/>
      <dgm:spPr/>
      <dgm:t>
        <a:bodyPr/>
        <a:lstStyle/>
        <a:p>
          <a:endParaRPr lang="en-AU"/>
        </a:p>
      </dgm:t>
    </dgm:pt>
    <dgm:pt modelId="{B9328A2B-0626-4730-A610-1E1AA1E60912}" type="sibTrans" cxnId="{4085B6E8-A8A5-4B25-B81D-6E2A15E5FC61}">
      <dgm:prSet/>
      <dgm:spPr/>
      <dgm:t>
        <a:bodyPr/>
        <a:lstStyle/>
        <a:p>
          <a:endParaRPr lang="en-AU"/>
        </a:p>
      </dgm:t>
    </dgm:pt>
    <dgm:pt modelId="{F715036D-44A0-4C8F-A3B4-D8B7E3E56784}">
      <dgm:prSet phldrT="[Text]"/>
      <dgm:spPr>
        <a:solidFill>
          <a:schemeClr val="tx2">
            <a:lumMod val="85000"/>
            <a:alpha val="90000"/>
          </a:schemeClr>
        </a:solidFill>
      </dgm:spPr>
      <dgm:t>
        <a:bodyPr/>
        <a:lstStyle/>
        <a:p>
          <a:r>
            <a:rPr lang="es-419" b="1" noProof="0" dirty="0"/>
            <a:t>1874</a:t>
          </a:r>
          <a:r>
            <a:rPr lang="es-419" noProof="0" dirty="0"/>
            <a:t>: primer acto de pilotaje oficial en la GBC</a:t>
          </a:r>
        </a:p>
      </dgm:t>
    </dgm:pt>
    <dgm:pt modelId="{22AE7613-442B-4459-AB31-F9D62D25C0C6}" type="parTrans" cxnId="{8A2E7369-5182-4878-85EF-756FCF9DCE31}">
      <dgm:prSet/>
      <dgm:spPr/>
      <dgm:t>
        <a:bodyPr/>
        <a:lstStyle/>
        <a:p>
          <a:endParaRPr lang="en-AU"/>
        </a:p>
      </dgm:t>
    </dgm:pt>
    <dgm:pt modelId="{A02F9C82-EACA-418C-A5E5-3706FD9F05C6}" type="sibTrans" cxnId="{8A2E7369-5182-4878-85EF-756FCF9DCE31}">
      <dgm:prSet/>
      <dgm:spPr/>
      <dgm:t>
        <a:bodyPr/>
        <a:lstStyle/>
        <a:p>
          <a:endParaRPr lang="en-AU"/>
        </a:p>
      </dgm:t>
    </dgm:pt>
    <dgm:pt modelId="{0DFEF21A-23B3-4A9B-8AA0-E1451F577F31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AU" dirty="0">
              <a:solidFill>
                <a:schemeClr val="tx1"/>
              </a:solidFill>
            </a:rPr>
            <a:t>XX</a:t>
          </a:r>
        </a:p>
      </dgm:t>
    </dgm:pt>
    <dgm:pt modelId="{3E0DA653-E4A6-4E3E-82B3-A8AF7272A7FC}" type="parTrans" cxnId="{7DFA636E-1643-4F4A-8A07-950DFB405E0D}">
      <dgm:prSet/>
      <dgm:spPr/>
      <dgm:t>
        <a:bodyPr/>
        <a:lstStyle/>
        <a:p>
          <a:endParaRPr lang="en-AU"/>
        </a:p>
      </dgm:t>
    </dgm:pt>
    <dgm:pt modelId="{157419F2-1C78-4DB5-A82F-CC6D0F03098F}" type="sibTrans" cxnId="{7DFA636E-1643-4F4A-8A07-950DFB405E0D}">
      <dgm:prSet/>
      <dgm:spPr/>
      <dgm:t>
        <a:bodyPr/>
        <a:lstStyle/>
        <a:p>
          <a:endParaRPr lang="en-AU"/>
        </a:p>
      </dgm:t>
    </dgm:pt>
    <dgm:pt modelId="{084CCCF4-8B28-4E9A-9F49-4FC02C82D964}">
      <dgm:prSet phldrT="[Text]"/>
      <dgm:spPr>
        <a:solidFill>
          <a:schemeClr val="tx2">
            <a:lumMod val="75000"/>
            <a:alpha val="90000"/>
          </a:schemeClr>
        </a:solidFill>
      </dgm:spPr>
      <dgm:t>
        <a:bodyPr/>
        <a:lstStyle/>
        <a:p>
          <a:r>
            <a:rPr lang="es-419" b="1" noProof="0" dirty="0"/>
            <a:t>1991</a:t>
          </a:r>
          <a:r>
            <a:rPr lang="es-419" noProof="0" dirty="0"/>
            <a:t>: Pilotaje en la GBC obligatorio para buques +70m LOA y tanqueros cargados</a:t>
          </a:r>
        </a:p>
      </dgm:t>
    </dgm:pt>
    <dgm:pt modelId="{FF872E6C-BD7A-47FA-990E-AAEFC84779BF}" type="parTrans" cxnId="{095B61AD-398F-4372-AF89-E435AF444A5D}">
      <dgm:prSet/>
      <dgm:spPr/>
      <dgm:t>
        <a:bodyPr/>
        <a:lstStyle/>
        <a:p>
          <a:endParaRPr lang="en-AU"/>
        </a:p>
      </dgm:t>
    </dgm:pt>
    <dgm:pt modelId="{2F3FCC24-547B-4B6E-9E58-DC7AF1F11895}" type="sibTrans" cxnId="{095B61AD-398F-4372-AF89-E435AF444A5D}">
      <dgm:prSet/>
      <dgm:spPr/>
      <dgm:t>
        <a:bodyPr/>
        <a:lstStyle/>
        <a:p>
          <a:endParaRPr lang="en-AU"/>
        </a:p>
      </dgm:t>
    </dgm:pt>
    <dgm:pt modelId="{A74784D6-A6FA-4A26-9AB6-C09D4F6DBB17}">
      <dgm:prSet phldrT="[Text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AU" dirty="0">
              <a:solidFill>
                <a:schemeClr val="tx1"/>
              </a:solidFill>
            </a:rPr>
            <a:t>XXI</a:t>
          </a:r>
        </a:p>
      </dgm:t>
    </dgm:pt>
    <dgm:pt modelId="{8DD2A2CC-048E-44C3-A3E9-7D22B1B1A7B5}" type="parTrans" cxnId="{5120963E-AEE3-4458-8D0D-3B2766F4D0F7}">
      <dgm:prSet/>
      <dgm:spPr/>
      <dgm:t>
        <a:bodyPr/>
        <a:lstStyle/>
        <a:p>
          <a:endParaRPr lang="en-AU"/>
        </a:p>
      </dgm:t>
    </dgm:pt>
    <dgm:pt modelId="{AD177F8A-E456-4453-B80D-AA6597D61F9C}" type="sibTrans" cxnId="{5120963E-AEE3-4458-8D0D-3B2766F4D0F7}">
      <dgm:prSet/>
      <dgm:spPr/>
      <dgm:t>
        <a:bodyPr/>
        <a:lstStyle/>
        <a:p>
          <a:endParaRPr lang="en-AU"/>
        </a:p>
      </dgm:t>
    </dgm:pt>
    <dgm:pt modelId="{F5DAF19B-A242-4DFC-AEF1-446167C236D3}">
      <dgm:prSet phldrT="[Text]"/>
      <dgm:spPr>
        <a:solidFill>
          <a:schemeClr val="tx2">
            <a:lumMod val="50000"/>
            <a:alpha val="90000"/>
          </a:schemeClr>
        </a:solidFill>
      </dgm:spPr>
      <dgm:t>
        <a:bodyPr/>
        <a:lstStyle/>
        <a:p>
          <a:r>
            <a:rPr lang="en-AU" b="1" dirty="0"/>
            <a:t>2021</a:t>
          </a:r>
          <a:r>
            <a:rPr lang="en-AU" dirty="0"/>
            <a:t>: </a:t>
          </a:r>
          <a:r>
            <a:rPr lang="es-419" noProof="0" dirty="0" err="1"/>
            <a:t>Australian</a:t>
          </a:r>
          <a:r>
            <a:rPr lang="es-419" noProof="0" dirty="0"/>
            <a:t> </a:t>
          </a:r>
          <a:r>
            <a:rPr lang="es-419" noProof="0" dirty="0" err="1"/>
            <a:t>Reef</a:t>
          </a:r>
          <a:r>
            <a:rPr lang="es-419" noProof="0" dirty="0"/>
            <a:t> </a:t>
          </a:r>
          <a:r>
            <a:rPr lang="es-419" noProof="0" dirty="0" err="1"/>
            <a:t>Pilots</a:t>
          </a:r>
          <a:r>
            <a:rPr lang="es-419" noProof="0" dirty="0"/>
            <a:t> cambia de nombre a Auriga </a:t>
          </a:r>
          <a:r>
            <a:rPr lang="es-419" noProof="0" dirty="0" err="1"/>
            <a:t>pilots</a:t>
          </a:r>
          <a:r>
            <a:rPr lang="es-419" noProof="0" dirty="0"/>
            <a:t> </a:t>
          </a:r>
        </a:p>
      </dgm:t>
    </dgm:pt>
    <dgm:pt modelId="{21AB2131-AE0F-4699-8142-1C09F1C4F208}" type="parTrans" cxnId="{3BA7A7AF-D3D2-44C9-9E8C-666E50460DF6}">
      <dgm:prSet/>
      <dgm:spPr/>
      <dgm:t>
        <a:bodyPr/>
        <a:lstStyle/>
        <a:p>
          <a:endParaRPr lang="en-AU"/>
        </a:p>
      </dgm:t>
    </dgm:pt>
    <dgm:pt modelId="{5F465C2D-990B-4A0F-BB7D-76A9221C1A94}" type="sibTrans" cxnId="{3BA7A7AF-D3D2-44C9-9E8C-666E50460DF6}">
      <dgm:prSet/>
      <dgm:spPr/>
      <dgm:t>
        <a:bodyPr/>
        <a:lstStyle/>
        <a:p>
          <a:endParaRPr lang="en-AU"/>
        </a:p>
      </dgm:t>
    </dgm:pt>
    <dgm:pt modelId="{B49045EE-6003-4AFF-986D-3F9613170644}">
      <dgm:prSet phldrT="[Text]"/>
      <dgm:spPr>
        <a:solidFill>
          <a:schemeClr val="tx2">
            <a:lumMod val="50000"/>
            <a:alpha val="90000"/>
          </a:schemeClr>
        </a:solidFill>
      </dgm:spPr>
      <dgm:t>
        <a:bodyPr/>
        <a:lstStyle/>
        <a:p>
          <a:r>
            <a:rPr lang="es-419" b="1" noProof="0" dirty="0"/>
            <a:t>2025</a:t>
          </a:r>
          <a:r>
            <a:rPr lang="es-419" noProof="0" dirty="0"/>
            <a:t>: 84 pilotos activos</a:t>
          </a:r>
        </a:p>
      </dgm:t>
    </dgm:pt>
    <dgm:pt modelId="{D69ABD3C-FD2D-4180-BF59-910DF7F8FAA4}" type="parTrans" cxnId="{5ECCCFF3-9E18-4A68-9DA4-115D925E1FAE}">
      <dgm:prSet/>
      <dgm:spPr/>
      <dgm:t>
        <a:bodyPr/>
        <a:lstStyle/>
        <a:p>
          <a:endParaRPr lang="en-AU"/>
        </a:p>
      </dgm:t>
    </dgm:pt>
    <dgm:pt modelId="{94BDA325-9550-4E6F-AA9B-C11ED07CD431}" type="sibTrans" cxnId="{5ECCCFF3-9E18-4A68-9DA4-115D925E1FAE}">
      <dgm:prSet/>
      <dgm:spPr/>
      <dgm:t>
        <a:bodyPr/>
        <a:lstStyle/>
        <a:p>
          <a:endParaRPr lang="en-AU"/>
        </a:p>
      </dgm:t>
    </dgm:pt>
    <dgm:pt modelId="{BF18CE76-1734-4AFF-A3DE-67E996D4B816}">
      <dgm:prSet phldrT="[Text]"/>
      <dgm:spPr>
        <a:solidFill>
          <a:schemeClr val="tx2">
            <a:lumMod val="85000"/>
            <a:alpha val="90000"/>
          </a:schemeClr>
        </a:solidFill>
      </dgm:spPr>
      <dgm:t>
        <a:bodyPr/>
        <a:lstStyle/>
        <a:p>
          <a:r>
            <a:rPr lang="es-419" b="1" noProof="0" dirty="0"/>
            <a:t>1884</a:t>
          </a:r>
          <a:r>
            <a:rPr lang="es-419" noProof="0" dirty="0"/>
            <a:t>: Marine </a:t>
          </a:r>
          <a:r>
            <a:rPr lang="es-419" noProof="0" dirty="0" err="1"/>
            <a:t>Board</a:t>
          </a:r>
          <a:r>
            <a:rPr lang="es-419" noProof="0" dirty="0"/>
            <a:t> de Queensland introduce regulaciones incluyendo numero de pilotos y tarifas – pilotaje es voluntario</a:t>
          </a:r>
        </a:p>
      </dgm:t>
    </dgm:pt>
    <dgm:pt modelId="{5D5E6310-A758-4031-9809-3E11431E715C}" type="parTrans" cxnId="{0177F37F-89CE-4336-9D2A-BA51D5B18D7E}">
      <dgm:prSet/>
      <dgm:spPr/>
      <dgm:t>
        <a:bodyPr/>
        <a:lstStyle/>
        <a:p>
          <a:endParaRPr lang="en-AU"/>
        </a:p>
      </dgm:t>
    </dgm:pt>
    <dgm:pt modelId="{CEF640AF-F628-455B-B6FB-F9F69392E6EB}" type="sibTrans" cxnId="{0177F37F-89CE-4336-9D2A-BA51D5B18D7E}">
      <dgm:prSet/>
      <dgm:spPr/>
      <dgm:t>
        <a:bodyPr/>
        <a:lstStyle/>
        <a:p>
          <a:endParaRPr lang="en-AU"/>
        </a:p>
      </dgm:t>
    </dgm:pt>
    <dgm:pt modelId="{F30FF46C-1A20-4EED-9007-8AE4F3A5A2D2}">
      <dgm:prSet phldrT="[Text]"/>
      <dgm:spPr>
        <a:solidFill>
          <a:schemeClr val="tx2">
            <a:lumMod val="75000"/>
            <a:alpha val="90000"/>
          </a:schemeClr>
        </a:solidFill>
      </dgm:spPr>
      <dgm:t>
        <a:bodyPr/>
        <a:lstStyle/>
        <a:p>
          <a:r>
            <a:rPr lang="es-419" b="1" noProof="0" dirty="0"/>
            <a:t>1993</a:t>
          </a:r>
          <a:r>
            <a:rPr lang="es-419" noProof="0" dirty="0"/>
            <a:t>: AMSA toma control administrativo y regulatorio del pilotaje en la GBC (licencias y seguridad del pilotaje).  Regulación de tarifas de acuerdo al mercado con control del gobierno.</a:t>
          </a:r>
        </a:p>
      </dgm:t>
    </dgm:pt>
    <dgm:pt modelId="{B4A23DF5-44ED-4745-9F5A-36D861609062}" type="parTrans" cxnId="{A26C7C4C-4FB8-4621-82A9-AB23F342EF6F}">
      <dgm:prSet/>
      <dgm:spPr/>
      <dgm:t>
        <a:bodyPr/>
        <a:lstStyle/>
        <a:p>
          <a:endParaRPr lang="en-AU"/>
        </a:p>
      </dgm:t>
    </dgm:pt>
    <dgm:pt modelId="{7128ADB9-DAE3-4F4D-B8E1-BCE09C827B83}" type="sibTrans" cxnId="{A26C7C4C-4FB8-4621-82A9-AB23F342EF6F}">
      <dgm:prSet/>
      <dgm:spPr/>
      <dgm:t>
        <a:bodyPr/>
        <a:lstStyle/>
        <a:p>
          <a:endParaRPr lang="en-AU"/>
        </a:p>
      </dgm:t>
    </dgm:pt>
    <dgm:pt modelId="{56936478-1065-4CCE-8FE9-B7D89B5E5239}">
      <dgm:prSet phldrT="[Text]"/>
      <dgm:spPr>
        <a:solidFill>
          <a:schemeClr val="tx2">
            <a:lumMod val="75000"/>
            <a:alpha val="90000"/>
          </a:schemeClr>
        </a:solidFill>
      </dgm:spPr>
      <dgm:t>
        <a:bodyPr/>
        <a:lstStyle/>
        <a:p>
          <a:r>
            <a:rPr lang="es-419" b="1" noProof="0" dirty="0"/>
            <a:t>1992</a:t>
          </a:r>
          <a:r>
            <a:rPr lang="es-419" noProof="0" dirty="0"/>
            <a:t>: Queensland </a:t>
          </a:r>
          <a:r>
            <a:rPr lang="es-419" noProof="0" dirty="0" err="1"/>
            <a:t>Coastal</a:t>
          </a:r>
          <a:r>
            <a:rPr lang="es-419" noProof="0" dirty="0"/>
            <a:t> and Torres </a:t>
          </a:r>
          <a:r>
            <a:rPr lang="es-419" noProof="0" dirty="0" err="1"/>
            <a:t>Strait</a:t>
          </a:r>
          <a:r>
            <a:rPr lang="es-419" noProof="0" dirty="0"/>
            <a:t> Pilot </a:t>
          </a:r>
          <a:r>
            <a:rPr lang="es-419" noProof="0" dirty="0" err="1"/>
            <a:t>Service</a:t>
          </a:r>
          <a:r>
            <a:rPr lang="es-419" noProof="0" dirty="0"/>
            <a:t> se divide en dos compañías: Queensland </a:t>
          </a:r>
          <a:r>
            <a:rPr lang="es-419" noProof="0" dirty="0" err="1"/>
            <a:t>Coast</a:t>
          </a:r>
          <a:r>
            <a:rPr lang="es-419" noProof="0" dirty="0"/>
            <a:t> and Torres Pilot </a:t>
          </a:r>
          <a:r>
            <a:rPr lang="es-419" noProof="0" dirty="0" err="1"/>
            <a:t>Association</a:t>
          </a:r>
          <a:r>
            <a:rPr lang="es-419" noProof="0" dirty="0"/>
            <a:t> y Queensland </a:t>
          </a:r>
          <a:r>
            <a:rPr lang="es-419" noProof="0" dirty="0" err="1"/>
            <a:t>Coastal</a:t>
          </a:r>
          <a:r>
            <a:rPr lang="es-419" noProof="0" dirty="0"/>
            <a:t> </a:t>
          </a:r>
          <a:r>
            <a:rPr lang="es-419" noProof="0" dirty="0" err="1"/>
            <a:t>Pilotage</a:t>
          </a:r>
          <a:r>
            <a:rPr lang="es-419" noProof="0" dirty="0"/>
            <a:t> </a:t>
          </a:r>
          <a:r>
            <a:rPr lang="es-419" noProof="0" dirty="0" err="1"/>
            <a:t>Service</a:t>
          </a:r>
          <a:endParaRPr lang="es-419" noProof="0" dirty="0"/>
        </a:p>
      </dgm:t>
    </dgm:pt>
    <dgm:pt modelId="{A1B34FB6-E286-4DF4-B626-E9981708BACD}" type="parTrans" cxnId="{71F0DF5B-2E18-4EF6-9B8D-A304C12221BC}">
      <dgm:prSet/>
      <dgm:spPr/>
      <dgm:t>
        <a:bodyPr/>
        <a:lstStyle/>
        <a:p>
          <a:endParaRPr lang="en-AU"/>
        </a:p>
      </dgm:t>
    </dgm:pt>
    <dgm:pt modelId="{2542FDD2-F2F6-49E5-A03A-A0F5F7A5C7DE}" type="sibTrans" cxnId="{71F0DF5B-2E18-4EF6-9B8D-A304C12221BC}">
      <dgm:prSet/>
      <dgm:spPr/>
      <dgm:t>
        <a:bodyPr/>
        <a:lstStyle/>
        <a:p>
          <a:endParaRPr lang="en-AU"/>
        </a:p>
      </dgm:t>
    </dgm:pt>
    <dgm:pt modelId="{2FDA5AFC-19F5-4D63-8815-25E4382C18A9}">
      <dgm:prSet phldrT="[Text]"/>
      <dgm:spPr>
        <a:solidFill>
          <a:schemeClr val="tx2">
            <a:lumMod val="75000"/>
            <a:alpha val="90000"/>
          </a:schemeClr>
        </a:solidFill>
      </dgm:spPr>
      <dgm:t>
        <a:bodyPr/>
        <a:lstStyle/>
        <a:p>
          <a:r>
            <a:rPr lang="es-419" b="1" noProof="0" dirty="0"/>
            <a:t>1995</a:t>
          </a:r>
          <a:r>
            <a:rPr lang="es-419" noProof="0" dirty="0"/>
            <a:t>: Queensland </a:t>
          </a:r>
          <a:r>
            <a:rPr lang="es-419" noProof="0" dirty="0" err="1"/>
            <a:t>Coast</a:t>
          </a:r>
          <a:r>
            <a:rPr lang="es-419" noProof="0" dirty="0"/>
            <a:t> and Torres Pilot </a:t>
          </a:r>
          <a:r>
            <a:rPr lang="es-419" noProof="0" dirty="0" err="1"/>
            <a:t>Association</a:t>
          </a:r>
          <a:r>
            <a:rPr lang="es-419" noProof="0" dirty="0"/>
            <a:t> cambia de nombre a </a:t>
          </a:r>
          <a:r>
            <a:rPr lang="es-419" noProof="0" dirty="0" err="1"/>
            <a:t>Australian</a:t>
          </a:r>
          <a:r>
            <a:rPr lang="es-419" noProof="0" dirty="0"/>
            <a:t> </a:t>
          </a:r>
          <a:r>
            <a:rPr lang="es-419" noProof="0" dirty="0" err="1"/>
            <a:t>Reef</a:t>
          </a:r>
          <a:r>
            <a:rPr lang="es-419" noProof="0" dirty="0"/>
            <a:t> </a:t>
          </a:r>
          <a:r>
            <a:rPr lang="es-419" noProof="0" dirty="0" err="1"/>
            <a:t>Pilots</a:t>
          </a:r>
          <a:r>
            <a:rPr lang="es-419" noProof="0" dirty="0"/>
            <a:t> y  Queensland </a:t>
          </a:r>
          <a:r>
            <a:rPr lang="es-419" noProof="0" dirty="0" err="1"/>
            <a:t>Coastal</a:t>
          </a:r>
          <a:r>
            <a:rPr lang="es-419" noProof="0" dirty="0"/>
            <a:t> </a:t>
          </a:r>
          <a:r>
            <a:rPr lang="es-419" noProof="0" dirty="0" err="1"/>
            <a:t>Pilotage</a:t>
          </a:r>
          <a:r>
            <a:rPr lang="es-419" noProof="0" dirty="0"/>
            <a:t> </a:t>
          </a:r>
          <a:r>
            <a:rPr lang="es-419" noProof="0" dirty="0" err="1"/>
            <a:t>Service</a:t>
          </a:r>
          <a:r>
            <a:rPr lang="es-419" noProof="0" dirty="0"/>
            <a:t> cambia a Torres </a:t>
          </a:r>
          <a:r>
            <a:rPr lang="es-419" noProof="0" dirty="0" err="1"/>
            <a:t>pilots</a:t>
          </a:r>
          <a:endParaRPr lang="es-419" noProof="0" dirty="0"/>
        </a:p>
      </dgm:t>
    </dgm:pt>
    <dgm:pt modelId="{34D49A00-C8D7-41B4-B51F-95877D6BA9EF}" type="parTrans" cxnId="{28FC1BD3-3C04-4877-994B-FD058A524A3C}">
      <dgm:prSet/>
      <dgm:spPr/>
      <dgm:t>
        <a:bodyPr/>
        <a:lstStyle/>
        <a:p>
          <a:endParaRPr lang="en-AU"/>
        </a:p>
      </dgm:t>
    </dgm:pt>
    <dgm:pt modelId="{B0AAC4C8-C9A9-4E8C-9D69-CC3F4E9E63C1}" type="sibTrans" cxnId="{28FC1BD3-3C04-4877-994B-FD058A524A3C}">
      <dgm:prSet/>
      <dgm:spPr/>
      <dgm:t>
        <a:bodyPr/>
        <a:lstStyle/>
        <a:p>
          <a:endParaRPr lang="en-AU"/>
        </a:p>
      </dgm:t>
    </dgm:pt>
    <dgm:pt modelId="{94C234C2-8860-4DB2-A700-D7A0E162255B}" type="pres">
      <dgm:prSet presAssocID="{CB6B9B4F-9CD9-4133-88A9-BAAFBD446306}" presName="linearFlow" presStyleCnt="0">
        <dgm:presLayoutVars>
          <dgm:dir/>
          <dgm:animLvl val="lvl"/>
          <dgm:resizeHandles val="exact"/>
        </dgm:presLayoutVars>
      </dgm:prSet>
      <dgm:spPr/>
    </dgm:pt>
    <dgm:pt modelId="{78FD4C89-CAD3-461E-9760-A48CFB6FDE58}" type="pres">
      <dgm:prSet presAssocID="{798ED8DD-BABF-49DC-92B5-2E7E05E8A15B}" presName="composite" presStyleCnt="0"/>
      <dgm:spPr/>
    </dgm:pt>
    <dgm:pt modelId="{48AC6BC3-C363-458C-A3DF-5BEBC2E20CEE}" type="pres">
      <dgm:prSet presAssocID="{798ED8DD-BABF-49DC-92B5-2E7E05E8A15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73D9052-9257-4FC4-9FEC-D395A9B7D0ED}" type="pres">
      <dgm:prSet presAssocID="{798ED8DD-BABF-49DC-92B5-2E7E05E8A15B}" presName="descendantText" presStyleLbl="alignAcc1" presStyleIdx="0" presStyleCnt="3" custScaleY="140672" custLinFactNeighborX="0" custLinFactNeighborY="12084">
        <dgm:presLayoutVars>
          <dgm:bulletEnabled val="1"/>
        </dgm:presLayoutVars>
      </dgm:prSet>
      <dgm:spPr/>
    </dgm:pt>
    <dgm:pt modelId="{A4B98420-8668-47F5-B97F-C5AC41DBD059}" type="pres">
      <dgm:prSet presAssocID="{E6CEBD23-CF8F-4C85-804D-53862B8BA3A5}" presName="sp" presStyleCnt="0"/>
      <dgm:spPr/>
    </dgm:pt>
    <dgm:pt modelId="{46CBF21D-97FB-4320-8A38-E79382003AA6}" type="pres">
      <dgm:prSet presAssocID="{0DFEF21A-23B3-4A9B-8AA0-E1451F577F31}" presName="composite" presStyleCnt="0"/>
      <dgm:spPr/>
    </dgm:pt>
    <dgm:pt modelId="{9022DF5A-0E6F-4605-8D8B-D257C21BA5FC}" type="pres">
      <dgm:prSet presAssocID="{0DFEF21A-23B3-4A9B-8AA0-E1451F577F31}" presName="parentText" presStyleLbl="alignNode1" presStyleIdx="1" presStyleCnt="3" custLinFactNeighborX="1907" custLinFactNeighborY="-24109">
        <dgm:presLayoutVars>
          <dgm:chMax val="1"/>
          <dgm:bulletEnabled val="1"/>
        </dgm:presLayoutVars>
      </dgm:prSet>
      <dgm:spPr/>
    </dgm:pt>
    <dgm:pt modelId="{0C031E01-51E1-4FCF-B7C9-875AF568F253}" type="pres">
      <dgm:prSet presAssocID="{0DFEF21A-23B3-4A9B-8AA0-E1451F577F31}" presName="descendantText" presStyleLbl="alignAcc1" presStyleIdx="1" presStyleCnt="3" custScaleY="244284" custLinFactNeighborY="-3061">
        <dgm:presLayoutVars>
          <dgm:bulletEnabled val="1"/>
        </dgm:presLayoutVars>
      </dgm:prSet>
      <dgm:spPr/>
    </dgm:pt>
    <dgm:pt modelId="{460EDD1E-079C-45AB-8651-21BB04736AC0}" type="pres">
      <dgm:prSet presAssocID="{157419F2-1C78-4DB5-A82F-CC6D0F03098F}" presName="sp" presStyleCnt="0"/>
      <dgm:spPr/>
    </dgm:pt>
    <dgm:pt modelId="{F178CE1B-D50B-4E91-8525-AF094889B7D1}" type="pres">
      <dgm:prSet presAssocID="{A74784D6-A6FA-4A26-9AB6-C09D4F6DBB17}" presName="composite" presStyleCnt="0"/>
      <dgm:spPr/>
    </dgm:pt>
    <dgm:pt modelId="{2EE5B403-D09F-496F-B03C-89B329137D8B}" type="pres">
      <dgm:prSet presAssocID="{A74784D6-A6FA-4A26-9AB6-C09D4F6DBB17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8129380-D83C-47A5-B50A-BDF98DF2CB32}" type="pres">
      <dgm:prSet presAssocID="{A74784D6-A6FA-4A26-9AB6-C09D4F6DBB17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B8F3AE09-902A-4EE4-AD70-A4ADC0109F0A}" type="presOf" srcId="{B49045EE-6003-4AFF-986D-3F9613170644}" destId="{58129380-D83C-47A5-B50A-BDF98DF2CB32}" srcOrd="0" destOrd="1" presId="urn:microsoft.com/office/officeart/2005/8/layout/chevron2"/>
    <dgm:cxn modelId="{11686732-56C3-47AC-B720-8540DF70ECF2}" type="presOf" srcId="{084CCCF4-8B28-4E9A-9F49-4FC02C82D964}" destId="{0C031E01-51E1-4FCF-B7C9-875AF568F253}" srcOrd="0" destOrd="0" presId="urn:microsoft.com/office/officeart/2005/8/layout/chevron2"/>
    <dgm:cxn modelId="{91384233-5D59-43A2-8FD9-EDA8E5DCE638}" srcId="{CB6B9B4F-9CD9-4133-88A9-BAAFBD446306}" destId="{798ED8DD-BABF-49DC-92B5-2E7E05E8A15B}" srcOrd="0" destOrd="0" parTransId="{7427B8EE-66D3-4858-82F0-8AF7D8776B0E}" sibTransId="{E6CEBD23-CF8F-4C85-804D-53862B8BA3A5}"/>
    <dgm:cxn modelId="{8D38433C-B680-49B7-819E-E61B386F2C03}" type="presOf" srcId="{F30FF46C-1A20-4EED-9007-8AE4F3A5A2D2}" destId="{0C031E01-51E1-4FCF-B7C9-875AF568F253}" srcOrd="0" destOrd="2" presId="urn:microsoft.com/office/officeart/2005/8/layout/chevron2"/>
    <dgm:cxn modelId="{F50BA53D-B909-46C7-85A0-D751ED8D5BC9}" type="presOf" srcId="{80E1B303-6A1A-447F-90DD-0DDF07894502}" destId="{373D9052-9257-4FC4-9FEC-D395A9B7D0ED}" srcOrd="0" destOrd="0" presId="urn:microsoft.com/office/officeart/2005/8/layout/chevron2"/>
    <dgm:cxn modelId="{5120963E-AEE3-4458-8D0D-3B2766F4D0F7}" srcId="{CB6B9B4F-9CD9-4133-88A9-BAAFBD446306}" destId="{A74784D6-A6FA-4A26-9AB6-C09D4F6DBB17}" srcOrd="2" destOrd="0" parTransId="{8DD2A2CC-048E-44C3-A3E9-7D22B1B1A7B5}" sibTransId="{AD177F8A-E456-4453-B80D-AA6597D61F9C}"/>
    <dgm:cxn modelId="{71F0DF5B-2E18-4EF6-9B8D-A304C12221BC}" srcId="{0DFEF21A-23B3-4A9B-8AA0-E1451F577F31}" destId="{56936478-1065-4CCE-8FE9-B7D89B5E5239}" srcOrd="1" destOrd="0" parTransId="{A1B34FB6-E286-4DF4-B626-E9981708BACD}" sibTransId="{2542FDD2-F2F6-49E5-A03A-A0F5F7A5C7DE}"/>
    <dgm:cxn modelId="{9FD18262-1124-4BF2-A5E8-B875B6AA9CF2}" type="presOf" srcId="{F5DAF19B-A242-4DFC-AEF1-446167C236D3}" destId="{58129380-D83C-47A5-B50A-BDF98DF2CB32}" srcOrd="0" destOrd="0" presId="urn:microsoft.com/office/officeart/2005/8/layout/chevron2"/>
    <dgm:cxn modelId="{1C47A748-4AA6-447E-8343-E8A204A5DD70}" type="presOf" srcId="{798ED8DD-BABF-49DC-92B5-2E7E05E8A15B}" destId="{48AC6BC3-C363-458C-A3DF-5BEBC2E20CEE}" srcOrd="0" destOrd="0" presId="urn:microsoft.com/office/officeart/2005/8/layout/chevron2"/>
    <dgm:cxn modelId="{8A2E7369-5182-4878-85EF-756FCF9DCE31}" srcId="{798ED8DD-BABF-49DC-92B5-2E7E05E8A15B}" destId="{F715036D-44A0-4C8F-A3B4-D8B7E3E56784}" srcOrd="1" destOrd="0" parTransId="{22AE7613-442B-4459-AB31-F9D62D25C0C6}" sibTransId="{A02F9C82-EACA-418C-A5E5-3706FD9F05C6}"/>
    <dgm:cxn modelId="{A26C7C4C-4FB8-4621-82A9-AB23F342EF6F}" srcId="{0DFEF21A-23B3-4A9B-8AA0-E1451F577F31}" destId="{F30FF46C-1A20-4EED-9007-8AE4F3A5A2D2}" srcOrd="2" destOrd="0" parTransId="{B4A23DF5-44ED-4745-9F5A-36D861609062}" sibTransId="{7128ADB9-DAE3-4F4D-B8E1-BCE09C827B83}"/>
    <dgm:cxn modelId="{7DFA636E-1643-4F4A-8A07-950DFB405E0D}" srcId="{CB6B9B4F-9CD9-4133-88A9-BAAFBD446306}" destId="{0DFEF21A-23B3-4A9B-8AA0-E1451F577F31}" srcOrd="1" destOrd="0" parTransId="{3E0DA653-E4A6-4E3E-82B3-A8AF7272A7FC}" sibTransId="{157419F2-1C78-4DB5-A82F-CC6D0F03098F}"/>
    <dgm:cxn modelId="{D30EB858-D711-4666-AE64-8766A8A259A8}" type="presOf" srcId="{F715036D-44A0-4C8F-A3B4-D8B7E3E56784}" destId="{373D9052-9257-4FC4-9FEC-D395A9B7D0ED}" srcOrd="0" destOrd="1" presId="urn:microsoft.com/office/officeart/2005/8/layout/chevron2"/>
    <dgm:cxn modelId="{0177F37F-89CE-4336-9D2A-BA51D5B18D7E}" srcId="{798ED8DD-BABF-49DC-92B5-2E7E05E8A15B}" destId="{BF18CE76-1734-4AFF-A3DE-67E996D4B816}" srcOrd="2" destOrd="0" parTransId="{5D5E6310-A758-4031-9809-3E11431E715C}" sibTransId="{CEF640AF-F628-455B-B6FB-F9F69392E6EB}"/>
    <dgm:cxn modelId="{842E1D86-C3A5-4F81-91E4-CE372057B329}" type="presOf" srcId="{0DFEF21A-23B3-4A9B-8AA0-E1451F577F31}" destId="{9022DF5A-0E6F-4605-8D8B-D257C21BA5FC}" srcOrd="0" destOrd="0" presId="urn:microsoft.com/office/officeart/2005/8/layout/chevron2"/>
    <dgm:cxn modelId="{095B61AD-398F-4372-AF89-E435AF444A5D}" srcId="{0DFEF21A-23B3-4A9B-8AA0-E1451F577F31}" destId="{084CCCF4-8B28-4E9A-9F49-4FC02C82D964}" srcOrd="0" destOrd="0" parTransId="{FF872E6C-BD7A-47FA-990E-AAEFC84779BF}" sibTransId="{2F3FCC24-547B-4B6E-9E58-DC7AF1F11895}"/>
    <dgm:cxn modelId="{3BA7A7AF-D3D2-44C9-9E8C-666E50460DF6}" srcId="{A74784D6-A6FA-4A26-9AB6-C09D4F6DBB17}" destId="{F5DAF19B-A242-4DFC-AEF1-446167C236D3}" srcOrd="0" destOrd="0" parTransId="{21AB2131-AE0F-4699-8142-1C09F1C4F208}" sibTransId="{5F465C2D-990B-4A0F-BB7D-76A9221C1A94}"/>
    <dgm:cxn modelId="{9D7982C7-5DA3-400A-9961-E4C3CCBC2C3C}" type="presOf" srcId="{BF18CE76-1734-4AFF-A3DE-67E996D4B816}" destId="{373D9052-9257-4FC4-9FEC-D395A9B7D0ED}" srcOrd="0" destOrd="2" presId="urn:microsoft.com/office/officeart/2005/8/layout/chevron2"/>
    <dgm:cxn modelId="{28FC1BD3-3C04-4877-994B-FD058A524A3C}" srcId="{0DFEF21A-23B3-4A9B-8AA0-E1451F577F31}" destId="{2FDA5AFC-19F5-4D63-8815-25E4382C18A9}" srcOrd="3" destOrd="0" parTransId="{34D49A00-C8D7-41B4-B51F-95877D6BA9EF}" sibTransId="{B0AAC4C8-C9A9-4E8C-9D69-CC3F4E9E63C1}"/>
    <dgm:cxn modelId="{961B20DA-6FCE-4933-9DDA-44813320DFA8}" type="presOf" srcId="{56936478-1065-4CCE-8FE9-B7D89B5E5239}" destId="{0C031E01-51E1-4FCF-B7C9-875AF568F253}" srcOrd="0" destOrd="1" presId="urn:microsoft.com/office/officeart/2005/8/layout/chevron2"/>
    <dgm:cxn modelId="{9A42F9DA-9AA1-4B0C-89E9-4490352F5030}" type="presOf" srcId="{CB6B9B4F-9CD9-4133-88A9-BAAFBD446306}" destId="{94C234C2-8860-4DB2-A700-D7A0E162255B}" srcOrd="0" destOrd="0" presId="urn:microsoft.com/office/officeart/2005/8/layout/chevron2"/>
    <dgm:cxn modelId="{4085B6E8-A8A5-4B25-B81D-6E2A15E5FC61}" srcId="{798ED8DD-BABF-49DC-92B5-2E7E05E8A15B}" destId="{80E1B303-6A1A-447F-90DD-0DDF07894502}" srcOrd="0" destOrd="0" parTransId="{047D848F-CF52-426C-B463-674E41BB9DB7}" sibTransId="{B9328A2B-0626-4730-A610-1E1AA1E60912}"/>
    <dgm:cxn modelId="{FAF298F1-F95E-4C28-87FE-21A56CC9C898}" type="presOf" srcId="{A74784D6-A6FA-4A26-9AB6-C09D4F6DBB17}" destId="{2EE5B403-D09F-496F-B03C-89B329137D8B}" srcOrd="0" destOrd="0" presId="urn:microsoft.com/office/officeart/2005/8/layout/chevron2"/>
    <dgm:cxn modelId="{5ECCCFF3-9E18-4A68-9DA4-115D925E1FAE}" srcId="{A74784D6-A6FA-4A26-9AB6-C09D4F6DBB17}" destId="{B49045EE-6003-4AFF-986D-3F9613170644}" srcOrd="1" destOrd="0" parTransId="{D69ABD3C-FD2D-4180-BF59-910DF7F8FAA4}" sibTransId="{94BDA325-9550-4E6F-AA9B-C11ED07CD431}"/>
    <dgm:cxn modelId="{DFC244F6-5186-441A-8D91-6D119B5560A0}" type="presOf" srcId="{2FDA5AFC-19F5-4D63-8815-25E4382C18A9}" destId="{0C031E01-51E1-4FCF-B7C9-875AF568F253}" srcOrd="0" destOrd="3" presId="urn:microsoft.com/office/officeart/2005/8/layout/chevron2"/>
    <dgm:cxn modelId="{1AE57184-E7B6-476D-9112-4E1435F2BA86}" type="presParOf" srcId="{94C234C2-8860-4DB2-A700-D7A0E162255B}" destId="{78FD4C89-CAD3-461E-9760-A48CFB6FDE58}" srcOrd="0" destOrd="0" presId="urn:microsoft.com/office/officeart/2005/8/layout/chevron2"/>
    <dgm:cxn modelId="{484C93D4-A54B-4B3F-833D-EF0E59222D62}" type="presParOf" srcId="{78FD4C89-CAD3-461E-9760-A48CFB6FDE58}" destId="{48AC6BC3-C363-458C-A3DF-5BEBC2E20CEE}" srcOrd="0" destOrd="0" presId="urn:microsoft.com/office/officeart/2005/8/layout/chevron2"/>
    <dgm:cxn modelId="{450648AE-5598-41DF-8348-A3A153146D6E}" type="presParOf" srcId="{78FD4C89-CAD3-461E-9760-A48CFB6FDE58}" destId="{373D9052-9257-4FC4-9FEC-D395A9B7D0ED}" srcOrd="1" destOrd="0" presId="urn:microsoft.com/office/officeart/2005/8/layout/chevron2"/>
    <dgm:cxn modelId="{40DA9431-1E9E-4D6B-AF01-0DC602FD2AB9}" type="presParOf" srcId="{94C234C2-8860-4DB2-A700-D7A0E162255B}" destId="{A4B98420-8668-47F5-B97F-C5AC41DBD059}" srcOrd="1" destOrd="0" presId="urn:microsoft.com/office/officeart/2005/8/layout/chevron2"/>
    <dgm:cxn modelId="{B5C8E274-B359-4D72-BAAB-7C00922A1DC9}" type="presParOf" srcId="{94C234C2-8860-4DB2-A700-D7A0E162255B}" destId="{46CBF21D-97FB-4320-8A38-E79382003AA6}" srcOrd="2" destOrd="0" presId="urn:microsoft.com/office/officeart/2005/8/layout/chevron2"/>
    <dgm:cxn modelId="{CBCF3C99-1014-44ED-ADD1-7FDE67084545}" type="presParOf" srcId="{46CBF21D-97FB-4320-8A38-E79382003AA6}" destId="{9022DF5A-0E6F-4605-8D8B-D257C21BA5FC}" srcOrd="0" destOrd="0" presId="urn:microsoft.com/office/officeart/2005/8/layout/chevron2"/>
    <dgm:cxn modelId="{EBCE1A40-ED03-4516-A57D-DBF5D8D009DD}" type="presParOf" srcId="{46CBF21D-97FB-4320-8A38-E79382003AA6}" destId="{0C031E01-51E1-4FCF-B7C9-875AF568F253}" srcOrd="1" destOrd="0" presId="urn:microsoft.com/office/officeart/2005/8/layout/chevron2"/>
    <dgm:cxn modelId="{FB8CA578-637D-4337-AEC2-81DFFB9A5D1C}" type="presParOf" srcId="{94C234C2-8860-4DB2-A700-D7A0E162255B}" destId="{460EDD1E-079C-45AB-8651-21BB04736AC0}" srcOrd="3" destOrd="0" presId="urn:microsoft.com/office/officeart/2005/8/layout/chevron2"/>
    <dgm:cxn modelId="{7C5B4785-77B6-4768-AD19-247972A810AA}" type="presParOf" srcId="{94C234C2-8860-4DB2-A700-D7A0E162255B}" destId="{F178CE1B-D50B-4E91-8525-AF094889B7D1}" srcOrd="4" destOrd="0" presId="urn:microsoft.com/office/officeart/2005/8/layout/chevron2"/>
    <dgm:cxn modelId="{0CCA13E3-405B-4312-B57F-DB60E41E7018}" type="presParOf" srcId="{F178CE1B-D50B-4E91-8525-AF094889B7D1}" destId="{2EE5B403-D09F-496F-B03C-89B329137D8B}" srcOrd="0" destOrd="0" presId="urn:microsoft.com/office/officeart/2005/8/layout/chevron2"/>
    <dgm:cxn modelId="{3B9958CC-A4E9-4343-9BFB-8A63E35BCCB1}" type="presParOf" srcId="{F178CE1B-D50B-4E91-8525-AF094889B7D1}" destId="{58129380-D83C-47A5-B50A-BDF98DF2CB3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AC6BC3-C363-458C-A3DF-5BEBC2E20CEE}">
      <dsp:nvSpPr>
        <dsp:cNvPr id="0" name=""/>
        <dsp:cNvSpPr/>
      </dsp:nvSpPr>
      <dsp:spPr>
        <a:xfrm rot="5400000">
          <a:off x="-225319" y="464202"/>
          <a:ext cx="1502128" cy="1051490"/>
        </a:xfrm>
        <a:prstGeom prst="chevron">
          <a:avLst/>
        </a:prstGeom>
        <a:solidFill>
          <a:schemeClr val="tx2">
            <a:lumMod val="8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 dirty="0">
              <a:solidFill>
                <a:schemeClr val="tx1"/>
              </a:solidFill>
            </a:rPr>
            <a:t>XIX</a:t>
          </a:r>
        </a:p>
      </dsp:txBody>
      <dsp:txXfrm rot="-5400000">
        <a:off x="0" y="764628"/>
        <a:ext cx="1051490" cy="450638"/>
      </dsp:txXfrm>
    </dsp:sp>
    <dsp:sp modelId="{373D9052-9257-4FC4-9FEC-D395A9B7D0ED}">
      <dsp:nvSpPr>
        <dsp:cNvPr id="0" name=""/>
        <dsp:cNvSpPr/>
      </dsp:nvSpPr>
      <dsp:spPr>
        <a:xfrm rot="5400000">
          <a:off x="4290550" y="-3080748"/>
          <a:ext cx="1373498" cy="7851618"/>
        </a:xfrm>
        <a:prstGeom prst="round2SameRect">
          <a:avLst/>
        </a:prstGeom>
        <a:solidFill>
          <a:schemeClr val="tx2">
            <a:lumMod val="8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b="1" kern="1200" noProof="0" dirty="0"/>
            <a:t>1860</a:t>
          </a:r>
          <a:r>
            <a:rPr lang="es-419" sz="1400" kern="1200" noProof="0" dirty="0"/>
            <a:t>: creación de Queensland </a:t>
          </a:r>
          <a:r>
            <a:rPr lang="es-419" sz="1400" kern="1200" noProof="0" dirty="0" err="1"/>
            <a:t>Coastal</a:t>
          </a:r>
          <a:r>
            <a:rPr lang="es-419" sz="1400" kern="1200" noProof="0" dirty="0"/>
            <a:t> and Torres </a:t>
          </a:r>
          <a:r>
            <a:rPr lang="es-419" sz="1400" kern="1200" noProof="0" dirty="0" err="1"/>
            <a:t>Strait</a:t>
          </a:r>
          <a:r>
            <a:rPr lang="es-419" sz="1400" kern="1200" noProof="0" dirty="0"/>
            <a:t> Pilot </a:t>
          </a:r>
          <a:r>
            <a:rPr lang="es-419" sz="1400" kern="1200" noProof="0" dirty="0" err="1"/>
            <a:t>service</a:t>
          </a:r>
          <a:endParaRPr lang="es-419" sz="140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b="1" kern="1200" noProof="0" dirty="0"/>
            <a:t>1874</a:t>
          </a:r>
          <a:r>
            <a:rPr lang="es-419" sz="1400" kern="1200" noProof="0" dirty="0"/>
            <a:t>: primer acto de pilotaje oficial en la GBC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b="1" kern="1200" noProof="0" dirty="0"/>
            <a:t>1884</a:t>
          </a:r>
          <a:r>
            <a:rPr lang="es-419" sz="1400" kern="1200" noProof="0" dirty="0"/>
            <a:t>: Marine </a:t>
          </a:r>
          <a:r>
            <a:rPr lang="es-419" sz="1400" kern="1200" noProof="0" dirty="0" err="1"/>
            <a:t>Board</a:t>
          </a:r>
          <a:r>
            <a:rPr lang="es-419" sz="1400" kern="1200" noProof="0" dirty="0"/>
            <a:t> de Queensland introduce regulaciones incluyendo numero de pilotos y tarifas – pilotaje es voluntario</a:t>
          </a:r>
        </a:p>
      </dsp:txBody>
      <dsp:txXfrm rot="-5400000">
        <a:off x="1051491" y="225360"/>
        <a:ext cx="7784569" cy="1239400"/>
      </dsp:txXfrm>
    </dsp:sp>
    <dsp:sp modelId="{9022DF5A-0E6F-4605-8D8B-D257C21BA5FC}">
      <dsp:nvSpPr>
        <dsp:cNvPr id="0" name=""/>
        <dsp:cNvSpPr/>
      </dsp:nvSpPr>
      <dsp:spPr>
        <a:xfrm rot="5400000">
          <a:off x="-205267" y="2158690"/>
          <a:ext cx="1502128" cy="1051490"/>
        </a:xfrm>
        <a:prstGeom prst="chevron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 dirty="0">
              <a:solidFill>
                <a:schemeClr val="tx1"/>
              </a:solidFill>
            </a:rPr>
            <a:t>XX</a:t>
          </a:r>
        </a:p>
      </dsp:txBody>
      <dsp:txXfrm rot="-5400000">
        <a:off x="20052" y="2459116"/>
        <a:ext cx="1051490" cy="450638"/>
      </dsp:txXfrm>
    </dsp:sp>
    <dsp:sp modelId="{0C031E01-51E1-4FCF-B7C9-875AF568F253}">
      <dsp:nvSpPr>
        <dsp:cNvPr id="0" name=""/>
        <dsp:cNvSpPr/>
      </dsp:nvSpPr>
      <dsp:spPr>
        <a:xfrm rot="5400000">
          <a:off x="3784725" y="-1171985"/>
          <a:ext cx="2385149" cy="7851618"/>
        </a:xfrm>
        <a:prstGeom prst="round2SameRect">
          <a:avLst/>
        </a:prstGeom>
        <a:solidFill>
          <a:schemeClr val="tx2">
            <a:lumMod val="75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b="1" kern="1200" noProof="0" dirty="0"/>
            <a:t>1991</a:t>
          </a:r>
          <a:r>
            <a:rPr lang="es-419" sz="1400" kern="1200" noProof="0" dirty="0"/>
            <a:t>: Pilotaje en la GBC obligatorio para buques +70m LOA y tanqueros cargados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b="1" kern="1200" noProof="0" dirty="0"/>
            <a:t>1992</a:t>
          </a:r>
          <a:r>
            <a:rPr lang="es-419" sz="1400" kern="1200" noProof="0" dirty="0"/>
            <a:t>: Queensland </a:t>
          </a:r>
          <a:r>
            <a:rPr lang="es-419" sz="1400" kern="1200" noProof="0" dirty="0" err="1"/>
            <a:t>Coastal</a:t>
          </a:r>
          <a:r>
            <a:rPr lang="es-419" sz="1400" kern="1200" noProof="0" dirty="0"/>
            <a:t> and Torres </a:t>
          </a:r>
          <a:r>
            <a:rPr lang="es-419" sz="1400" kern="1200" noProof="0" dirty="0" err="1"/>
            <a:t>Strait</a:t>
          </a:r>
          <a:r>
            <a:rPr lang="es-419" sz="1400" kern="1200" noProof="0" dirty="0"/>
            <a:t> Pilot </a:t>
          </a:r>
          <a:r>
            <a:rPr lang="es-419" sz="1400" kern="1200" noProof="0" dirty="0" err="1"/>
            <a:t>Service</a:t>
          </a:r>
          <a:r>
            <a:rPr lang="es-419" sz="1400" kern="1200" noProof="0" dirty="0"/>
            <a:t> se divide en dos compañías: Queensland </a:t>
          </a:r>
          <a:r>
            <a:rPr lang="es-419" sz="1400" kern="1200" noProof="0" dirty="0" err="1"/>
            <a:t>Coast</a:t>
          </a:r>
          <a:r>
            <a:rPr lang="es-419" sz="1400" kern="1200" noProof="0" dirty="0"/>
            <a:t> and Torres Pilot </a:t>
          </a:r>
          <a:r>
            <a:rPr lang="es-419" sz="1400" kern="1200" noProof="0" dirty="0" err="1"/>
            <a:t>Association</a:t>
          </a:r>
          <a:r>
            <a:rPr lang="es-419" sz="1400" kern="1200" noProof="0" dirty="0"/>
            <a:t> y Queensland </a:t>
          </a:r>
          <a:r>
            <a:rPr lang="es-419" sz="1400" kern="1200" noProof="0" dirty="0" err="1"/>
            <a:t>Coastal</a:t>
          </a:r>
          <a:r>
            <a:rPr lang="es-419" sz="1400" kern="1200" noProof="0" dirty="0"/>
            <a:t> </a:t>
          </a:r>
          <a:r>
            <a:rPr lang="es-419" sz="1400" kern="1200" noProof="0" dirty="0" err="1"/>
            <a:t>Pilotage</a:t>
          </a:r>
          <a:r>
            <a:rPr lang="es-419" sz="1400" kern="1200" noProof="0" dirty="0"/>
            <a:t> </a:t>
          </a:r>
          <a:r>
            <a:rPr lang="es-419" sz="1400" kern="1200" noProof="0" dirty="0" err="1"/>
            <a:t>Service</a:t>
          </a:r>
          <a:endParaRPr lang="es-419" sz="1400" kern="1200" noProof="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b="1" kern="1200" noProof="0" dirty="0"/>
            <a:t>1993</a:t>
          </a:r>
          <a:r>
            <a:rPr lang="es-419" sz="1400" kern="1200" noProof="0" dirty="0"/>
            <a:t>: AMSA toma control administrativo y regulatorio del pilotaje en la GBC (licencias y seguridad del pilotaje).  Regulación de tarifas de acuerdo al mercado con control del gobierno.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b="1" kern="1200" noProof="0" dirty="0"/>
            <a:t>1995</a:t>
          </a:r>
          <a:r>
            <a:rPr lang="es-419" sz="1400" kern="1200" noProof="0" dirty="0"/>
            <a:t>: Queensland </a:t>
          </a:r>
          <a:r>
            <a:rPr lang="es-419" sz="1400" kern="1200" noProof="0" dirty="0" err="1"/>
            <a:t>Coast</a:t>
          </a:r>
          <a:r>
            <a:rPr lang="es-419" sz="1400" kern="1200" noProof="0" dirty="0"/>
            <a:t> and Torres Pilot </a:t>
          </a:r>
          <a:r>
            <a:rPr lang="es-419" sz="1400" kern="1200" noProof="0" dirty="0" err="1"/>
            <a:t>Association</a:t>
          </a:r>
          <a:r>
            <a:rPr lang="es-419" sz="1400" kern="1200" noProof="0" dirty="0"/>
            <a:t> cambia de nombre a </a:t>
          </a:r>
          <a:r>
            <a:rPr lang="es-419" sz="1400" kern="1200" noProof="0" dirty="0" err="1"/>
            <a:t>Australian</a:t>
          </a:r>
          <a:r>
            <a:rPr lang="es-419" sz="1400" kern="1200" noProof="0" dirty="0"/>
            <a:t> </a:t>
          </a:r>
          <a:r>
            <a:rPr lang="es-419" sz="1400" kern="1200" noProof="0" dirty="0" err="1"/>
            <a:t>Reef</a:t>
          </a:r>
          <a:r>
            <a:rPr lang="es-419" sz="1400" kern="1200" noProof="0" dirty="0"/>
            <a:t> </a:t>
          </a:r>
          <a:r>
            <a:rPr lang="es-419" sz="1400" kern="1200" noProof="0" dirty="0" err="1"/>
            <a:t>Pilots</a:t>
          </a:r>
          <a:r>
            <a:rPr lang="es-419" sz="1400" kern="1200" noProof="0" dirty="0"/>
            <a:t> y  Queensland </a:t>
          </a:r>
          <a:r>
            <a:rPr lang="es-419" sz="1400" kern="1200" noProof="0" dirty="0" err="1"/>
            <a:t>Coastal</a:t>
          </a:r>
          <a:r>
            <a:rPr lang="es-419" sz="1400" kern="1200" noProof="0" dirty="0"/>
            <a:t> </a:t>
          </a:r>
          <a:r>
            <a:rPr lang="es-419" sz="1400" kern="1200" noProof="0" dirty="0" err="1"/>
            <a:t>Pilotage</a:t>
          </a:r>
          <a:r>
            <a:rPr lang="es-419" sz="1400" kern="1200" noProof="0" dirty="0"/>
            <a:t> </a:t>
          </a:r>
          <a:r>
            <a:rPr lang="es-419" sz="1400" kern="1200" noProof="0" dirty="0" err="1"/>
            <a:t>Service</a:t>
          </a:r>
          <a:r>
            <a:rPr lang="es-419" sz="1400" kern="1200" noProof="0" dirty="0"/>
            <a:t> cambia a Torres </a:t>
          </a:r>
          <a:r>
            <a:rPr lang="es-419" sz="1400" kern="1200" noProof="0" dirty="0" err="1"/>
            <a:t>pilots</a:t>
          </a:r>
          <a:endParaRPr lang="es-419" sz="1400" kern="1200" noProof="0" dirty="0"/>
        </a:p>
      </dsp:txBody>
      <dsp:txXfrm rot="-5400000">
        <a:off x="1051491" y="1677682"/>
        <a:ext cx="7735185" cy="2152283"/>
      </dsp:txXfrm>
    </dsp:sp>
    <dsp:sp modelId="{2EE5B403-D09F-496F-B03C-89B329137D8B}">
      <dsp:nvSpPr>
        <dsp:cNvPr id="0" name=""/>
        <dsp:cNvSpPr/>
      </dsp:nvSpPr>
      <dsp:spPr>
        <a:xfrm rot="5400000">
          <a:off x="-225319" y="4051729"/>
          <a:ext cx="1502128" cy="1051490"/>
        </a:xfrm>
        <a:prstGeom prst="chevron">
          <a:avLst/>
        </a:prstGeom>
        <a:solidFill>
          <a:schemeClr val="tx2">
            <a:lumMod val="5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685" tIns="19685" rIns="19685" bIns="19685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AU" sz="3100" kern="1200" dirty="0">
              <a:solidFill>
                <a:schemeClr val="tx1"/>
              </a:solidFill>
            </a:rPr>
            <a:t>XXI</a:t>
          </a:r>
        </a:p>
      </dsp:txBody>
      <dsp:txXfrm rot="-5400000">
        <a:off x="0" y="4352155"/>
        <a:ext cx="1051490" cy="450638"/>
      </dsp:txXfrm>
    </dsp:sp>
    <dsp:sp modelId="{58129380-D83C-47A5-B50A-BDF98DF2CB32}">
      <dsp:nvSpPr>
        <dsp:cNvPr id="0" name=""/>
        <dsp:cNvSpPr/>
      </dsp:nvSpPr>
      <dsp:spPr>
        <a:xfrm rot="5400000">
          <a:off x="4489107" y="388792"/>
          <a:ext cx="976383" cy="7851618"/>
        </a:xfrm>
        <a:prstGeom prst="round2SameRect">
          <a:avLst/>
        </a:prstGeom>
        <a:solidFill>
          <a:schemeClr val="tx2">
            <a:lumMod val="50000"/>
            <a:alpha val="9000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9568" tIns="8890" rIns="8890" bIns="8890" numCol="1" spcCol="1270" anchor="ctr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AU" sz="1400" b="1" kern="1200" dirty="0"/>
            <a:t>2021</a:t>
          </a:r>
          <a:r>
            <a:rPr lang="en-AU" sz="1400" kern="1200" dirty="0"/>
            <a:t>: </a:t>
          </a:r>
          <a:r>
            <a:rPr lang="es-419" sz="1400" kern="1200" noProof="0" dirty="0" err="1"/>
            <a:t>Australian</a:t>
          </a:r>
          <a:r>
            <a:rPr lang="es-419" sz="1400" kern="1200" noProof="0" dirty="0"/>
            <a:t> </a:t>
          </a:r>
          <a:r>
            <a:rPr lang="es-419" sz="1400" kern="1200" noProof="0" dirty="0" err="1"/>
            <a:t>Reef</a:t>
          </a:r>
          <a:r>
            <a:rPr lang="es-419" sz="1400" kern="1200" noProof="0" dirty="0"/>
            <a:t> </a:t>
          </a:r>
          <a:r>
            <a:rPr lang="es-419" sz="1400" kern="1200" noProof="0" dirty="0" err="1"/>
            <a:t>Pilots</a:t>
          </a:r>
          <a:r>
            <a:rPr lang="es-419" sz="1400" kern="1200" noProof="0" dirty="0"/>
            <a:t> cambia de nombre a Auriga </a:t>
          </a:r>
          <a:r>
            <a:rPr lang="es-419" sz="1400" kern="1200" noProof="0" dirty="0" err="1"/>
            <a:t>pilots</a:t>
          </a:r>
          <a:r>
            <a:rPr lang="es-419" sz="1400" kern="1200" noProof="0" dirty="0"/>
            <a:t> 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400" b="1" kern="1200" noProof="0" dirty="0"/>
            <a:t>2025</a:t>
          </a:r>
          <a:r>
            <a:rPr lang="es-419" sz="1400" kern="1200" noProof="0" dirty="0"/>
            <a:t>: 84 pilotos activos</a:t>
          </a:r>
        </a:p>
      </dsp:txBody>
      <dsp:txXfrm rot="-5400000">
        <a:off x="1051490" y="3874073"/>
        <a:ext cx="7803955" cy="8810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5B547D-37CF-478E-B673-6470DBF76E35}" type="datetimeFigureOut">
              <a:rPr lang="en-AU" smtClean="0"/>
              <a:t>23/04/2025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785625-5557-4FC3-8A26-C6FBE2FDEEE2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529112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85625-5557-4FC3-8A26-C6FBE2FDEEE2}" type="slidenum">
              <a:rPr lang="en-AU" smtClean="0"/>
              <a:t>10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4033189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DDEDE6-D131-40AD-0442-A8450E3377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24CBD5A-9C1A-1012-E868-3472A979782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CEE5390-C33D-5B75-63E7-E12435C749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AU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1746E7-19E5-0331-2505-BA35FF089F4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785625-5557-4FC3-8A26-C6FBE2FDEEE2}" type="slidenum">
              <a:rPr lang="en-AU" smtClean="0"/>
              <a:t>11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5991599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bg>
      <p:bgPr>
        <a:solidFill>
          <a:schemeClr val="lt1"/>
        </a:solidFill>
        <a:effectLst/>
      </p:bgPr>
    </p:bg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7;p1">
            <a:extLst>
              <a:ext uri="{FF2B5EF4-FFF2-40B4-BE49-F238E27FC236}">
                <a16:creationId xmlns:a16="http://schemas.microsoft.com/office/drawing/2014/main" id="{C640C9D3-3165-97B3-3D40-9BF58D109CC0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342900" lvl="0" indent="-238125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●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685800" lvl="1" indent="-238125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○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028700" lvl="2" indent="-238125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■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371600" lvl="3" indent="-238125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●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1714500" lvl="4" indent="-238125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○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057400" lvl="5" indent="-238125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■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2400300" lvl="6" indent="-238125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●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2743200" lvl="7" indent="-238125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○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3086100" lvl="8" indent="-238125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lt1"/>
              </a:buClr>
              <a:buSzPts val="1400"/>
              <a:buFont typeface="Scope One"/>
              <a:buChar char="■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42CEDF8-D594-CF99-DC31-6DFD06739E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16158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7" name="Google Shape;227;p26"/>
          <p:cNvCxnSpPr/>
          <p:nvPr/>
        </p:nvCxnSpPr>
        <p:spPr>
          <a:xfrm>
            <a:off x="-12297" y="4296633"/>
            <a:ext cx="7380900" cy="25876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8" name="Google Shape;228;p26"/>
          <p:cNvCxnSpPr/>
          <p:nvPr/>
        </p:nvCxnSpPr>
        <p:spPr>
          <a:xfrm>
            <a:off x="5149650" y="-59833"/>
            <a:ext cx="4089300" cy="5052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9" name="Google Shape;229;p26"/>
          <p:cNvCxnSpPr/>
          <p:nvPr/>
        </p:nvCxnSpPr>
        <p:spPr>
          <a:xfrm rot="10800000" flipH="1">
            <a:off x="3" y="1397433"/>
            <a:ext cx="9238800" cy="1176400"/>
          </a:xfrm>
          <a:prstGeom prst="straightConnector1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8029277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593367"/>
            <a:ext cx="85206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●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○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■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●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○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■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●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Scope One"/>
              <a:buChar char="○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Scope One"/>
              <a:buChar char="■"/>
              <a:defRPr>
                <a:solidFill>
                  <a:schemeClr val="lt1"/>
                </a:solidFill>
                <a:latin typeface="Scope One"/>
                <a:ea typeface="Scope One"/>
                <a:cs typeface="Scope One"/>
                <a:sym typeface="Scope On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085480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3" r:id="rId1"/>
    <p:sldLayoutId id="2147483665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microsoft.com/office/2007/relationships/hdphoto" Target="../media/hdphoto2.wdp"/><Relationship Id="rId9" Type="http://schemas.microsoft.com/office/2007/relationships/diagramDrawing" Target="../diagrams/drawing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png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29">
            <a:extLst>
              <a:ext uri="{FF2B5EF4-FFF2-40B4-BE49-F238E27FC236}">
                <a16:creationId xmlns:a16="http://schemas.microsoft.com/office/drawing/2014/main" id="{9563A9DC-47FB-9E37-A9C8-EA89D73D3612}"/>
              </a:ext>
            </a:extLst>
          </p:cNvPr>
          <p:cNvSpPr txBox="1">
            <a:spLocks/>
          </p:cNvSpPr>
          <p:nvPr/>
        </p:nvSpPr>
        <p:spPr>
          <a:xfrm>
            <a:off x="0" y="1318586"/>
            <a:ext cx="9129252" cy="1441722"/>
          </a:xfrm>
          <a:prstGeom prst="rect">
            <a:avLst/>
          </a:prstGeom>
          <a:solidFill>
            <a:srgbClr val="214A7B"/>
          </a:solidFill>
          <a:ln>
            <a:solidFill>
              <a:schemeClr val="bg1"/>
            </a:solidFill>
          </a:ln>
        </p:spPr>
        <p:txBody>
          <a:bodyPr spcFirstLastPara="1" wrap="square" lIns="68569" tIns="68569" rIns="68569" bIns="68569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Open Sans"/>
              <a:buNone/>
              <a:defRPr sz="2800" b="1" i="0" u="none" strike="noStrike" cap="none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algn="ctr"/>
            <a:r>
              <a:rPr lang="en-US" sz="2700" kern="0" dirty="0">
                <a:solidFill>
                  <a:schemeClr val="dk2"/>
                </a:solidFill>
              </a:rPr>
              <a:t>Pilotaje en la Gran Barrera de Coral:</a:t>
            </a:r>
            <a:br>
              <a:rPr lang="en-US" sz="2700" kern="0" dirty="0">
                <a:solidFill>
                  <a:schemeClr val="dk2"/>
                </a:solidFill>
              </a:rPr>
            </a:br>
            <a:r>
              <a:rPr lang="en-US" sz="2700" kern="0" dirty="0">
                <a:solidFill>
                  <a:schemeClr val="dk2"/>
                </a:solidFill>
              </a:rPr>
              <a:t> Zona Marina Especialmente Sensible (ZMES)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B737321-3F18-3365-6612-DBE8AA40B0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20532" y="3701698"/>
            <a:ext cx="5184519" cy="1441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2574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F1AE465-463D-BA87-E22E-B1D5B223D7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65AE97-C2FD-1B94-BA7C-24805F156312}"/>
              </a:ext>
            </a:extLst>
          </p:cNvPr>
          <p:cNvSpPr txBox="1"/>
          <p:nvPr/>
        </p:nvSpPr>
        <p:spPr>
          <a:xfrm>
            <a:off x="172064" y="2546555"/>
            <a:ext cx="879987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200" b="1" dirty="0"/>
              <a:t>II.     Pilotaje </a:t>
            </a:r>
            <a:r>
              <a:rPr lang="en-AU" sz="3200" b="1" dirty="0" err="1"/>
              <a:t>en</a:t>
            </a:r>
            <a:r>
              <a:rPr lang="en-AU" sz="3200" b="1" dirty="0"/>
              <a:t> la Gran Barrera de Coral</a:t>
            </a:r>
          </a:p>
        </p:txBody>
      </p:sp>
    </p:spTree>
    <p:extLst>
      <p:ext uri="{BB962C8B-B14F-4D97-AF65-F5344CB8AC3E}">
        <p14:creationId xmlns:p14="http://schemas.microsoft.com/office/powerpoint/2010/main" val="3966758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9AD208C-4B83-41B5-B155-697DE293FF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DCF5155-BACF-CAED-27BB-D557F1C824B4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II.     Pilotaje </a:t>
            </a:r>
            <a:r>
              <a:rPr lang="en-AU" sz="2400" b="1" dirty="0" err="1"/>
              <a:t>en</a:t>
            </a:r>
            <a:r>
              <a:rPr lang="en-AU" sz="2400" b="1" dirty="0"/>
              <a:t> la Gran Barrera de Coral</a:t>
            </a:r>
          </a:p>
        </p:txBody>
      </p:sp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FEA3F4C3-7F67-F4E1-8231-BC56B2388301}"/>
              </a:ext>
            </a:extLst>
          </p:cNvPr>
          <p:cNvGraphicFramePr/>
          <p:nvPr/>
        </p:nvGraphicFramePr>
        <p:xfrm>
          <a:off x="68826" y="744567"/>
          <a:ext cx="8903109" cy="53688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3602230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23D44BE-DF16-7578-429F-43458C37CC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F1B37925-5AE5-126E-B0D0-746B5E0DD0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357" y="84134"/>
            <a:ext cx="4468920" cy="6400133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4AA998CD-6CDE-E7BB-6383-C94D133C4753}"/>
              </a:ext>
            </a:extLst>
          </p:cNvPr>
          <p:cNvSpPr txBox="1"/>
          <p:nvPr/>
        </p:nvSpPr>
        <p:spPr>
          <a:xfrm>
            <a:off x="5437239" y="1258528"/>
            <a:ext cx="336502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Areas de Pilotaje </a:t>
            </a:r>
            <a:r>
              <a:rPr lang="es-419" b="1" dirty="0"/>
              <a:t>obligatorio</a:t>
            </a:r>
            <a:r>
              <a:rPr lang="en-AU" b="1" dirty="0"/>
              <a:t>:</a:t>
            </a:r>
          </a:p>
          <a:p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Estrecho de Torres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Canal Great North East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Ruta interior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Whitsundays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Paso de Hydrographers</a:t>
            </a:r>
          </a:p>
        </p:txBody>
      </p:sp>
    </p:spTree>
    <p:extLst>
      <p:ext uri="{BB962C8B-B14F-4D97-AF65-F5344CB8AC3E}">
        <p14:creationId xmlns:p14="http://schemas.microsoft.com/office/powerpoint/2010/main" val="11434095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CB4311-038B-7A7F-AE75-73F6A9BFC6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C0A14EF-4518-CB43-5353-53AC99763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690" y="1040904"/>
            <a:ext cx="4091548" cy="53029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04A681-C1B0-8E38-56CE-451675949D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00236" y="1037459"/>
            <a:ext cx="4279967" cy="530641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A39303-B59A-2E3F-2FCD-1ECFD7F01F6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544" y="191013"/>
            <a:ext cx="8803387" cy="646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0E47AA-8C0F-8ACB-B4AD-AE1802AD8C5E}"/>
              </a:ext>
            </a:extLst>
          </p:cNvPr>
          <p:cNvSpPr txBox="1"/>
          <p:nvPr/>
        </p:nvSpPr>
        <p:spPr>
          <a:xfrm>
            <a:off x="5400848" y="5174210"/>
            <a:ext cx="2313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>
                <a:solidFill>
                  <a:schemeClr val="bg1"/>
                </a:solidFill>
              </a:rPr>
              <a:t>5,300 </a:t>
            </a:r>
            <a:r>
              <a:rPr lang="en-AU" b="1" dirty="0" err="1">
                <a:solidFill>
                  <a:schemeClr val="bg1"/>
                </a:solidFill>
              </a:rPr>
              <a:t>movimientos</a:t>
            </a:r>
            <a:r>
              <a:rPr lang="en-AU" b="1" dirty="0">
                <a:solidFill>
                  <a:schemeClr val="bg1"/>
                </a:solidFill>
              </a:rPr>
              <a:t> </a:t>
            </a:r>
          </a:p>
          <a:p>
            <a:r>
              <a:rPr lang="en-AU" b="1" dirty="0">
                <a:solidFill>
                  <a:schemeClr val="bg1"/>
                </a:solidFill>
              </a:rPr>
              <a:t>con </a:t>
            </a:r>
            <a:r>
              <a:rPr lang="en-AU" b="1" dirty="0" err="1">
                <a:solidFill>
                  <a:schemeClr val="bg1"/>
                </a:solidFill>
              </a:rPr>
              <a:t>piloto</a:t>
            </a:r>
            <a:r>
              <a:rPr lang="en-AU" b="1" dirty="0">
                <a:solidFill>
                  <a:schemeClr val="bg1"/>
                </a:solidFill>
              </a:rPr>
              <a:t> </a:t>
            </a:r>
            <a:r>
              <a:rPr lang="en-AU" b="1" dirty="0" err="1">
                <a:solidFill>
                  <a:schemeClr val="bg1"/>
                </a:solidFill>
              </a:rPr>
              <a:t>costero</a:t>
            </a:r>
            <a:endParaRPr lang="en-A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075284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3A323BB-7A1D-83DD-7F2F-0E3141CBB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371A46A-E7F7-731F-1429-59D356BC72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4" y="191013"/>
            <a:ext cx="8803387" cy="64623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5D72E040-2735-5537-793E-1F14BDF42A28}"/>
              </a:ext>
            </a:extLst>
          </p:cNvPr>
          <p:cNvSpPr txBox="1"/>
          <p:nvPr/>
        </p:nvSpPr>
        <p:spPr>
          <a:xfrm>
            <a:off x="616495" y="1356851"/>
            <a:ext cx="776748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Agencia reguladora de pilotaje en la GBC:</a:t>
            </a:r>
          </a:p>
          <a:p>
            <a:endParaRPr lang="es-419" dirty="0"/>
          </a:p>
          <a:p>
            <a:pPr algn="ctr"/>
            <a:r>
              <a:rPr lang="es-419" sz="3200" b="1" dirty="0" err="1"/>
              <a:t>Australian</a:t>
            </a:r>
            <a:r>
              <a:rPr lang="es-419" sz="3200" b="1" dirty="0"/>
              <a:t> </a:t>
            </a:r>
            <a:r>
              <a:rPr lang="es-419" sz="3200" b="1" dirty="0" err="1"/>
              <a:t>Maritime</a:t>
            </a:r>
            <a:r>
              <a:rPr lang="es-419" sz="3200" b="1" dirty="0"/>
              <a:t> Safety Agency (AMSA)</a:t>
            </a:r>
          </a:p>
          <a:p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Define y verifica que los estándares de los proveedores de servicios de pilotaje se cumplan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Define y verifica que los estándares y competencias de los pilotos de la GBC se cumplan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Administra el Sistema de Gestión de Agua Bajo la Quilla - </a:t>
            </a:r>
            <a:r>
              <a:rPr lang="es-419" dirty="0" err="1"/>
              <a:t>Under</a:t>
            </a:r>
            <a:r>
              <a:rPr lang="es-419" dirty="0"/>
              <a:t> </a:t>
            </a:r>
            <a:r>
              <a:rPr lang="es-419" dirty="0" err="1"/>
              <a:t>Keel</a:t>
            </a:r>
            <a:r>
              <a:rPr lang="es-419" dirty="0"/>
              <a:t> </a:t>
            </a:r>
            <a:r>
              <a:rPr lang="es-419" dirty="0" err="1"/>
              <a:t>Clearance</a:t>
            </a:r>
            <a:r>
              <a:rPr lang="es-419" dirty="0"/>
              <a:t> (UKC) Management </a:t>
            </a:r>
            <a:r>
              <a:rPr lang="es-419" dirty="0" err="1"/>
              <a:t>System</a:t>
            </a:r>
            <a:r>
              <a:rPr lang="es-419" dirty="0"/>
              <a:t> (operativo desde el 2011)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endParaRPr lang="es-419" dirty="0"/>
          </a:p>
          <a:p>
            <a:endParaRPr lang="es-419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2897438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0393CC-AA6B-46F2-9A4D-35F60F2D0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8708BF5-2C1F-6AB6-6BA0-3FEC68218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4" y="191013"/>
            <a:ext cx="8803387" cy="646232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A1A9BFA-AD4C-B44E-1DD9-E9E2C736F70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042" y="837245"/>
            <a:ext cx="8258524" cy="5204952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7D71AA8-F4BE-12C3-87FA-89480673D89E}"/>
              </a:ext>
            </a:extLst>
          </p:cNvPr>
          <p:cNvSpPr txBox="1"/>
          <p:nvPr/>
        </p:nvSpPr>
        <p:spPr>
          <a:xfrm>
            <a:off x="6617109" y="6042197"/>
            <a:ext cx="2056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OMC International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E636718-9E81-1A3E-CC3D-048B60F37EC3}"/>
              </a:ext>
            </a:extLst>
          </p:cNvPr>
          <p:cNvSpPr txBox="1"/>
          <p:nvPr/>
        </p:nvSpPr>
        <p:spPr>
          <a:xfrm>
            <a:off x="3165987" y="837245"/>
            <a:ext cx="3288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/>
              <a:t>Under Keel Clearance (UKC)</a:t>
            </a:r>
          </a:p>
        </p:txBody>
      </p:sp>
    </p:spTree>
    <p:extLst>
      <p:ext uri="{BB962C8B-B14F-4D97-AF65-F5344CB8AC3E}">
        <p14:creationId xmlns:p14="http://schemas.microsoft.com/office/powerpoint/2010/main" val="230594615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448AD3-08F1-DD0C-2DED-F64C33AA0D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254575-BF0E-D9C5-1036-A67B1221E3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544" y="191013"/>
            <a:ext cx="8803387" cy="646232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6AD11A7E-2480-49E6-E655-98F89E00A49D}"/>
              </a:ext>
            </a:extLst>
          </p:cNvPr>
          <p:cNvSpPr txBox="1"/>
          <p:nvPr/>
        </p:nvSpPr>
        <p:spPr>
          <a:xfrm>
            <a:off x="214938" y="1022555"/>
            <a:ext cx="8686993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b="1" dirty="0"/>
              <a:t>Sistema de Gestión para UKC:</a:t>
            </a:r>
          </a:p>
          <a:p>
            <a:endParaRPr lang="es-419" dirty="0"/>
          </a:p>
          <a:p>
            <a:r>
              <a:rPr lang="es-419" b="1" dirty="0"/>
              <a:t>Que es?</a:t>
            </a:r>
          </a:p>
          <a:p>
            <a:endParaRPr lang="es-419" dirty="0"/>
          </a:p>
          <a:p>
            <a:r>
              <a:rPr lang="es-419" dirty="0"/>
              <a:t>Un sistema que utiliza UKC dinámico (calculo de agua bajo la quilla en tiempo real) basado en los movimientos dinámicos del buque, marea, corrientes y condiciones meteorológicas.</a:t>
            </a:r>
          </a:p>
          <a:p>
            <a:endParaRPr lang="es-419" dirty="0"/>
          </a:p>
          <a:p>
            <a:r>
              <a:rPr lang="es-419" b="1" dirty="0"/>
              <a:t>Para que sirve?</a:t>
            </a:r>
          </a:p>
          <a:p>
            <a:endParaRPr lang="es-419" dirty="0"/>
          </a:p>
          <a:p>
            <a:r>
              <a:rPr lang="es-419" dirty="0"/>
              <a:t> Garantizar navegación segura evitando encallamientos, indica ventanas de transito y ha aumentado el calado permitido </a:t>
            </a:r>
          </a:p>
          <a:p>
            <a:r>
              <a:rPr lang="es-419" dirty="0"/>
              <a:t>  </a:t>
            </a:r>
          </a:p>
          <a:p>
            <a:r>
              <a:rPr lang="es-419" b="1" dirty="0"/>
              <a:t>Donde se utiliza?</a:t>
            </a:r>
          </a:p>
          <a:p>
            <a:endParaRPr lang="es-419" dirty="0"/>
          </a:p>
          <a:p>
            <a:r>
              <a:rPr lang="es-419" dirty="0"/>
              <a:t>Obligatorio para cualquier buque con mas de 9m de eslora que transite por </a:t>
            </a:r>
          </a:p>
          <a:p>
            <a:r>
              <a:rPr lang="es-419" dirty="0"/>
              <a:t>el estrecho de Torres (cerca de 150 buques al mes)</a:t>
            </a:r>
          </a:p>
        </p:txBody>
      </p:sp>
    </p:spTree>
    <p:extLst>
      <p:ext uri="{BB962C8B-B14F-4D97-AF65-F5344CB8AC3E}">
        <p14:creationId xmlns:p14="http://schemas.microsoft.com/office/powerpoint/2010/main" val="58215529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A94959F-B28D-2A68-5F88-5B8FE4B1B7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575FB943-CF36-05D9-1C61-30439E6689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310" y="1337188"/>
            <a:ext cx="6191377" cy="239907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8C326120-B743-9D90-FD99-EE6E5908778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306" y="461007"/>
            <a:ext cx="8803387" cy="646232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8BC71AB-3592-446D-D3BF-E930B588158B}"/>
              </a:ext>
            </a:extLst>
          </p:cNvPr>
          <p:cNvSpPr txBox="1"/>
          <p:nvPr/>
        </p:nvSpPr>
        <p:spPr>
          <a:xfrm>
            <a:off x="786581" y="4109884"/>
            <a:ext cx="71578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dirty="0"/>
              <a:t>El Sistema de </a:t>
            </a:r>
            <a:r>
              <a:rPr lang="es-419" dirty="0" err="1"/>
              <a:t>Gestion</a:t>
            </a:r>
            <a:r>
              <a:rPr lang="es-419" dirty="0"/>
              <a:t> de UKC ha logrado aumentar el máximo calado autorizado por el estrecho de Torres de:</a:t>
            </a:r>
          </a:p>
          <a:p>
            <a:r>
              <a:rPr lang="es-419" dirty="0"/>
              <a:t>UKC estático – máximo calado11.58m (antes 1981) a</a:t>
            </a:r>
          </a:p>
          <a:p>
            <a:r>
              <a:rPr lang="es-419" dirty="0"/>
              <a:t>UKC dinámico – máximo calado 12.2 a 12.5 (1981- 2021)</a:t>
            </a:r>
          </a:p>
          <a:p>
            <a:r>
              <a:rPr lang="es-419" dirty="0"/>
              <a:t>Para buques con calado &lt; 11.89 UKC dinámico = 1m</a:t>
            </a:r>
          </a:p>
          <a:p>
            <a:r>
              <a:rPr lang="es-419" dirty="0"/>
              <a:t>Para buques con calado &gt;11.90 UKC dinámico = 10% calado</a:t>
            </a:r>
          </a:p>
        </p:txBody>
      </p:sp>
    </p:spTree>
    <p:extLst>
      <p:ext uri="{BB962C8B-B14F-4D97-AF65-F5344CB8AC3E}">
        <p14:creationId xmlns:p14="http://schemas.microsoft.com/office/powerpoint/2010/main" val="6495165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22DC31-4C4C-214F-44D3-F2FFAA16A5C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040F256-CFE0-C6DB-8A48-FB00FD67938E}"/>
              </a:ext>
            </a:extLst>
          </p:cNvPr>
          <p:cNvSpPr txBox="1"/>
          <p:nvPr/>
        </p:nvSpPr>
        <p:spPr>
          <a:xfrm>
            <a:off x="172064" y="2497392"/>
            <a:ext cx="87998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600" b="1" dirty="0"/>
              <a:t>III.     Siniestros Maritimos en la GBC</a:t>
            </a:r>
          </a:p>
        </p:txBody>
      </p:sp>
    </p:spTree>
    <p:extLst>
      <p:ext uri="{BB962C8B-B14F-4D97-AF65-F5344CB8AC3E}">
        <p14:creationId xmlns:p14="http://schemas.microsoft.com/office/powerpoint/2010/main" val="18143245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A45CCC-D617-247E-EFF2-AE71498D64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DED980-CED8-1C3D-75E4-8D74A79F62F1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III.     Siniestros Maritimos en la GBC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3FD6AF3-6F7C-F682-BFB1-B5D9B8D358ED}"/>
              </a:ext>
            </a:extLst>
          </p:cNvPr>
          <p:cNvSpPr txBox="1"/>
          <p:nvPr/>
        </p:nvSpPr>
        <p:spPr>
          <a:xfrm>
            <a:off x="395388" y="825909"/>
            <a:ext cx="8353221" cy="76918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400" b="1" dirty="0">
                <a:solidFill>
                  <a:srgbClr val="001D35"/>
                </a:solidFill>
                <a:latin typeface="Google Sans"/>
              </a:rPr>
              <a:t>Impactos de un siniestro </a:t>
            </a:r>
            <a:r>
              <a:rPr lang="es-419" sz="2400" b="1" dirty="0" err="1">
                <a:solidFill>
                  <a:srgbClr val="001D35"/>
                </a:solidFill>
                <a:latin typeface="Google Sans"/>
              </a:rPr>
              <a:t>maritimo</a:t>
            </a:r>
            <a:r>
              <a:rPr lang="es-419" sz="2400" b="1" dirty="0">
                <a:solidFill>
                  <a:srgbClr val="001D35"/>
                </a:solidFill>
                <a:latin typeface="Google Sans"/>
              </a:rPr>
              <a:t> en la GBC:</a:t>
            </a:r>
          </a:p>
          <a:p>
            <a:endParaRPr lang="es-419" dirty="0"/>
          </a:p>
          <a:p>
            <a:pPr algn="l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</a:pPr>
            <a:r>
              <a:rPr lang="es-419" b="1" i="0" dirty="0">
                <a:solidFill>
                  <a:srgbClr val="001D35"/>
                </a:solidFill>
                <a:effectLst/>
                <a:latin typeface="Google Sans"/>
              </a:rPr>
              <a:t>Destrucción física:</a:t>
            </a:r>
            <a:endParaRPr lang="es-419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</a:pPr>
            <a:r>
              <a:rPr lang="es-ES" b="0" i="0" dirty="0">
                <a:solidFill>
                  <a:srgbClr val="545D7E"/>
                </a:solidFill>
                <a:effectLst/>
                <a:latin typeface="Google Sans"/>
              </a:rPr>
              <a:t>El impacto puede romper o aplastar los corales. Su destrucción altera el ecosistema marino a largo plazo y previene la recuperación de este delicado ecosistema. </a:t>
            </a:r>
            <a:endParaRPr lang="es-E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</a:pPr>
            <a:r>
              <a:rPr lang="es-ES" b="1" i="0" dirty="0">
                <a:solidFill>
                  <a:srgbClr val="001D35"/>
                </a:solidFill>
                <a:effectLst/>
                <a:latin typeface="Google Sans"/>
              </a:rPr>
              <a:t>Contaminación:</a:t>
            </a:r>
            <a:endParaRPr lang="es-ES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</a:pPr>
            <a:r>
              <a:rPr lang="es-ES" b="0" i="0" dirty="0">
                <a:solidFill>
                  <a:srgbClr val="545D7E"/>
                </a:solidFill>
                <a:effectLst/>
                <a:latin typeface="Google Sans"/>
              </a:rPr>
              <a:t>Los derrames de petróleo o combustible pueden envenenar los corales y la vida marina.  Las pinturas </a:t>
            </a:r>
            <a:r>
              <a:rPr lang="es-ES" dirty="0">
                <a:solidFill>
                  <a:srgbClr val="545D7E"/>
                </a:solidFill>
                <a:latin typeface="Google Sans"/>
              </a:rPr>
              <a:t>d</a:t>
            </a:r>
            <a:r>
              <a:rPr lang="es-ES" b="0" i="0" dirty="0">
                <a:solidFill>
                  <a:srgbClr val="545D7E"/>
                </a:solidFill>
                <a:effectLst/>
                <a:latin typeface="Google Sans"/>
              </a:rPr>
              <a:t>el casco que se desprenden producto del impacto causan daño ambiental a largo plazo</a:t>
            </a:r>
            <a:endParaRPr lang="es-E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</a:pPr>
            <a:r>
              <a:rPr lang="es-ES" b="1" i="0" dirty="0">
                <a:solidFill>
                  <a:srgbClr val="001D35"/>
                </a:solidFill>
                <a:effectLst/>
                <a:latin typeface="Google Sans"/>
              </a:rPr>
              <a:t>Alteración de la vida marina:</a:t>
            </a:r>
            <a:endParaRPr lang="es-ES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algn="l" fontAlgn="ctr">
              <a:lnSpc>
                <a:spcPts val="1650"/>
              </a:lnSpc>
              <a:spcBef>
                <a:spcPts val="750"/>
              </a:spcBef>
              <a:spcAft>
                <a:spcPts val="600"/>
              </a:spcAft>
            </a:pPr>
            <a:r>
              <a:rPr lang="es-ES" b="0" i="0" dirty="0">
                <a:solidFill>
                  <a:srgbClr val="545D7E"/>
                </a:solidFill>
                <a:effectLst/>
                <a:latin typeface="Google Sans"/>
              </a:rPr>
              <a:t>Los encallamientos afectan la vida marina, y la contaminación resultante puede afectar su reproducción y crecimiento. </a:t>
            </a:r>
            <a:endParaRPr lang="es-ES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l">
              <a:lnSpc>
                <a:spcPts val="1650"/>
              </a:lnSpc>
              <a:spcBef>
                <a:spcPts val="750"/>
              </a:spcBef>
              <a:spcAft>
                <a:spcPts val="1500"/>
              </a:spcAft>
            </a:pPr>
            <a:r>
              <a:rPr lang="es-ES" b="1" i="0" dirty="0">
                <a:solidFill>
                  <a:srgbClr val="001D35"/>
                </a:solidFill>
                <a:effectLst/>
                <a:latin typeface="Google Sans"/>
              </a:rPr>
              <a:t>Impactos a largo plazo:</a:t>
            </a:r>
            <a:endParaRPr lang="es-ES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algn="l">
              <a:lnSpc>
                <a:spcPts val="1650"/>
              </a:lnSpc>
              <a:spcBef>
                <a:spcPts val="750"/>
              </a:spcBef>
              <a:spcAft>
                <a:spcPts val="1500"/>
              </a:spcAft>
            </a:pPr>
            <a:r>
              <a:rPr lang="es-ES" b="0" i="0" dirty="0">
                <a:solidFill>
                  <a:srgbClr val="545D7E"/>
                </a:solidFill>
                <a:effectLst/>
                <a:latin typeface="Google Sans"/>
              </a:rPr>
              <a:t>La recuperación de los corales y la vida marina puede tardar años o incluso décadas, dependiendo de la gravedad del impacto. </a:t>
            </a:r>
          </a:p>
          <a:p>
            <a:pPr algn="l">
              <a:lnSpc>
                <a:spcPts val="1650"/>
              </a:lnSpc>
              <a:spcBef>
                <a:spcPts val="750"/>
              </a:spcBef>
              <a:spcAft>
                <a:spcPts val="1500"/>
              </a:spcAft>
            </a:pPr>
            <a:r>
              <a:rPr lang="es-ES" dirty="0">
                <a:solidFill>
                  <a:srgbClr val="545D7E"/>
                </a:solidFill>
                <a:latin typeface="Google Sans"/>
              </a:rPr>
              <a:t>Daño a sitios culturalmente significativos para las poblaciones </a:t>
            </a:r>
            <a:r>
              <a:rPr lang="es-ES" dirty="0" err="1">
                <a:solidFill>
                  <a:srgbClr val="545D7E"/>
                </a:solidFill>
                <a:latin typeface="Google Sans"/>
              </a:rPr>
              <a:t>aborígenas</a:t>
            </a:r>
            <a:endParaRPr lang="es-ES" b="0" i="0" dirty="0">
              <a:solidFill>
                <a:srgbClr val="545D7E"/>
              </a:solidFill>
              <a:effectLst/>
              <a:latin typeface="Google Sans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4776662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6E06BF7-79C9-8FEF-5A56-8A3138004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7FCD934-8BC8-6A99-DACF-62B743644C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55702" y="525688"/>
            <a:ext cx="5032595" cy="5406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9984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B3C6FA6-98B9-01DF-AD4F-657608BB43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DDDB598-907E-911F-D831-7D00C81C200C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III.     Siniestros Maritimos en la GBC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F8069E5-7834-49AE-74C8-2ADD16C2E4BE}"/>
              </a:ext>
            </a:extLst>
          </p:cNvPr>
          <p:cNvSpPr txBox="1"/>
          <p:nvPr/>
        </p:nvSpPr>
        <p:spPr>
          <a:xfrm>
            <a:off x="172064" y="1238864"/>
            <a:ext cx="8620693" cy="39703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dirty="0"/>
              <a:t>Los mas significativos desde 1996:</a:t>
            </a:r>
          </a:p>
          <a:p>
            <a:endParaRPr lang="es-419" dirty="0"/>
          </a:p>
          <a:p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1996:</a:t>
            </a:r>
            <a:r>
              <a:rPr lang="es-419" dirty="0"/>
              <a:t> Buque refrigerado </a:t>
            </a:r>
            <a:r>
              <a:rPr lang="es-419" b="1" dirty="0" err="1"/>
              <a:t>Peacock</a:t>
            </a:r>
            <a:r>
              <a:rPr lang="es-419" dirty="0"/>
              <a:t> – encallamiento arrecife (practico)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2000</a:t>
            </a:r>
            <a:r>
              <a:rPr lang="es-419" dirty="0"/>
              <a:t>: Buque contenedor </a:t>
            </a:r>
            <a:r>
              <a:rPr lang="es-419" b="1" dirty="0"/>
              <a:t>Bunga </a:t>
            </a:r>
            <a:r>
              <a:rPr lang="es-419" b="1" dirty="0" err="1"/>
              <a:t>Teratai</a:t>
            </a:r>
            <a:r>
              <a:rPr lang="es-419" b="1" dirty="0"/>
              <a:t> Satu </a:t>
            </a:r>
            <a:r>
              <a:rPr lang="es-419" dirty="0"/>
              <a:t>– encallamiento arrecife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2002</a:t>
            </a:r>
            <a:r>
              <a:rPr lang="es-419" dirty="0"/>
              <a:t>: Buque granelero </a:t>
            </a:r>
            <a:r>
              <a:rPr lang="es-419" b="1" dirty="0" err="1"/>
              <a:t>Doric</a:t>
            </a:r>
            <a:r>
              <a:rPr lang="es-419" b="1" dirty="0"/>
              <a:t> </a:t>
            </a:r>
            <a:r>
              <a:rPr lang="es-419" b="1" dirty="0" err="1"/>
              <a:t>Chariot</a:t>
            </a:r>
            <a:r>
              <a:rPr lang="es-419" b="1" dirty="0"/>
              <a:t> </a:t>
            </a:r>
            <a:r>
              <a:rPr lang="es-419" dirty="0"/>
              <a:t>– encallamiento arrecife (practico)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2010</a:t>
            </a:r>
            <a:r>
              <a:rPr lang="es-419" dirty="0"/>
              <a:t>: Buque granelero </a:t>
            </a:r>
            <a:r>
              <a:rPr lang="es-419" b="1" dirty="0"/>
              <a:t>Shen </a:t>
            </a:r>
            <a:r>
              <a:rPr lang="es-419" b="1" dirty="0" err="1"/>
              <a:t>Nang</a:t>
            </a:r>
            <a:r>
              <a:rPr lang="es-419" b="1" dirty="0"/>
              <a:t> 1 </a:t>
            </a:r>
            <a:r>
              <a:rPr lang="es-419" dirty="0"/>
              <a:t>– encallamiento bajo</a:t>
            </a:r>
          </a:p>
          <a:p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2021</a:t>
            </a:r>
            <a:r>
              <a:rPr lang="es-419" dirty="0"/>
              <a:t>: Buque multipropósito </a:t>
            </a:r>
            <a:r>
              <a:rPr lang="es-419" b="1" dirty="0"/>
              <a:t>Trinity Bay </a:t>
            </a:r>
            <a:r>
              <a:rPr lang="es-419" dirty="0"/>
              <a:t>– encallamiento bajo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2022</a:t>
            </a:r>
            <a:r>
              <a:rPr lang="es-419" dirty="0"/>
              <a:t>: Buque granelero </a:t>
            </a:r>
            <a:r>
              <a:rPr lang="es-419" b="1" dirty="0"/>
              <a:t>Rosco Poplar </a:t>
            </a:r>
            <a:r>
              <a:rPr lang="es-419" dirty="0"/>
              <a:t>– encallamiento ‘casi accidente’ (practico)</a:t>
            </a:r>
          </a:p>
        </p:txBody>
      </p:sp>
    </p:spTree>
    <p:extLst>
      <p:ext uri="{BB962C8B-B14F-4D97-AF65-F5344CB8AC3E}">
        <p14:creationId xmlns:p14="http://schemas.microsoft.com/office/powerpoint/2010/main" val="32369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38D5BA1-B4AD-C25F-3FFB-2D38C12B1A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4B6F53-3A70-76F0-5DE9-E755E27416AA}"/>
              </a:ext>
            </a:extLst>
          </p:cNvPr>
          <p:cNvSpPr txBox="1"/>
          <p:nvPr/>
        </p:nvSpPr>
        <p:spPr>
          <a:xfrm>
            <a:off x="172064" y="137651"/>
            <a:ext cx="8799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romanUcPeriod" startAt="3"/>
            </a:pPr>
            <a:r>
              <a:rPr lang="en-AU" sz="2400" b="1" dirty="0"/>
              <a:t>Siniestros Maritimos en la GBC:</a:t>
            </a:r>
          </a:p>
          <a:p>
            <a:pPr algn="ctr"/>
            <a:r>
              <a:rPr lang="en-AU" sz="2400" b="1" dirty="0"/>
              <a:t>Peacock  (17 Julio 1996)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BBBD4F-A497-1A67-6629-660C2B2C19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315" y="1717249"/>
            <a:ext cx="3401777" cy="19206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5E20BC-1ED1-B3E7-E702-772F22CB872A}"/>
              </a:ext>
            </a:extLst>
          </p:cNvPr>
          <p:cNvSpPr txBox="1"/>
          <p:nvPr/>
        </p:nvSpPr>
        <p:spPr>
          <a:xfrm>
            <a:off x="4375355" y="1938927"/>
            <a:ext cx="466666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Incidente con piloto practico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Encallamiento en Piper </a:t>
            </a:r>
            <a:r>
              <a:rPr lang="es-419" dirty="0" err="1"/>
              <a:t>Reef</a:t>
            </a:r>
            <a:r>
              <a:rPr lang="es-419" dirty="0"/>
              <a:t> (full avante)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No hubo derrame de combustible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98FBC22-9E21-BE26-35DC-E6A40A4F1BE2}"/>
              </a:ext>
            </a:extLst>
          </p:cNvPr>
          <p:cNvSpPr txBox="1"/>
          <p:nvPr/>
        </p:nvSpPr>
        <p:spPr>
          <a:xfrm>
            <a:off x="1337188" y="4178710"/>
            <a:ext cx="70006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/>
              <a:t>Factores contribuyentes al siniestro:</a:t>
            </a:r>
          </a:p>
          <a:p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b="1" dirty="0"/>
              <a:t>Fatiga del piloto – presumiblemente se </a:t>
            </a:r>
            <a:r>
              <a:rPr lang="es-419" b="1" dirty="0" err="1"/>
              <a:t>durmio</a:t>
            </a:r>
            <a:r>
              <a:rPr lang="es-419" b="1" dirty="0"/>
              <a:t> en el Puente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Falta de interacción con el equipo del Puente </a:t>
            </a:r>
            <a:r>
              <a:rPr lang="es-419" b="1" dirty="0"/>
              <a:t>(BRM)</a:t>
            </a:r>
          </a:p>
          <a:p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38170465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C95235-5DB2-F908-C27D-C6897C10CE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2AA91E6-CBBE-011A-B358-43409D16FD7F}"/>
              </a:ext>
            </a:extLst>
          </p:cNvPr>
          <p:cNvSpPr txBox="1"/>
          <p:nvPr/>
        </p:nvSpPr>
        <p:spPr>
          <a:xfrm>
            <a:off x="172064" y="137651"/>
            <a:ext cx="8799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romanUcPeriod" startAt="3"/>
            </a:pPr>
            <a:r>
              <a:rPr lang="en-AU" sz="2400" b="1" dirty="0"/>
              <a:t>Siniestros Maritimos en la GBC</a:t>
            </a:r>
          </a:p>
          <a:p>
            <a:pPr algn="ctr"/>
            <a:r>
              <a:rPr lang="en-AU" sz="2400" b="1" dirty="0"/>
              <a:t>Bunga Teratai Satu (2 </a:t>
            </a:r>
            <a:r>
              <a:rPr lang="en-AU" sz="2400" b="1" dirty="0" err="1"/>
              <a:t>Noviembre</a:t>
            </a:r>
            <a:r>
              <a:rPr lang="en-AU" sz="2400" b="1" dirty="0"/>
              <a:t> 2000)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E1E52C-8A6E-937C-23DB-4CEB6474BAAC}"/>
              </a:ext>
            </a:extLst>
          </p:cNvPr>
          <p:cNvSpPr txBox="1"/>
          <p:nvPr/>
        </p:nvSpPr>
        <p:spPr>
          <a:xfrm>
            <a:off x="3977201" y="1951672"/>
            <a:ext cx="5166799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Incidente sin piloto practico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Encallamiento en arrecife </a:t>
            </a:r>
            <a:r>
              <a:rPr lang="es-419" dirty="0" err="1"/>
              <a:t>Sunbury</a:t>
            </a:r>
            <a:r>
              <a:rPr lang="es-419" dirty="0"/>
              <a:t> (20 nudos)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Sin derrame de combustible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Daño extensivo del arrecife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Posible contaminación por pintura del casco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E6E2148-41A6-81FA-9119-C7FB1620558A}"/>
              </a:ext>
            </a:extLst>
          </p:cNvPr>
          <p:cNvSpPr txBox="1"/>
          <p:nvPr/>
        </p:nvSpPr>
        <p:spPr>
          <a:xfrm>
            <a:off x="0" y="3999691"/>
            <a:ext cx="9001182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419" b="1" dirty="0"/>
              <a:t>Factores contribuyentes al siniestro:</a:t>
            </a:r>
          </a:p>
          <a:p>
            <a:endParaRPr lang="es-419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Oficial de guardia distraído por 15 minutos con llamada telefónica a la familia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Falta de alarmas en el GPS (</a:t>
            </a:r>
            <a:r>
              <a:rPr lang="es-419" dirty="0" err="1"/>
              <a:t>cross</a:t>
            </a:r>
            <a:r>
              <a:rPr lang="es-419" dirty="0"/>
              <a:t> </a:t>
            </a:r>
            <a:r>
              <a:rPr lang="es-419" dirty="0" err="1"/>
              <a:t>track</a:t>
            </a:r>
            <a:r>
              <a:rPr lang="es-419" dirty="0"/>
              <a:t> error) que hubiesen alertado al oficial de la </a:t>
            </a:r>
          </a:p>
          <a:p>
            <a:r>
              <a:rPr lang="es-419" dirty="0"/>
              <a:t>    desviación de la ruta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Deficiencia en procedimientos y gestión de Puente </a:t>
            </a:r>
            <a:r>
              <a:rPr lang="es-419" b="1" dirty="0"/>
              <a:t>(BRM)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Fallo en el radar de “</a:t>
            </a:r>
            <a:r>
              <a:rPr lang="es-419" dirty="0" err="1"/>
              <a:t>Reef</a:t>
            </a:r>
            <a:r>
              <a:rPr lang="es-419" dirty="0"/>
              <a:t> VTS”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B608A6-A112-84CC-D782-21421FC09F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367" y="1454265"/>
            <a:ext cx="3728026" cy="2472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0639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FFB7557-2EB8-A0EF-3A0F-2161406C30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C00FC10-32CE-063A-969F-AF7405F58C90}"/>
              </a:ext>
            </a:extLst>
          </p:cNvPr>
          <p:cNvSpPr txBox="1"/>
          <p:nvPr/>
        </p:nvSpPr>
        <p:spPr>
          <a:xfrm>
            <a:off x="172064" y="137651"/>
            <a:ext cx="8799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romanUcPeriod" startAt="3"/>
            </a:pPr>
            <a:r>
              <a:rPr lang="en-AU" sz="2400" b="1" dirty="0"/>
              <a:t>Siniestros Maritimos en la GBC</a:t>
            </a:r>
          </a:p>
          <a:p>
            <a:pPr algn="ctr"/>
            <a:r>
              <a:rPr lang="en-AU" sz="2400" b="1" dirty="0"/>
              <a:t>Doric Chariot (29 Julio 2002)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9AF8C07-8B2E-003F-3935-AF3F43639D30}"/>
              </a:ext>
            </a:extLst>
          </p:cNvPr>
          <p:cNvSpPr txBox="1"/>
          <p:nvPr/>
        </p:nvSpPr>
        <p:spPr>
          <a:xfrm>
            <a:off x="4100720" y="1951672"/>
            <a:ext cx="447430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Incidente</a:t>
            </a:r>
            <a:r>
              <a:rPr lang="en-AU" dirty="0"/>
              <a:t> con </a:t>
            </a:r>
            <a:r>
              <a:rPr lang="en-AU" dirty="0" err="1"/>
              <a:t>piloto</a:t>
            </a:r>
            <a:r>
              <a:rPr lang="en-AU" dirty="0"/>
              <a:t> </a:t>
            </a:r>
            <a:r>
              <a:rPr lang="en-AU" dirty="0" err="1"/>
              <a:t>practico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Encallamiento</a:t>
            </a:r>
            <a:r>
              <a:rPr lang="en-AU" dirty="0"/>
              <a:t> </a:t>
            </a:r>
            <a:r>
              <a:rPr lang="en-AU" dirty="0" err="1"/>
              <a:t>en</a:t>
            </a:r>
            <a:r>
              <a:rPr lang="en-AU" dirty="0"/>
              <a:t> Piper reef (20 </a:t>
            </a:r>
            <a:r>
              <a:rPr lang="en-AU" dirty="0" err="1"/>
              <a:t>nudos</a:t>
            </a:r>
            <a:r>
              <a:rPr lang="en-AU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Sin </a:t>
            </a:r>
            <a:r>
              <a:rPr lang="en-AU" dirty="0" err="1"/>
              <a:t>derrame</a:t>
            </a:r>
            <a:r>
              <a:rPr lang="en-AU" dirty="0"/>
              <a:t> de combustible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83AF24E-70EF-90E9-1534-DB9C657A42E5}"/>
              </a:ext>
            </a:extLst>
          </p:cNvPr>
          <p:cNvSpPr txBox="1"/>
          <p:nvPr/>
        </p:nvSpPr>
        <p:spPr>
          <a:xfrm>
            <a:off x="1069103" y="4127911"/>
            <a:ext cx="6615914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/>
              <a:t>Factores</a:t>
            </a:r>
            <a:r>
              <a:rPr lang="en-AU" b="1" dirty="0"/>
              <a:t> </a:t>
            </a:r>
            <a:r>
              <a:rPr lang="en-AU" b="1" dirty="0" err="1"/>
              <a:t>contribuyentes</a:t>
            </a:r>
            <a:r>
              <a:rPr lang="en-AU" b="1" dirty="0"/>
              <a:t> al </a:t>
            </a:r>
            <a:r>
              <a:rPr lang="en-AU" b="1" dirty="0" err="1"/>
              <a:t>siniestro</a:t>
            </a:r>
            <a:r>
              <a:rPr lang="en-AU" b="1" dirty="0"/>
              <a:t>:</a:t>
            </a:r>
          </a:p>
          <a:p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 err="1"/>
              <a:t>Fatiga</a:t>
            </a:r>
            <a:r>
              <a:rPr lang="en-AU" b="1" dirty="0"/>
              <a:t> del </a:t>
            </a:r>
            <a:r>
              <a:rPr lang="en-AU" b="1" dirty="0" err="1"/>
              <a:t>piloto</a:t>
            </a:r>
            <a:r>
              <a:rPr lang="en-AU" b="1" dirty="0"/>
              <a:t> </a:t>
            </a:r>
            <a:r>
              <a:rPr lang="en-AU" dirty="0"/>
              <a:t>– tomo siesta </a:t>
            </a:r>
            <a:r>
              <a:rPr lang="en-AU" dirty="0" err="1"/>
              <a:t>en</a:t>
            </a:r>
            <a:r>
              <a:rPr lang="en-AU" dirty="0"/>
              <a:t> un </a:t>
            </a:r>
            <a:r>
              <a:rPr lang="en-AU" dirty="0" err="1"/>
              <a:t>momento</a:t>
            </a:r>
            <a:r>
              <a:rPr lang="en-AU" dirty="0"/>
              <a:t> </a:t>
            </a:r>
            <a:r>
              <a:rPr lang="en-AU" dirty="0" err="1"/>
              <a:t>inapropiado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Falta </a:t>
            </a:r>
            <a:r>
              <a:rPr lang="en-AU" dirty="0" err="1"/>
              <a:t>comunicacion</a:t>
            </a:r>
            <a:r>
              <a:rPr lang="en-AU" dirty="0"/>
              <a:t> entre </a:t>
            </a:r>
            <a:r>
              <a:rPr lang="en-AU" dirty="0" err="1"/>
              <a:t>piloto</a:t>
            </a:r>
            <a:r>
              <a:rPr lang="en-AU" dirty="0"/>
              <a:t> y </a:t>
            </a:r>
            <a:r>
              <a:rPr lang="en-AU" dirty="0" err="1"/>
              <a:t>el</a:t>
            </a:r>
            <a:r>
              <a:rPr lang="en-AU" dirty="0"/>
              <a:t> </a:t>
            </a:r>
            <a:r>
              <a:rPr lang="en-AU" dirty="0" err="1"/>
              <a:t>oficial</a:t>
            </a:r>
            <a:r>
              <a:rPr lang="en-AU" dirty="0"/>
              <a:t> de </a:t>
            </a:r>
            <a:r>
              <a:rPr lang="en-AU" dirty="0" err="1"/>
              <a:t>guardia</a:t>
            </a:r>
            <a:r>
              <a:rPr lang="en-AU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/>
              <a:t>Gestion de </a:t>
            </a:r>
            <a:r>
              <a:rPr lang="en-AU" b="1" dirty="0" err="1"/>
              <a:t>recurso</a:t>
            </a:r>
            <a:r>
              <a:rPr lang="en-AU" b="1" dirty="0"/>
              <a:t> de Puente (BRM) </a:t>
            </a:r>
            <a:r>
              <a:rPr lang="en-AU" b="1" dirty="0" err="1"/>
              <a:t>ineficaz</a:t>
            </a:r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Falta de </a:t>
            </a:r>
            <a:r>
              <a:rPr lang="en-AU" dirty="0" err="1"/>
              <a:t>procedimientos</a:t>
            </a:r>
            <a:r>
              <a:rPr lang="en-AU" dirty="0"/>
              <a:t> de </a:t>
            </a:r>
            <a:r>
              <a:rPr lang="en-AU" dirty="0" err="1"/>
              <a:t>guardia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044372-7DEB-5F75-16C1-1C0B068473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967" y="1160428"/>
            <a:ext cx="3696929" cy="2658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9510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634F2E4-2B36-2C29-02A4-A1B8CAF42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7C04CB3-6B2B-2E62-3728-B8DC34621BF6}"/>
              </a:ext>
            </a:extLst>
          </p:cNvPr>
          <p:cNvSpPr txBox="1"/>
          <p:nvPr/>
        </p:nvSpPr>
        <p:spPr>
          <a:xfrm>
            <a:off x="172064" y="137651"/>
            <a:ext cx="8799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romanUcPeriod" startAt="3"/>
            </a:pPr>
            <a:r>
              <a:rPr lang="en-AU" sz="2400" b="1" dirty="0"/>
              <a:t>Siniestros Maritimos en la GBC</a:t>
            </a:r>
          </a:p>
          <a:p>
            <a:pPr algn="ctr"/>
            <a:r>
              <a:rPr lang="en-AU" sz="2400" b="1" dirty="0"/>
              <a:t>Shen Nang 1 (10 Abril 2010)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C7F97E0-4123-126D-F047-1B9DB613B488}"/>
              </a:ext>
            </a:extLst>
          </p:cNvPr>
          <p:cNvSpPr txBox="1"/>
          <p:nvPr/>
        </p:nvSpPr>
        <p:spPr>
          <a:xfrm>
            <a:off x="3977201" y="1806759"/>
            <a:ext cx="51667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Incidente</a:t>
            </a:r>
            <a:r>
              <a:rPr lang="en-AU" dirty="0"/>
              <a:t> sin </a:t>
            </a:r>
            <a:r>
              <a:rPr lang="en-AU" dirty="0" err="1"/>
              <a:t>piloto</a:t>
            </a:r>
            <a:r>
              <a:rPr lang="en-AU" dirty="0"/>
              <a:t> </a:t>
            </a:r>
            <a:r>
              <a:rPr lang="en-AU" dirty="0" err="1"/>
              <a:t>practico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Encallamiento</a:t>
            </a:r>
            <a:r>
              <a:rPr lang="en-AU" dirty="0"/>
              <a:t> </a:t>
            </a:r>
            <a:r>
              <a:rPr lang="en-AU" dirty="0" err="1"/>
              <a:t>en</a:t>
            </a:r>
            <a:r>
              <a:rPr lang="en-AU" dirty="0"/>
              <a:t> </a:t>
            </a:r>
            <a:r>
              <a:rPr lang="en-AU" dirty="0" err="1"/>
              <a:t>el</a:t>
            </a:r>
            <a:r>
              <a:rPr lang="en-AU" dirty="0"/>
              <a:t> bajo Douglas (full </a:t>
            </a:r>
            <a:r>
              <a:rPr lang="en-AU" dirty="0" err="1"/>
              <a:t>avante</a:t>
            </a:r>
            <a:r>
              <a:rPr lang="en-AU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Derrame</a:t>
            </a:r>
            <a:r>
              <a:rPr lang="en-AU" dirty="0"/>
              <a:t> de combustible (2.5t FO)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6B0D07-5CF2-4A61-CC6D-9981BC9985B3}"/>
              </a:ext>
            </a:extLst>
          </p:cNvPr>
          <p:cNvSpPr txBox="1"/>
          <p:nvPr/>
        </p:nvSpPr>
        <p:spPr>
          <a:xfrm>
            <a:off x="0" y="3855334"/>
            <a:ext cx="9065302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b="1" dirty="0" err="1"/>
              <a:t>Factores</a:t>
            </a:r>
            <a:r>
              <a:rPr lang="en-AU" b="1" dirty="0"/>
              <a:t> </a:t>
            </a:r>
            <a:r>
              <a:rPr lang="en-AU" b="1" dirty="0" err="1"/>
              <a:t>contribuyentes</a:t>
            </a:r>
            <a:r>
              <a:rPr lang="en-AU" b="1" dirty="0"/>
              <a:t> al </a:t>
            </a:r>
            <a:r>
              <a:rPr lang="en-AU" b="1" dirty="0" err="1"/>
              <a:t>siniestro</a:t>
            </a:r>
            <a:r>
              <a:rPr lang="en-AU" b="1" dirty="0"/>
              <a:t>:</a:t>
            </a:r>
          </a:p>
          <a:p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 err="1"/>
              <a:t>Fatiga</a:t>
            </a:r>
            <a:r>
              <a:rPr lang="en-AU" b="1" dirty="0"/>
              <a:t> del </a:t>
            </a:r>
            <a:r>
              <a:rPr lang="en-AU" b="1" dirty="0" err="1"/>
              <a:t>oficial</a:t>
            </a:r>
            <a:r>
              <a:rPr lang="en-AU" b="1" dirty="0"/>
              <a:t> de </a:t>
            </a:r>
            <a:r>
              <a:rPr lang="en-AU" b="1" dirty="0" err="1"/>
              <a:t>guardia</a:t>
            </a:r>
            <a:r>
              <a:rPr lang="en-AU" b="1" dirty="0"/>
              <a:t> – </a:t>
            </a:r>
            <a:r>
              <a:rPr lang="en-AU" b="1" dirty="0" err="1"/>
              <a:t>incidente</a:t>
            </a:r>
            <a:r>
              <a:rPr lang="en-AU" b="1" dirty="0"/>
              <a:t> </a:t>
            </a:r>
            <a:r>
              <a:rPr lang="en-AU" b="1" dirty="0" err="1"/>
              <a:t>ocurre</a:t>
            </a:r>
            <a:r>
              <a:rPr lang="en-AU" b="1" dirty="0"/>
              <a:t> </a:t>
            </a:r>
            <a:r>
              <a:rPr lang="en-AU" b="1" dirty="0" err="1"/>
              <a:t>despues</a:t>
            </a:r>
            <a:r>
              <a:rPr lang="en-AU" b="1" dirty="0"/>
              <a:t> de 24 horas de </a:t>
            </a:r>
            <a:r>
              <a:rPr lang="en-AU" b="1" dirty="0" err="1"/>
              <a:t>cargue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Falta de </a:t>
            </a:r>
            <a:r>
              <a:rPr lang="en-AU" dirty="0" err="1"/>
              <a:t>procedimientos</a:t>
            </a:r>
            <a:r>
              <a:rPr lang="en-AU" dirty="0"/>
              <a:t> </a:t>
            </a:r>
            <a:r>
              <a:rPr lang="en-AU" dirty="0" err="1"/>
              <a:t>en</a:t>
            </a:r>
            <a:r>
              <a:rPr lang="en-AU" dirty="0"/>
              <a:t> </a:t>
            </a:r>
            <a:r>
              <a:rPr lang="en-AU" dirty="0" err="1"/>
              <a:t>el</a:t>
            </a:r>
            <a:r>
              <a:rPr lang="en-AU" dirty="0"/>
              <a:t> </a:t>
            </a:r>
            <a:r>
              <a:rPr lang="en-AU" dirty="0" err="1"/>
              <a:t>uso</a:t>
            </a:r>
            <a:r>
              <a:rPr lang="en-AU" dirty="0"/>
              <a:t> de </a:t>
            </a:r>
            <a:r>
              <a:rPr lang="en-AU" dirty="0" err="1"/>
              <a:t>rutas</a:t>
            </a:r>
            <a:r>
              <a:rPr lang="en-AU" dirty="0"/>
              <a:t> </a:t>
            </a:r>
            <a:r>
              <a:rPr lang="en-AU" dirty="0" err="1"/>
              <a:t>por</a:t>
            </a:r>
            <a:r>
              <a:rPr lang="en-AU" dirty="0"/>
              <a:t> GPS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Falta de </a:t>
            </a:r>
            <a:r>
              <a:rPr lang="en-AU" dirty="0" err="1"/>
              <a:t>balizaje</a:t>
            </a:r>
            <a:r>
              <a:rPr lang="en-AU" dirty="0"/>
              <a:t> </a:t>
            </a:r>
            <a:r>
              <a:rPr lang="en-AU" dirty="0" err="1"/>
              <a:t>en</a:t>
            </a:r>
            <a:r>
              <a:rPr lang="en-AU" dirty="0"/>
              <a:t> </a:t>
            </a:r>
            <a:r>
              <a:rPr lang="en-AU" dirty="0" err="1"/>
              <a:t>el</a:t>
            </a:r>
            <a:r>
              <a:rPr lang="en-AU" dirty="0"/>
              <a:t>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Pilotaje </a:t>
            </a:r>
            <a:r>
              <a:rPr lang="en-AU" dirty="0" err="1"/>
              <a:t>obligatorio</a:t>
            </a:r>
            <a:r>
              <a:rPr lang="en-AU" dirty="0"/>
              <a:t> y </a:t>
            </a:r>
            <a:r>
              <a:rPr lang="en-AU" dirty="0" err="1"/>
              <a:t>seguimiento</a:t>
            </a:r>
            <a:r>
              <a:rPr lang="en-AU" dirty="0"/>
              <a:t> </a:t>
            </a:r>
            <a:r>
              <a:rPr lang="en-AU" dirty="0" err="1"/>
              <a:t>por</a:t>
            </a:r>
            <a:r>
              <a:rPr lang="en-AU" dirty="0"/>
              <a:t> VTS no </a:t>
            </a:r>
            <a:r>
              <a:rPr lang="en-AU" dirty="0" err="1"/>
              <a:t>estaba</a:t>
            </a:r>
            <a:r>
              <a:rPr lang="en-AU" dirty="0"/>
              <a:t> </a:t>
            </a:r>
            <a:r>
              <a:rPr lang="en-AU" dirty="0" err="1"/>
              <a:t>implementado</a:t>
            </a:r>
            <a:r>
              <a:rPr lang="en-AU" dirty="0"/>
              <a:t> </a:t>
            </a:r>
            <a:r>
              <a:rPr lang="en-AU" dirty="0" err="1"/>
              <a:t>en</a:t>
            </a:r>
            <a:r>
              <a:rPr lang="en-AU" dirty="0"/>
              <a:t> </a:t>
            </a:r>
            <a:r>
              <a:rPr lang="en-AU" dirty="0" err="1"/>
              <a:t>esta</a:t>
            </a:r>
            <a:r>
              <a:rPr lang="en-AU" dirty="0"/>
              <a:t>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D0F04B3-47F8-B89E-D167-DD5896C956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8131" y="977037"/>
            <a:ext cx="3095779" cy="28699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8528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8E140D-433E-D041-D747-77F0FD775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BCA21AB-E91F-425C-3A3E-8D4570633EAE}"/>
              </a:ext>
            </a:extLst>
          </p:cNvPr>
          <p:cNvSpPr txBox="1"/>
          <p:nvPr/>
        </p:nvSpPr>
        <p:spPr>
          <a:xfrm>
            <a:off x="172064" y="137651"/>
            <a:ext cx="8799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romanUcPeriod" startAt="3"/>
            </a:pPr>
            <a:r>
              <a:rPr lang="en-AU" sz="2400" b="1" dirty="0"/>
              <a:t>Siniestros Maritimos en la GBC</a:t>
            </a:r>
          </a:p>
          <a:p>
            <a:pPr algn="ctr"/>
            <a:r>
              <a:rPr lang="en-AU" sz="2400" b="1" dirty="0"/>
              <a:t>Trinity Bay (19 </a:t>
            </a:r>
            <a:r>
              <a:rPr lang="en-AU" sz="2400" b="1" dirty="0" err="1"/>
              <a:t>Enero</a:t>
            </a:r>
            <a:r>
              <a:rPr lang="en-AU" sz="2400" b="1" dirty="0"/>
              <a:t> 2021)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3740D9-C4A0-60E0-AFD8-08FFC698FDFF}"/>
              </a:ext>
            </a:extLst>
          </p:cNvPr>
          <p:cNvSpPr txBox="1"/>
          <p:nvPr/>
        </p:nvSpPr>
        <p:spPr>
          <a:xfrm>
            <a:off x="3440754" y="1950326"/>
            <a:ext cx="539763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Incidente</a:t>
            </a:r>
            <a:r>
              <a:rPr lang="en-AU" dirty="0"/>
              <a:t> sin </a:t>
            </a:r>
            <a:r>
              <a:rPr lang="en-AU" dirty="0" err="1"/>
              <a:t>piloto</a:t>
            </a:r>
            <a:r>
              <a:rPr lang="en-AU" dirty="0"/>
              <a:t> </a:t>
            </a:r>
            <a:r>
              <a:rPr lang="en-AU" dirty="0" err="1"/>
              <a:t>practico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Encallamiento</a:t>
            </a:r>
            <a:r>
              <a:rPr lang="en-AU" dirty="0"/>
              <a:t> </a:t>
            </a:r>
            <a:r>
              <a:rPr lang="en-AU" dirty="0" err="1"/>
              <a:t>en</a:t>
            </a:r>
            <a:r>
              <a:rPr lang="en-AU" dirty="0"/>
              <a:t> </a:t>
            </a:r>
            <a:r>
              <a:rPr lang="en-AU" dirty="0" err="1"/>
              <a:t>el</a:t>
            </a:r>
            <a:r>
              <a:rPr lang="en-AU" dirty="0"/>
              <a:t> bajo Harrington (full </a:t>
            </a:r>
            <a:r>
              <a:rPr lang="en-AU" dirty="0" err="1"/>
              <a:t>avante</a:t>
            </a:r>
            <a:r>
              <a:rPr lang="en-AU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Sin </a:t>
            </a:r>
            <a:r>
              <a:rPr lang="en-AU" dirty="0" err="1"/>
              <a:t>derrame</a:t>
            </a:r>
            <a:r>
              <a:rPr lang="en-AU" dirty="0"/>
              <a:t> de combustible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225071-936D-26E4-07F4-8C4FABA355C4}"/>
              </a:ext>
            </a:extLst>
          </p:cNvPr>
          <p:cNvSpPr txBox="1"/>
          <p:nvPr/>
        </p:nvSpPr>
        <p:spPr>
          <a:xfrm>
            <a:off x="1" y="3855334"/>
            <a:ext cx="854423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err="1"/>
              <a:t>Factores</a:t>
            </a:r>
            <a:r>
              <a:rPr lang="en-AU" b="1" dirty="0"/>
              <a:t> </a:t>
            </a:r>
            <a:r>
              <a:rPr lang="en-AU" b="1" dirty="0" err="1"/>
              <a:t>contribuyentes</a:t>
            </a:r>
            <a:r>
              <a:rPr lang="en-AU" b="1" dirty="0"/>
              <a:t> al </a:t>
            </a:r>
            <a:r>
              <a:rPr lang="en-AU" b="1" dirty="0" err="1"/>
              <a:t>siniestro</a:t>
            </a:r>
            <a:r>
              <a:rPr lang="en-AU" b="1" dirty="0"/>
              <a:t>:</a:t>
            </a:r>
          </a:p>
          <a:p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Plan de </a:t>
            </a:r>
            <a:r>
              <a:rPr lang="en-AU" dirty="0" err="1"/>
              <a:t>viaje</a:t>
            </a:r>
            <a:r>
              <a:rPr lang="en-AU" dirty="0"/>
              <a:t> </a:t>
            </a:r>
            <a:r>
              <a:rPr lang="en-AU" dirty="0" err="1"/>
              <a:t>fue</a:t>
            </a:r>
            <a:r>
              <a:rPr lang="en-AU" dirty="0"/>
              <a:t> </a:t>
            </a:r>
            <a:r>
              <a:rPr lang="en-AU" dirty="0" err="1"/>
              <a:t>planeado</a:t>
            </a:r>
            <a:r>
              <a:rPr lang="en-AU" dirty="0"/>
              <a:t> </a:t>
            </a:r>
            <a:r>
              <a:rPr lang="en-AU" dirty="0" err="1"/>
              <a:t>usando</a:t>
            </a:r>
            <a:r>
              <a:rPr lang="en-AU" dirty="0"/>
              <a:t> un ECDIS no </a:t>
            </a:r>
            <a:r>
              <a:rPr lang="en-AU" dirty="0" err="1"/>
              <a:t>certificado</a:t>
            </a:r>
            <a:r>
              <a:rPr lang="en-AU" dirty="0"/>
              <a:t> y con </a:t>
            </a:r>
            <a:r>
              <a:rPr lang="en-AU" dirty="0" err="1"/>
              <a:t>nivel</a:t>
            </a:r>
            <a:r>
              <a:rPr lang="en-AU" dirty="0"/>
              <a:t> de precision bajo – </a:t>
            </a:r>
            <a:r>
              <a:rPr lang="en-AU" dirty="0" err="1"/>
              <a:t>ruta</a:t>
            </a:r>
            <a:r>
              <a:rPr lang="en-AU" dirty="0"/>
              <a:t> </a:t>
            </a:r>
            <a:r>
              <a:rPr lang="en-AU" dirty="0" err="1"/>
              <a:t>pasaba</a:t>
            </a:r>
            <a:r>
              <a:rPr lang="en-AU" dirty="0"/>
              <a:t> </a:t>
            </a:r>
            <a:r>
              <a:rPr lang="en-AU" dirty="0" err="1"/>
              <a:t>por</a:t>
            </a:r>
            <a:r>
              <a:rPr lang="en-AU" dirty="0"/>
              <a:t> </a:t>
            </a:r>
            <a:r>
              <a:rPr lang="en-AU" dirty="0" err="1"/>
              <a:t>encima</a:t>
            </a:r>
            <a:r>
              <a:rPr lang="en-AU" dirty="0"/>
              <a:t> del bajo </a:t>
            </a:r>
            <a:r>
              <a:rPr lang="en-AU" dirty="0" err="1"/>
              <a:t>pero</a:t>
            </a:r>
            <a:r>
              <a:rPr lang="en-AU" dirty="0"/>
              <a:t> no </a:t>
            </a:r>
            <a:r>
              <a:rPr lang="en-AU" dirty="0" err="1"/>
              <a:t>fue</a:t>
            </a:r>
            <a:r>
              <a:rPr lang="en-AU" dirty="0"/>
              <a:t> </a:t>
            </a:r>
            <a:r>
              <a:rPr lang="en-AU" dirty="0" err="1"/>
              <a:t>detectado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El </a:t>
            </a:r>
            <a:r>
              <a:rPr lang="en-AU" dirty="0" err="1"/>
              <a:t>sistema</a:t>
            </a:r>
            <a:r>
              <a:rPr lang="en-AU" dirty="0"/>
              <a:t> </a:t>
            </a:r>
            <a:r>
              <a:rPr lang="en-AU" dirty="0" err="1"/>
              <a:t>basico</a:t>
            </a:r>
            <a:r>
              <a:rPr lang="en-AU" dirty="0"/>
              <a:t> de </a:t>
            </a:r>
            <a:r>
              <a:rPr lang="en-AU" dirty="0" err="1"/>
              <a:t>navegacion</a:t>
            </a:r>
            <a:r>
              <a:rPr lang="en-AU" dirty="0"/>
              <a:t> era cartas impresas que no </a:t>
            </a:r>
            <a:r>
              <a:rPr lang="en-AU" dirty="0" err="1"/>
              <a:t>fueron</a:t>
            </a:r>
            <a:r>
              <a:rPr lang="en-AU" dirty="0"/>
              <a:t> </a:t>
            </a:r>
            <a:r>
              <a:rPr lang="en-AU" dirty="0" err="1"/>
              <a:t>usadas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El official de </a:t>
            </a:r>
            <a:r>
              <a:rPr lang="en-AU" dirty="0" err="1"/>
              <a:t>guardia</a:t>
            </a:r>
            <a:r>
              <a:rPr lang="en-AU" dirty="0"/>
              <a:t> no </a:t>
            </a:r>
            <a:r>
              <a:rPr lang="en-AU" dirty="0" err="1"/>
              <a:t>llevaba</a:t>
            </a:r>
            <a:r>
              <a:rPr lang="en-AU" dirty="0"/>
              <a:t> un control </a:t>
            </a:r>
            <a:r>
              <a:rPr lang="en-AU" dirty="0" err="1"/>
              <a:t>sistematico</a:t>
            </a:r>
            <a:r>
              <a:rPr lang="en-AU" dirty="0"/>
              <a:t> de la </a:t>
            </a:r>
            <a:r>
              <a:rPr lang="en-AU" dirty="0" err="1"/>
              <a:t>posicion</a:t>
            </a:r>
            <a:r>
              <a:rPr lang="en-AU" dirty="0"/>
              <a:t> del </a:t>
            </a:r>
            <a:r>
              <a:rPr lang="en-AU" dirty="0" err="1"/>
              <a:t>buque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El </a:t>
            </a:r>
            <a:r>
              <a:rPr lang="en-AU" dirty="0" err="1"/>
              <a:t>sistema</a:t>
            </a:r>
            <a:r>
              <a:rPr lang="en-AU" dirty="0"/>
              <a:t> de “Reef VTS” </a:t>
            </a:r>
            <a:r>
              <a:rPr lang="en-AU" dirty="0" err="1"/>
              <a:t>estaba</a:t>
            </a:r>
            <a:r>
              <a:rPr lang="en-AU" dirty="0"/>
              <a:t> </a:t>
            </a:r>
            <a:r>
              <a:rPr lang="en-AU" dirty="0" err="1"/>
              <a:t>experimentando</a:t>
            </a:r>
            <a:r>
              <a:rPr lang="en-AU" dirty="0"/>
              <a:t> </a:t>
            </a:r>
            <a:r>
              <a:rPr lang="en-AU" dirty="0" err="1"/>
              <a:t>fallas</a:t>
            </a:r>
            <a:r>
              <a:rPr lang="en-AU" dirty="0"/>
              <a:t> que </a:t>
            </a:r>
            <a:r>
              <a:rPr lang="en-AU" dirty="0" err="1"/>
              <a:t>resultaron</a:t>
            </a:r>
            <a:r>
              <a:rPr lang="en-AU" dirty="0"/>
              <a:t> </a:t>
            </a:r>
            <a:r>
              <a:rPr lang="en-AU" dirty="0" err="1"/>
              <a:t>en</a:t>
            </a:r>
            <a:r>
              <a:rPr lang="en-AU" dirty="0"/>
              <a:t> </a:t>
            </a:r>
            <a:r>
              <a:rPr lang="en-AU" dirty="0" err="1"/>
              <a:t>sobrecarga</a:t>
            </a:r>
            <a:r>
              <a:rPr lang="en-AU" dirty="0"/>
              <a:t> de </a:t>
            </a:r>
            <a:r>
              <a:rPr lang="en-AU" dirty="0" err="1"/>
              <a:t>los</a:t>
            </a:r>
            <a:r>
              <a:rPr lang="en-AU" dirty="0"/>
              <a:t> </a:t>
            </a:r>
            <a:r>
              <a:rPr lang="en-AU" dirty="0" err="1"/>
              <a:t>operadores</a:t>
            </a:r>
            <a:r>
              <a:rPr lang="en-AU" dirty="0"/>
              <a:t> que </a:t>
            </a:r>
            <a:r>
              <a:rPr lang="en-AU" dirty="0" err="1"/>
              <a:t>ignoraron</a:t>
            </a:r>
            <a:r>
              <a:rPr lang="en-AU" dirty="0"/>
              <a:t> las </a:t>
            </a:r>
            <a:r>
              <a:rPr lang="en-AU" dirty="0" err="1"/>
              <a:t>alarmas</a:t>
            </a:r>
            <a:r>
              <a:rPr lang="en-AU" dirty="0"/>
              <a:t> </a:t>
            </a:r>
            <a:r>
              <a:rPr lang="en-AU" dirty="0" err="1"/>
              <a:t>asociadas</a:t>
            </a:r>
            <a:r>
              <a:rPr lang="en-AU" dirty="0"/>
              <a:t> a la </a:t>
            </a:r>
            <a:r>
              <a:rPr lang="en-AU" dirty="0" err="1"/>
              <a:t>posicion</a:t>
            </a:r>
            <a:r>
              <a:rPr lang="en-AU" dirty="0"/>
              <a:t> del Trinity Bay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D057D2-4F56-C360-A784-3CE78BF42B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63" y="1504335"/>
            <a:ext cx="3069991" cy="2199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75431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54B848-65DA-7A4B-5EC8-2065782B00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0F67540-AD6D-2E24-C0C8-0B15C727DF7E}"/>
              </a:ext>
            </a:extLst>
          </p:cNvPr>
          <p:cNvSpPr txBox="1"/>
          <p:nvPr/>
        </p:nvSpPr>
        <p:spPr>
          <a:xfrm>
            <a:off x="172064" y="137651"/>
            <a:ext cx="87998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 algn="ctr">
              <a:buAutoNum type="romanUcPeriod" startAt="3"/>
            </a:pPr>
            <a:r>
              <a:rPr lang="en-AU" sz="2400" b="1" dirty="0"/>
              <a:t>Siniestros Maritimos en la GBC</a:t>
            </a:r>
          </a:p>
          <a:p>
            <a:pPr algn="ctr"/>
            <a:r>
              <a:rPr lang="en-AU" sz="2400" b="1" dirty="0"/>
              <a:t>Rosco Poplar (4 Mayo 2022)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701BE1-9F05-0B7F-9B3E-C81635916DB5}"/>
              </a:ext>
            </a:extLst>
          </p:cNvPr>
          <p:cNvSpPr txBox="1"/>
          <p:nvPr/>
        </p:nvSpPr>
        <p:spPr>
          <a:xfrm>
            <a:off x="4093909" y="2216644"/>
            <a:ext cx="38972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 err="1"/>
              <a:t>Incidente</a:t>
            </a:r>
            <a:r>
              <a:rPr lang="en-AU" dirty="0"/>
              <a:t> con </a:t>
            </a:r>
            <a:r>
              <a:rPr lang="en-AU" dirty="0" err="1"/>
              <a:t>piloto</a:t>
            </a:r>
            <a:r>
              <a:rPr lang="en-AU" dirty="0"/>
              <a:t> </a:t>
            </a:r>
            <a:r>
              <a:rPr lang="en-AU" dirty="0" err="1"/>
              <a:t>practico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Casi </a:t>
            </a:r>
            <a:r>
              <a:rPr lang="en-AU" dirty="0" err="1"/>
              <a:t>encallamiento</a:t>
            </a:r>
            <a:r>
              <a:rPr lang="en-AU" dirty="0"/>
              <a:t> </a:t>
            </a:r>
            <a:r>
              <a:rPr lang="en-AU" dirty="0" err="1"/>
              <a:t>en</a:t>
            </a:r>
            <a:r>
              <a:rPr lang="en-AU" dirty="0"/>
              <a:t> Bond Reef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78A7B7B-24BF-D00A-AB0E-27B3916D3B55}"/>
              </a:ext>
            </a:extLst>
          </p:cNvPr>
          <p:cNvSpPr txBox="1"/>
          <p:nvPr/>
        </p:nvSpPr>
        <p:spPr>
          <a:xfrm>
            <a:off x="501446" y="4110972"/>
            <a:ext cx="8544232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b="1" dirty="0" err="1"/>
              <a:t>Factores</a:t>
            </a:r>
            <a:r>
              <a:rPr lang="en-AU" b="1" dirty="0"/>
              <a:t> </a:t>
            </a:r>
            <a:r>
              <a:rPr lang="en-AU" b="1" dirty="0" err="1"/>
              <a:t>contribuyentes</a:t>
            </a:r>
            <a:r>
              <a:rPr lang="en-AU" b="1" dirty="0"/>
              <a:t> al </a:t>
            </a:r>
            <a:r>
              <a:rPr lang="en-AU" b="1" dirty="0" err="1"/>
              <a:t>incidente</a:t>
            </a:r>
            <a:r>
              <a:rPr lang="en-AU" b="1" dirty="0"/>
              <a:t>:</a:t>
            </a:r>
          </a:p>
          <a:p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Piloto y </a:t>
            </a:r>
            <a:r>
              <a:rPr lang="en-AU" dirty="0" err="1"/>
              <a:t>oficial</a:t>
            </a:r>
            <a:r>
              <a:rPr lang="en-AU" dirty="0"/>
              <a:t> de </a:t>
            </a:r>
            <a:r>
              <a:rPr lang="en-AU" dirty="0" err="1"/>
              <a:t>guardia</a:t>
            </a:r>
            <a:r>
              <a:rPr lang="en-AU" dirty="0"/>
              <a:t> </a:t>
            </a:r>
            <a:r>
              <a:rPr lang="en-AU" dirty="0" err="1"/>
              <a:t>navegando</a:t>
            </a:r>
            <a:r>
              <a:rPr lang="en-AU" dirty="0"/>
              <a:t> </a:t>
            </a:r>
            <a:r>
              <a:rPr lang="en-AU" dirty="0" err="1"/>
              <a:t>unicamente</a:t>
            </a:r>
            <a:r>
              <a:rPr lang="en-AU" dirty="0"/>
              <a:t> </a:t>
            </a:r>
            <a:r>
              <a:rPr lang="en-AU" dirty="0" err="1"/>
              <a:t>por</a:t>
            </a:r>
            <a:r>
              <a:rPr lang="en-AU" dirty="0"/>
              <a:t> GPS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Antena de GPS </a:t>
            </a:r>
            <a:r>
              <a:rPr lang="en-AU" dirty="0" err="1"/>
              <a:t>defectuosa</a:t>
            </a:r>
            <a:r>
              <a:rPr lang="en-AU" dirty="0"/>
              <a:t> </a:t>
            </a:r>
            <a:r>
              <a:rPr lang="en-AU" dirty="0" err="1"/>
              <a:t>resultando</a:t>
            </a:r>
            <a:r>
              <a:rPr lang="en-AU" dirty="0"/>
              <a:t> </a:t>
            </a:r>
            <a:r>
              <a:rPr lang="en-AU" dirty="0" err="1"/>
              <a:t>en</a:t>
            </a:r>
            <a:r>
              <a:rPr lang="en-AU" dirty="0"/>
              <a:t> error </a:t>
            </a:r>
            <a:r>
              <a:rPr lang="en-AU" dirty="0" err="1"/>
              <a:t>en</a:t>
            </a:r>
            <a:r>
              <a:rPr lang="en-AU" dirty="0"/>
              <a:t> </a:t>
            </a:r>
            <a:r>
              <a:rPr lang="en-AU" dirty="0" err="1"/>
              <a:t>posicionamiento</a:t>
            </a: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dirty="0"/>
              <a:t>Equipo </a:t>
            </a:r>
            <a:r>
              <a:rPr lang="en-AU" dirty="0" err="1"/>
              <a:t>portatil</a:t>
            </a:r>
            <a:r>
              <a:rPr lang="en-AU" dirty="0"/>
              <a:t> del </a:t>
            </a:r>
            <a:r>
              <a:rPr lang="en-AU" dirty="0" err="1"/>
              <a:t>piloto</a:t>
            </a:r>
            <a:r>
              <a:rPr lang="en-AU" dirty="0"/>
              <a:t> (PPU) </a:t>
            </a:r>
            <a:r>
              <a:rPr lang="en-AU" dirty="0" err="1"/>
              <a:t>conectado</a:t>
            </a:r>
            <a:r>
              <a:rPr lang="en-AU" dirty="0"/>
              <a:t> a AIS (no </a:t>
            </a:r>
            <a:r>
              <a:rPr lang="en-AU" dirty="0" err="1"/>
              <a:t>independiente</a:t>
            </a:r>
            <a:r>
              <a:rPr lang="en-AU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b="1" dirty="0" err="1"/>
              <a:t>Ineficiente</a:t>
            </a:r>
            <a:r>
              <a:rPr lang="en-AU" b="1" dirty="0"/>
              <a:t> gestion de </a:t>
            </a:r>
            <a:r>
              <a:rPr lang="en-AU" b="1" dirty="0" err="1"/>
              <a:t>recurso</a:t>
            </a:r>
            <a:r>
              <a:rPr lang="en-AU" b="1" dirty="0"/>
              <a:t> de Puente (BRM) - </a:t>
            </a:r>
            <a:r>
              <a:rPr lang="en-AU" b="1" dirty="0" err="1"/>
              <a:t>delegacion</a:t>
            </a:r>
            <a:endParaRPr lang="en-AU" b="1" dirty="0"/>
          </a:p>
          <a:p>
            <a:endParaRPr lang="en-AU" dirty="0"/>
          </a:p>
          <a:p>
            <a:endParaRPr lang="en-AU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893902-1EEB-526E-26FE-A15BF36D98D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870" y="1219910"/>
            <a:ext cx="2152075" cy="2639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2676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AF26376-D503-8F3D-31A1-5DFB2C6CD3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A159AFE-E735-3DAE-0C28-18BA36F10543}"/>
              </a:ext>
            </a:extLst>
          </p:cNvPr>
          <p:cNvSpPr txBox="1"/>
          <p:nvPr/>
        </p:nvSpPr>
        <p:spPr>
          <a:xfrm>
            <a:off x="172064" y="2721114"/>
            <a:ext cx="87998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b="1" dirty="0"/>
              <a:t>IV. Control de Riesgo  </a:t>
            </a:r>
          </a:p>
        </p:txBody>
      </p:sp>
    </p:spTree>
    <p:extLst>
      <p:ext uri="{BB962C8B-B14F-4D97-AF65-F5344CB8AC3E}">
        <p14:creationId xmlns:p14="http://schemas.microsoft.com/office/powerpoint/2010/main" val="256078389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ED6667-59D1-391C-63CB-44BFA9F47F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FADEA9F-E6A9-B47D-B7FD-35FB3252A5F8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IV. Control de </a:t>
            </a:r>
            <a:r>
              <a:rPr lang="en-AU" sz="2400" b="1" dirty="0" err="1"/>
              <a:t>riesgos</a:t>
            </a:r>
            <a:r>
              <a:rPr lang="en-AU" sz="2400" b="1" dirty="0"/>
              <a:t>  </a:t>
            </a:r>
          </a:p>
        </p:txBody>
      </p:sp>
      <p:sp>
        <p:nvSpPr>
          <p:cNvPr id="3" name="Isosceles Triangle 2">
            <a:extLst>
              <a:ext uri="{FF2B5EF4-FFF2-40B4-BE49-F238E27FC236}">
                <a16:creationId xmlns:a16="http://schemas.microsoft.com/office/drawing/2014/main" id="{61708E00-2A3A-E8A8-3C88-577871FE73F2}"/>
              </a:ext>
            </a:extLst>
          </p:cNvPr>
          <p:cNvSpPr/>
          <p:nvPr/>
        </p:nvSpPr>
        <p:spPr>
          <a:xfrm rot="5400000">
            <a:off x="2489090" y="3047889"/>
            <a:ext cx="5344511" cy="914400"/>
          </a:xfrm>
          <a:prstGeom prst="triangle">
            <a:avLst/>
          </a:prstGeom>
          <a:solidFill>
            <a:srgbClr val="00B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4630456-CFF5-9B36-35C3-D495C7E26ED3}"/>
              </a:ext>
            </a:extLst>
          </p:cNvPr>
          <p:cNvSpPr/>
          <p:nvPr/>
        </p:nvSpPr>
        <p:spPr>
          <a:xfrm>
            <a:off x="1012722" y="832833"/>
            <a:ext cx="3559278" cy="796413"/>
          </a:xfrm>
          <a:prstGeom prst="rect">
            <a:avLst/>
          </a:prstGeom>
          <a:solidFill>
            <a:srgbClr val="A2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PILOTAJE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86FC07-E35E-7C0F-6B18-7C9D8B940F5C}"/>
              </a:ext>
            </a:extLst>
          </p:cNvPr>
          <p:cNvSpPr/>
          <p:nvPr/>
        </p:nvSpPr>
        <p:spPr>
          <a:xfrm>
            <a:off x="1012722" y="1732709"/>
            <a:ext cx="3559278" cy="796413"/>
          </a:xfrm>
          <a:prstGeom prst="rect">
            <a:avLst/>
          </a:prstGeom>
          <a:solidFill>
            <a:srgbClr val="0070C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CONTROL Y ORGANIZACIÓN DE TRAFICO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899C3F5-B28F-AB1F-7FE1-EAA69A5BBC29}"/>
              </a:ext>
            </a:extLst>
          </p:cNvPr>
          <p:cNvSpPr/>
          <p:nvPr/>
        </p:nvSpPr>
        <p:spPr>
          <a:xfrm>
            <a:off x="1012722" y="2632587"/>
            <a:ext cx="3559278" cy="796413"/>
          </a:xfrm>
          <a:prstGeom prst="rect">
            <a:avLst/>
          </a:prstGeom>
          <a:solidFill>
            <a:srgbClr val="C888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DUKC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E4ED4BC-8BD6-E1F2-7165-77AEFBB848C2}"/>
              </a:ext>
            </a:extLst>
          </p:cNvPr>
          <p:cNvSpPr/>
          <p:nvPr/>
        </p:nvSpPr>
        <p:spPr>
          <a:xfrm>
            <a:off x="1012722" y="3532465"/>
            <a:ext cx="3559278" cy="796413"/>
          </a:xfrm>
          <a:prstGeom prst="rect">
            <a:avLst/>
          </a:prstGeom>
          <a:solidFill>
            <a:srgbClr val="7030A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AYUDAS A LA NAVEGACION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F87161E-AA8B-33B8-879D-52DFE631D349}"/>
              </a:ext>
            </a:extLst>
          </p:cNvPr>
          <p:cNvSpPr/>
          <p:nvPr/>
        </p:nvSpPr>
        <p:spPr>
          <a:xfrm>
            <a:off x="1012722" y="4432343"/>
            <a:ext cx="3559278" cy="796413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LEGISLACION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2EF192B-035A-EE37-00BC-BF2131FC2665}"/>
              </a:ext>
            </a:extLst>
          </p:cNvPr>
          <p:cNvSpPr/>
          <p:nvPr/>
        </p:nvSpPr>
        <p:spPr>
          <a:xfrm>
            <a:off x="1012722" y="5332221"/>
            <a:ext cx="3559278" cy="796413"/>
          </a:xfrm>
          <a:prstGeom prst="rect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/>
              <a:t>RESPUESTA EMERGENCIA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D3CB2F-E4BE-AA6F-3BC7-A4F878CD6113}"/>
              </a:ext>
            </a:extLst>
          </p:cNvPr>
          <p:cNvSpPr/>
          <p:nvPr/>
        </p:nvSpPr>
        <p:spPr>
          <a:xfrm>
            <a:off x="5928852" y="3006439"/>
            <a:ext cx="2969342" cy="92423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dirty="0">
                <a:solidFill>
                  <a:schemeClr val="tx1"/>
                </a:solidFill>
              </a:rPr>
              <a:t>Eliminación</a:t>
            </a:r>
          </a:p>
          <a:p>
            <a:pPr algn="ctr"/>
            <a:r>
              <a:rPr lang="es-419" dirty="0">
                <a:solidFill>
                  <a:schemeClr val="tx1"/>
                </a:solidFill>
              </a:rPr>
              <a:t>ALARP</a:t>
            </a:r>
          </a:p>
        </p:txBody>
      </p:sp>
    </p:spTree>
    <p:extLst>
      <p:ext uri="{BB962C8B-B14F-4D97-AF65-F5344CB8AC3E}">
        <p14:creationId xmlns:p14="http://schemas.microsoft.com/office/powerpoint/2010/main" val="1806508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1A4223-100C-F71F-D462-FFC2F74B9D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0B16D71-E343-524F-09DD-FFA6FD484B18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IV. Control de </a:t>
            </a:r>
            <a:r>
              <a:rPr lang="en-AU" sz="2400" b="1" dirty="0" err="1"/>
              <a:t>riesgos</a:t>
            </a:r>
            <a:r>
              <a:rPr lang="en-AU" sz="2400" b="1" dirty="0"/>
              <a:t>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F07BC-D6FD-49D3-6972-9BAAD67CCFCA}"/>
              </a:ext>
            </a:extLst>
          </p:cNvPr>
          <p:cNvSpPr/>
          <p:nvPr/>
        </p:nvSpPr>
        <p:spPr>
          <a:xfrm>
            <a:off x="3136491" y="599316"/>
            <a:ext cx="4935793" cy="5673665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419" b="1" dirty="0"/>
          </a:p>
          <a:p>
            <a:endParaRPr lang="es-419" b="1" dirty="0"/>
          </a:p>
          <a:p>
            <a:endParaRPr lang="es-419" dirty="0"/>
          </a:p>
          <a:p>
            <a:r>
              <a:rPr lang="es-419" b="1" dirty="0"/>
              <a:t>Pilotaje obligatorio en cinco áreas de la GBC</a:t>
            </a:r>
          </a:p>
          <a:p>
            <a:endParaRPr lang="es-419" dirty="0"/>
          </a:p>
          <a:p>
            <a:r>
              <a:rPr lang="es-419" b="1" dirty="0"/>
              <a:t>Estándares compañías pilotaje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Licencia de operación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Sistema </a:t>
            </a:r>
            <a:r>
              <a:rPr lang="es-419" dirty="0" err="1"/>
              <a:t>Gestion</a:t>
            </a:r>
            <a:r>
              <a:rPr lang="es-419" dirty="0"/>
              <a:t> de Seguridad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Control y Auditoria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r>
              <a:rPr lang="es-419" b="1" dirty="0"/>
              <a:t>Estándares de pilotos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Licencia profesional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Estándares de competencia y exámenes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Estándares </a:t>
            </a:r>
            <a:r>
              <a:rPr lang="es-419" dirty="0" err="1"/>
              <a:t>Medicos</a:t>
            </a:r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Control y auditoria competencias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r>
              <a:rPr lang="es-419" b="1" dirty="0" err="1"/>
              <a:t>Gestion</a:t>
            </a:r>
            <a:r>
              <a:rPr lang="es-419" b="1" dirty="0"/>
              <a:t> de Fatiga en pilotos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Fatigue </a:t>
            </a:r>
            <a:r>
              <a:rPr lang="es-419" dirty="0" err="1"/>
              <a:t>Risk</a:t>
            </a:r>
            <a:r>
              <a:rPr lang="es-419" dirty="0"/>
              <a:t> Management Plan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Prescribe y controla horas de descanso/ trabajo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r>
              <a:rPr lang="es-419" b="1" dirty="0"/>
              <a:t>Preparación y Ejecución plan de viaje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endParaRPr lang="es-419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EE1BDC-8991-5BDD-8167-3D59B0C93D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3505" y="1605156"/>
            <a:ext cx="1887792" cy="235724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5208D16-07FA-5634-8C03-63816B20BAA8}"/>
              </a:ext>
            </a:extLst>
          </p:cNvPr>
          <p:cNvSpPr/>
          <p:nvPr/>
        </p:nvSpPr>
        <p:spPr>
          <a:xfrm>
            <a:off x="442453" y="599316"/>
            <a:ext cx="2694038" cy="1052503"/>
          </a:xfrm>
          <a:prstGeom prst="rect">
            <a:avLst/>
          </a:prstGeom>
          <a:solidFill>
            <a:srgbClr val="C0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/>
              <a:t>Pilotaje</a:t>
            </a:r>
          </a:p>
          <a:p>
            <a:pPr algn="ctr"/>
            <a:r>
              <a:rPr lang="es-419" dirty="0"/>
              <a:t>Entidad responsable: AMSA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B14C28-B798-5227-9C22-95CCC35559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453" y="3652632"/>
            <a:ext cx="1887792" cy="2575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99805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4773016-00E4-17E0-F111-A3C0BB15CC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8403B2-F622-EBD0-D300-4EB46C0F0162}"/>
              </a:ext>
            </a:extLst>
          </p:cNvPr>
          <p:cNvSpPr txBox="1"/>
          <p:nvPr/>
        </p:nvSpPr>
        <p:spPr>
          <a:xfrm>
            <a:off x="738226" y="1620876"/>
            <a:ext cx="794446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b="1" dirty="0">
                <a:solidFill>
                  <a:srgbClr val="002060"/>
                </a:solidFill>
              </a:rPr>
              <a:t>I. La Gran Barrera de Coral (GBC) – Patrimonio de la Humanidad</a:t>
            </a:r>
          </a:p>
          <a:p>
            <a:endParaRPr lang="en-AU" sz="2400" b="1" dirty="0">
              <a:solidFill>
                <a:srgbClr val="002060"/>
              </a:solidFill>
            </a:endParaRPr>
          </a:p>
          <a:p>
            <a:r>
              <a:rPr lang="en-AU" sz="2400" b="1" dirty="0">
                <a:solidFill>
                  <a:srgbClr val="002060"/>
                </a:solidFill>
              </a:rPr>
              <a:t>II. Pilotaje </a:t>
            </a:r>
            <a:r>
              <a:rPr lang="en-AU" sz="2400" b="1" dirty="0" err="1">
                <a:solidFill>
                  <a:srgbClr val="002060"/>
                </a:solidFill>
              </a:rPr>
              <a:t>en</a:t>
            </a:r>
            <a:r>
              <a:rPr lang="en-AU" sz="2400" b="1" dirty="0">
                <a:solidFill>
                  <a:srgbClr val="002060"/>
                </a:solidFill>
              </a:rPr>
              <a:t> la GBC</a:t>
            </a:r>
          </a:p>
          <a:p>
            <a:endParaRPr lang="en-AU" sz="2400" b="1" dirty="0">
              <a:solidFill>
                <a:srgbClr val="002060"/>
              </a:solidFill>
            </a:endParaRPr>
          </a:p>
          <a:p>
            <a:r>
              <a:rPr lang="en-AU" sz="2400" b="1" dirty="0">
                <a:solidFill>
                  <a:srgbClr val="002060"/>
                </a:solidFill>
              </a:rPr>
              <a:t>III. Siniestros </a:t>
            </a:r>
            <a:r>
              <a:rPr lang="en-AU" sz="2400" b="1" dirty="0" err="1">
                <a:solidFill>
                  <a:srgbClr val="002060"/>
                </a:solidFill>
              </a:rPr>
              <a:t>maritimos</a:t>
            </a:r>
            <a:r>
              <a:rPr lang="en-AU" sz="2400" b="1" dirty="0">
                <a:solidFill>
                  <a:srgbClr val="002060"/>
                </a:solidFill>
              </a:rPr>
              <a:t> en la GBC</a:t>
            </a:r>
          </a:p>
          <a:p>
            <a:endParaRPr lang="en-AU" sz="2400" b="1" dirty="0">
              <a:solidFill>
                <a:srgbClr val="002060"/>
              </a:solidFill>
            </a:endParaRPr>
          </a:p>
          <a:p>
            <a:r>
              <a:rPr lang="en-AU" sz="2400" b="1" dirty="0">
                <a:solidFill>
                  <a:srgbClr val="002060"/>
                </a:solidFill>
              </a:rPr>
              <a:t>IV. Control de Riesgo</a:t>
            </a:r>
          </a:p>
        </p:txBody>
      </p:sp>
    </p:spTree>
    <p:extLst>
      <p:ext uri="{BB962C8B-B14F-4D97-AF65-F5344CB8AC3E}">
        <p14:creationId xmlns:p14="http://schemas.microsoft.com/office/powerpoint/2010/main" val="181506992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0CC24B8-7F32-5632-780F-A175E3426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59E5149-97DC-33E3-EA4E-0C59D2B42B04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IV. Control de </a:t>
            </a:r>
            <a:r>
              <a:rPr lang="en-AU" sz="2400" b="1" dirty="0" err="1"/>
              <a:t>riesgos</a:t>
            </a:r>
            <a:r>
              <a:rPr lang="en-AU" sz="2400" b="1" dirty="0"/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5046B91-D8B7-1C78-8F97-9E2E5A57294F}"/>
              </a:ext>
            </a:extLst>
          </p:cNvPr>
          <p:cNvSpPr/>
          <p:nvPr/>
        </p:nvSpPr>
        <p:spPr>
          <a:xfrm>
            <a:off x="4011562" y="695632"/>
            <a:ext cx="4601497" cy="5466735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b="1" dirty="0"/>
              <a:t>Great </a:t>
            </a:r>
            <a:r>
              <a:rPr lang="es-419" b="1" dirty="0" err="1"/>
              <a:t>Barrier</a:t>
            </a:r>
            <a:r>
              <a:rPr lang="es-419" b="1" dirty="0"/>
              <a:t> </a:t>
            </a:r>
            <a:r>
              <a:rPr lang="es-419" b="1" dirty="0" err="1"/>
              <a:t>Reef</a:t>
            </a:r>
            <a:r>
              <a:rPr lang="es-419" b="1" dirty="0"/>
              <a:t> and Torres </a:t>
            </a:r>
            <a:r>
              <a:rPr lang="es-419" b="1" dirty="0" err="1"/>
              <a:t>Strait</a:t>
            </a:r>
            <a:r>
              <a:rPr lang="es-419" b="1" dirty="0"/>
              <a:t> VTS</a:t>
            </a:r>
          </a:p>
          <a:p>
            <a:pPr algn="ctr"/>
            <a:endParaRPr lang="es-419" dirty="0"/>
          </a:p>
          <a:p>
            <a:pPr algn="just"/>
            <a:r>
              <a:rPr lang="es-419" dirty="0"/>
              <a:t>Operado desde el 2004 en </a:t>
            </a:r>
            <a:r>
              <a:rPr lang="es-419" dirty="0" err="1"/>
              <a:t>Townsville</a:t>
            </a:r>
            <a:r>
              <a:rPr lang="es-419" dirty="0"/>
              <a:t> (área Norte) y </a:t>
            </a:r>
            <a:r>
              <a:rPr lang="es-419" dirty="0" err="1"/>
              <a:t>Gladstone</a:t>
            </a:r>
            <a:r>
              <a:rPr lang="es-419" dirty="0"/>
              <a:t> (área Sur) con cobertura 24/7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419" dirty="0"/>
              <a:t>Monitoreo y Vigilancia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419" dirty="0"/>
              <a:t>Recepción de reportes obligatorios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419" dirty="0"/>
              <a:t>Servicios de Información a buques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s-419" dirty="0"/>
              <a:t>Respuesta a incidentes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419" dirty="0"/>
          </a:p>
          <a:p>
            <a:r>
              <a:rPr lang="es-419" dirty="0"/>
              <a:t>Posiciones de buques transmitidas por AIS, estaciones de radar, reportes automáticos de posición </a:t>
            </a:r>
            <a:r>
              <a:rPr lang="es-419" dirty="0" err="1"/>
              <a:t>via</a:t>
            </a:r>
            <a:r>
              <a:rPr lang="es-419" dirty="0"/>
              <a:t> </a:t>
            </a:r>
            <a:r>
              <a:rPr lang="es-419" dirty="0" err="1"/>
              <a:t>Immarsat</a:t>
            </a:r>
            <a:r>
              <a:rPr lang="es-419" dirty="0"/>
              <a:t>, VHF y planes de ruta</a:t>
            </a:r>
          </a:p>
          <a:p>
            <a:endParaRPr lang="es-419" dirty="0"/>
          </a:p>
          <a:p>
            <a:r>
              <a:rPr lang="es-419" dirty="0"/>
              <a:t>Rutas designadas y recomendadas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MSQ también opera 5 servicios de trafico de buques para los puertos principales en el GBR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419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681BCD2-CBF0-A641-5C61-FAEAE1FDB9CE}"/>
              </a:ext>
            </a:extLst>
          </p:cNvPr>
          <p:cNvSpPr/>
          <p:nvPr/>
        </p:nvSpPr>
        <p:spPr>
          <a:xfrm>
            <a:off x="589936" y="695632"/>
            <a:ext cx="3421626" cy="2499852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/>
              <a:t>Control y Organización de Tráfico Marítimo</a:t>
            </a:r>
          </a:p>
          <a:p>
            <a:pPr algn="ctr"/>
            <a:endParaRPr lang="es-419" dirty="0"/>
          </a:p>
          <a:p>
            <a:pPr algn="ctr"/>
            <a:r>
              <a:rPr lang="es-419" dirty="0"/>
              <a:t>Entidades Responsables:</a:t>
            </a:r>
          </a:p>
          <a:p>
            <a:pPr algn="ctr"/>
            <a:r>
              <a:rPr lang="es-419" dirty="0"/>
              <a:t>AMSA</a:t>
            </a:r>
          </a:p>
          <a:p>
            <a:pPr algn="ctr"/>
            <a:r>
              <a:rPr lang="es-419" dirty="0" err="1"/>
              <a:t>Maritime</a:t>
            </a:r>
            <a:r>
              <a:rPr lang="es-419" dirty="0"/>
              <a:t> Safety Queensland(MSQ)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E957E99-7077-AA5E-6714-2AEC436708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744" y="3570185"/>
            <a:ext cx="2997760" cy="199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7066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B495C37-5580-FFE5-3CBA-3D7FAF1D8D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E7225C-3FB6-3ED6-92C1-C34ADBE2282F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IV. Control de </a:t>
            </a:r>
            <a:r>
              <a:rPr lang="en-AU" sz="2400" b="1" dirty="0" err="1"/>
              <a:t>riesgos</a:t>
            </a:r>
            <a:r>
              <a:rPr lang="en-AU" sz="2400" b="1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CBB014B-3E8F-D964-31E8-D2261E484280}"/>
              </a:ext>
            </a:extLst>
          </p:cNvPr>
          <p:cNvSpPr/>
          <p:nvPr/>
        </p:nvSpPr>
        <p:spPr>
          <a:xfrm>
            <a:off x="3313471" y="599317"/>
            <a:ext cx="5341825" cy="5752322"/>
          </a:xfrm>
          <a:prstGeom prst="rec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s-419" sz="1600" b="1" dirty="0" err="1"/>
              <a:t>Capitan</a:t>
            </a:r>
            <a:r>
              <a:rPr lang="es-419" sz="1600" b="1" dirty="0"/>
              <a:t>:</a:t>
            </a:r>
            <a:r>
              <a:rPr lang="es-419" sz="1600" dirty="0"/>
              <a:t> Proporciona detalles finales de estabilidad requeridos con suficiente antelación al embarque de un práctico costero, para garantizar una planificación adecuada del tránsito (DUKC).</a:t>
            </a:r>
          </a:p>
          <a:p>
            <a:pPr algn="just"/>
            <a:r>
              <a:rPr lang="es-419" sz="1600" dirty="0"/>
              <a:t>
</a:t>
            </a:r>
            <a:r>
              <a:rPr lang="es-419" sz="1600" b="1" dirty="0"/>
              <a:t>Pilotos Prácticos y </a:t>
            </a:r>
            <a:r>
              <a:rPr lang="es-419" sz="1600" b="1" dirty="0" err="1"/>
              <a:t>companias</a:t>
            </a:r>
            <a:r>
              <a:rPr lang="es-419" sz="1600" b="1" dirty="0"/>
              <a:t> de pilotaje: </a:t>
            </a:r>
            <a:r>
              <a:rPr lang="es-419" sz="1600" dirty="0"/>
              <a:t>Utilizan el sistema DUKC para generar planes de tránsito, gestionar las ventanas de marea y supervisar los tránsitos activos de los buques.</a:t>
            </a:r>
          </a:p>
          <a:p>
            <a:pPr algn="just"/>
            <a:r>
              <a:rPr lang="es-419" sz="1600" dirty="0"/>
              <a:t>
</a:t>
            </a:r>
            <a:r>
              <a:rPr lang="es-419" sz="1600" b="1" dirty="0"/>
              <a:t>AMSA: </a:t>
            </a:r>
            <a:r>
              <a:rPr lang="es-419" sz="1600" dirty="0"/>
              <a:t>Supervisar y regular el uso del sistema UKCM por parte de los pilotos costeros y los proveedores de pilotaje de acuerdo con MO54.
Formación, apoyo y evaluación a los pilotos en el uso del sistema UKCM.
Proporciona datos validados de sensores metrológicos, oceanográficos y de mareas para su uso por el sistema UKCM.
Autoriza acceso por internet al sistema UKCM.</a:t>
            </a:r>
          </a:p>
          <a:p>
            <a:pPr algn="just"/>
            <a:r>
              <a:rPr lang="es-419" sz="1600" dirty="0"/>
              <a:t>
</a:t>
            </a:r>
            <a:r>
              <a:rPr lang="es-419" sz="1600" b="1" dirty="0"/>
              <a:t>REEFVTS:</a:t>
            </a:r>
            <a:r>
              <a:rPr lang="es-419" sz="1600" dirty="0"/>
              <a:t> Recibe informes de los pilotos según lo requerido por MO54.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411FA27-1E73-9970-6EE1-2D63AEB11611}"/>
              </a:ext>
            </a:extLst>
          </p:cNvPr>
          <p:cNvSpPr/>
          <p:nvPr/>
        </p:nvSpPr>
        <p:spPr>
          <a:xfrm>
            <a:off x="619432" y="599316"/>
            <a:ext cx="2694039" cy="1887794"/>
          </a:xfrm>
          <a:prstGeom prst="rect">
            <a:avLst/>
          </a:prstGeom>
          <a:solidFill>
            <a:srgbClr val="C888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dirty="0"/>
          </a:p>
          <a:p>
            <a:pPr algn="ctr"/>
            <a:endParaRPr lang="es-419" dirty="0"/>
          </a:p>
          <a:p>
            <a:pPr algn="ctr"/>
            <a:r>
              <a:rPr lang="es-419" sz="2400" dirty="0"/>
              <a:t>DUKC</a:t>
            </a:r>
          </a:p>
          <a:p>
            <a:pPr algn="ctr"/>
            <a:endParaRPr lang="es-419" dirty="0"/>
          </a:p>
          <a:p>
            <a:pPr algn="ctr"/>
            <a:r>
              <a:rPr lang="es-419" dirty="0"/>
              <a:t>Entidades Responsables:</a:t>
            </a:r>
          </a:p>
          <a:p>
            <a:pPr algn="ctr"/>
            <a:r>
              <a:rPr lang="es-419" dirty="0"/>
              <a:t>AMSA</a:t>
            </a:r>
          </a:p>
          <a:p>
            <a:pPr algn="ctr"/>
            <a:r>
              <a:rPr lang="es-419" dirty="0"/>
              <a:t>OMC (proveedor)</a:t>
            </a:r>
          </a:p>
          <a:p>
            <a:pPr algn="ctr"/>
            <a:endParaRPr lang="es-419" dirty="0"/>
          </a:p>
          <a:p>
            <a:pPr algn="ctr"/>
            <a:endParaRPr lang="es-419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B0966C-016D-89CB-FDE0-11511DA7B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9094" y="3256466"/>
            <a:ext cx="2057400" cy="2228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25325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C413E5-044B-490F-5D9A-9737A5F1DF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0DD0012-3B22-DC0A-87F7-215DA823E82F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IV. Control de </a:t>
            </a:r>
            <a:r>
              <a:rPr lang="en-AU" sz="2400" b="1" dirty="0" err="1"/>
              <a:t>riesgos</a:t>
            </a:r>
            <a:r>
              <a:rPr lang="en-AU" sz="2400" b="1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214572C-9A54-8607-C5FF-5B7D9E0EA4F6}"/>
              </a:ext>
            </a:extLst>
          </p:cNvPr>
          <p:cNvSpPr/>
          <p:nvPr/>
        </p:nvSpPr>
        <p:spPr>
          <a:xfrm>
            <a:off x="3048001" y="828368"/>
            <a:ext cx="5810864" cy="520126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419" sz="2800" b="1" dirty="0"/>
          </a:p>
          <a:p>
            <a:pPr algn="ctr"/>
            <a:r>
              <a:rPr lang="es-419" sz="2800" b="1" dirty="0"/>
              <a:t>Ayudas a la navegación (</a:t>
            </a:r>
            <a:r>
              <a:rPr lang="es-419" sz="2800" b="1" dirty="0" err="1"/>
              <a:t>AtoN</a:t>
            </a:r>
            <a:r>
              <a:rPr lang="es-419" sz="2800" b="1" dirty="0"/>
              <a:t>) en la GBC</a:t>
            </a:r>
          </a:p>
          <a:p>
            <a:pPr algn="ctr"/>
            <a:endParaRPr lang="es-419" b="1" dirty="0"/>
          </a:p>
          <a:p>
            <a:pPr algn="just"/>
            <a:r>
              <a:rPr lang="es-419" b="1" dirty="0"/>
              <a:t>Faros</a:t>
            </a:r>
          </a:p>
          <a:p>
            <a:pPr algn="just"/>
            <a:endParaRPr lang="es-419" b="1" dirty="0"/>
          </a:p>
          <a:p>
            <a:pPr algn="just"/>
            <a:r>
              <a:rPr lang="es-419" b="1" dirty="0"/>
              <a:t>Boyas</a:t>
            </a:r>
          </a:p>
          <a:p>
            <a:pPr algn="just"/>
            <a:endParaRPr lang="es-419" b="1" dirty="0"/>
          </a:p>
          <a:p>
            <a:pPr algn="just"/>
            <a:r>
              <a:rPr lang="es-419" b="1" dirty="0"/>
              <a:t>Balizas</a:t>
            </a:r>
          </a:p>
          <a:p>
            <a:pPr algn="just"/>
            <a:endParaRPr lang="es-419" b="1" dirty="0"/>
          </a:p>
          <a:p>
            <a:pPr algn="just"/>
            <a:r>
              <a:rPr lang="es-419" b="1" dirty="0"/>
              <a:t>Ayudas electrónicas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b="1" dirty="0"/>
              <a:t>AIS ayudas virtuales (</a:t>
            </a:r>
            <a:r>
              <a:rPr lang="es-419" b="1" dirty="0" err="1"/>
              <a:t>VAtoN</a:t>
            </a:r>
            <a:r>
              <a:rPr lang="es-419" b="1" dirty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b="1" dirty="0"/>
              <a:t>Estaciones de radar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b="1" dirty="0"/>
              <a:t>Transpondedores de radar (</a:t>
            </a:r>
            <a:r>
              <a:rPr lang="es-419" b="1" dirty="0" err="1"/>
              <a:t>racons</a:t>
            </a:r>
            <a:r>
              <a:rPr lang="es-419" b="1" dirty="0"/>
              <a:t>)</a:t>
            </a:r>
          </a:p>
          <a:p>
            <a:pPr algn="just"/>
            <a:endParaRPr lang="es-419" b="1" dirty="0"/>
          </a:p>
          <a:p>
            <a:pPr algn="just"/>
            <a:r>
              <a:rPr lang="es-419" b="1" dirty="0"/>
              <a:t>SBAS (</a:t>
            </a:r>
            <a:r>
              <a:rPr lang="es-419" b="1" dirty="0" err="1"/>
              <a:t>Satellite</a:t>
            </a:r>
            <a:r>
              <a:rPr lang="es-419" b="1" dirty="0"/>
              <a:t> </a:t>
            </a:r>
            <a:r>
              <a:rPr lang="es-419" b="1" dirty="0" err="1"/>
              <a:t>Based</a:t>
            </a:r>
            <a:r>
              <a:rPr lang="es-419" b="1" dirty="0"/>
              <a:t> </a:t>
            </a:r>
            <a:r>
              <a:rPr lang="es-419" b="1" dirty="0" err="1"/>
              <a:t>Augmentation</a:t>
            </a:r>
            <a:r>
              <a:rPr lang="es-419" b="1" dirty="0"/>
              <a:t> </a:t>
            </a:r>
            <a:r>
              <a:rPr lang="es-419" b="1" dirty="0" err="1"/>
              <a:t>System</a:t>
            </a:r>
            <a:r>
              <a:rPr lang="es-419" b="1" dirty="0"/>
              <a:t>)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419" b="1" dirty="0"/>
          </a:p>
          <a:p>
            <a:pPr algn="just"/>
            <a:r>
              <a:rPr lang="es-419" b="1" dirty="0"/>
              <a:t>Sensores oceanográficos (mareas/ corrientes) y meteorológicos (condiciones atmosféricas)</a:t>
            </a:r>
          </a:p>
          <a:p>
            <a:pPr algn="just"/>
            <a:endParaRPr lang="es-419" b="1" dirty="0"/>
          </a:p>
          <a:p>
            <a:pPr algn="just"/>
            <a:endParaRPr lang="es-419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86DB0D1-E9F5-1EF3-ED9A-EC439337E349}"/>
              </a:ext>
            </a:extLst>
          </p:cNvPr>
          <p:cNvSpPr/>
          <p:nvPr/>
        </p:nvSpPr>
        <p:spPr>
          <a:xfrm>
            <a:off x="294968" y="828368"/>
            <a:ext cx="2753033" cy="2566220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3200" b="1" dirty="0" err="1"/>
              <a:t>AtoN</a:t>
            </a:r>
            <a:endParaRPr lang="es-419" sz="3200" b="1" dirty="0"/>
          </a:p>
          <a:p>
            <a:pPr algn="ctr"/>
            <a:endParaRPr lang="es-419" dirty="0"/>
          </a:p>
          <a:p>
            <a:pPr algn="ctr"/>
            <a:r>
              <a:rPr lang="es-419" dirty="0"/>
              <a:t>Entidades Responsables: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dirty="0" err="1"/>
              <a:t>Maritime</a:t>
            </a:r>
            <a:r>
              <a:rPr lang="es-419" dirty="0"/>
              <a:t> Safety Queensland (MSQ)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419" dirty="0"/>
              <a:t>GBR Marine Park </a:t>
            </a:r>
            <a:r>
              <a:rPr lang="es-419" dirty="0" err="1"/>
              <a:t>Authority</a:t>
            </a:r>
            <a:endParaRPr lang="es-419" dirty="0"/>
          </a:p>
          <a:p>
            <a:pPr algn="ctr"/>
            <a:endParaRPr lang="es-419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C62188-8265-5F23-4D3C-8383F55506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135" y="3886200"/>
            <a:ext cx="2753033" cy="1651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03953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B45621-D26A-2FD1-52E7-76C8B67C45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309C8E-76AE-A7AC-F790-EDFB8935A670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IV. Control de </a:t>
            </a:r>
            <a:r>
              <a:rPr lang="en-AU" sz="2400" b="1" dirty="0" err="1"/>
              <a:t>riesgos</a:t>
            </a:r>
            <a:r>
              <a:rPr lang="en-AU" sz="2400" b="1" dirty="0"/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53D0875-2872-B66F-0194-E5EA4B1D2641}"/>
              </a:ext>
            </a:extLst>
          </p:cNvPr>
          <p:cNvSpPr/>
          <p:nvPr/>
        </p:nvSpPr>
        <p:spPr>
          <a:xfrm>
            <a:off x="3251570" y="707925"/>
            <a:ext cx="5361488" cy="5732204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419" b="1" dirty="0" err="1"/>
              <a:t>Navigation</a:t>
            </a:r>
            <a:r>
              <a:rPr lang="es-419" b="1" dirty="0"/>
              <a:t> </a:t>
            </a:r>
            <a:r>
              <a:rPr lang="es-419" b="1" dirty="0" err="1"/>
              <a:t>Act</a:t>
            </a:r>
            <a:r>
              <a:rPr lang="es-419" b="1" dirty="0"/>
              <a:t> 2012 (Federal)</a:t>
            </a:r>
          </a:p>
          <a:p>
            <a:endParaRPr lang="es-419" b="1" dirty="0"/>
          </a:p>
          <a:p>
            <a:r>
              <a:rPr lang="es-419" b="1" dirty="0"/>
              <a:t>Marine </a:t>
            </a:r>
            <a:r>
              <a:rPr lang="es-419" b="1" dirty="0" err="1"/>
              <a:t>Order</a:t>
            </a:r>
            <a:r>
              <a:rPr lang="es-419" b="1" dirty="0"/>
              <a:t> 54 (Federal)</a:t>
            </a:r>
          </a:p>
          <a:p>
            <a:r>
              <a:rPr lang="es-419" dirty="0"/>
              <a:t>Compañías de pilotaje</a:t>
            </a:r>
          </a:p>
          <a:p>
            <a:r>
              <a:rPr lang="es-419" dirty="0"/>
              <a:t>Pilotos prácticos</a:t>
            </a:r>
          </a:p>
          <a:p>
            <a:r>
              <a:rPr lang="es-419" dirty="0" err="1"/>
              <a:t>Areas</a:t>
            </a:r>
            <a:r>
              <a:rPr lang="es-419" dirty="0"/>
              <a:t> de pilotaje obligatorio</a:t>
            </a:r>
          </a:p>
          <a:p>
            <a:r>
              <a:rPr lang="es-419" dirty="0"/>
              <a:t>Exenciones de pilotaje</a:t>
            </a:r>
          </a:p>
          <a:p>
            <a:endParaRPr lang="es-419" b="1" dirty="0"/>
          </a:p>
          <a:p>
            <a:r>
              <a:rPr lang="en-US" b="1" dirty="0" err="1"/>
              <a:t>Revisiones</a:t>
            </a:r>
            <a:r>
              <a:rPr lang="en-US" b="1" dirty="0"/>
              <a:t> e </a:t>
            </a:r>
            <a:r>
              <a:rPr lang="en-US" b="1" dirty="0" err="1"/>
              <a:t>investigacions</a:t>
            </a:r>
            <a:r>
              <a:rPr lang="en-US" b="1" dirty="0"/>
              <a:t> </a:t>
            </a:r>
            <a:r>
              <a:rPr lang="en-US" b="1" dirty="0" err="1"/>
              <a:t>parlamentarias</a:t>
            </a:r>
            <a:r>
              <a:rPr lang="en-US" b="1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1993 Prices Surveillance Authority Inquiry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1994 Crone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1999 House of Representatives Standing Committee (Managing Fatigue in Transport)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2000 Holden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2001 Review of Great Barrier Reef Ship Safety and Pollution Prevention Measures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2005 McCoy Review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2010 Australian Transport Safety Bureau Safety Issue Investigation into Queensland Coastal Pilotage</a:t>
            </a:r>
          </a:p>
          <a:p>
            <a:endParaRPr lang="es-419" b="1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65CEDFC-5222-C3C6-0BAF-BA2818FDBE72}"/>
              </a:ext>
            </a:extLst>
          </p:cNvPr>
          <p:cNvSpPr/>
          <p:nvPr/>
        </p:nvSpPr>
        <p:spPr>
          <a:xfrm>
            <a:off x="344129" y="707925"/>
            <a:ext cx="2913258" cy="1455172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400" b="1" dirty="0"/>
              <a:t>LEGISLACION</a:t>
            </a:r>
          </a:p>
          <a:p>
            <a:pPr algn="ctr"/>
            <a:endParaRPr lang="es-419" dirty="0"/>
          </a:p>
          <a:p>
            <a:pPr algn="ctr"/>
            <a:r>
              <a:rPr lang="es-419" dirty="0"/>
              <a:t>Entidades responsables</a:t>
            </a:r>
          </a:p>
          <a:p>
            <a:pPr algn="ctr"/>
            <a:r>
              <a:rPr lang="es-419" dirty="0"/>
              <a:t>Parlamentos estatales (QLD) y Federal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C5600EA-3CF2-A244-A746-A1C1A5D18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4877" y="2271706"/>
            <a:ext cx="2328874" cy="27861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4C88D0-8E63-2B9F-D2B0-DCD270BD90A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129" y="4047295"/>
            <a:ext cx="1573161" cy="221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9487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BC9BE8F-3B96-0309-79AC-6702AED0AC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12A0DC-A9F4-5DCB-4847-B3BD1FB2D65A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IV. Control de </a:t>
            </a:r>
            <a:r>
              <a:rPr lang="en-AU" sz="2400" b="1" dirty="0" err="1"/>
              <a:t>riesgos</a:t>
            </a:r>
            <a:r>
              <a:rPr lang="en-AU" sz="2400" b="1" dirty="0"/>
              <a:t>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D61F940-97AA-E004-31A3-BF1E4BF25D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0103" y="3931261"/>
            <a:ext cx="2865368" cy="159119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C86A57F-A9DB-F60B-0B23-D60E8A0FE053}"/>
              </a:ext>
            </a:extLst>
          </p:cNvPr>
          <p:cNvSpPr/>
          <p:nvPr/>
        </p:nvSpPr>
        <p:spPr>
          <a:xfrm>
            <a:off x="3713767" y="816077"/>
            <a:ext cx="4850130" cy="5152104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419" sz="1400" b="1" dirty="0"/>
              <a:t>Reporte y Notificación de Incidentes</a:t>
            </a:r>
            <a:r>
              <a:rPr lang="es-419" sz="1400" dirty="0"/>
              <a:t>
</a:t>
            </a:r>
            <a:r>
              <a:rPr lang="es-419" sz="1400" b="1" dirty="0"/>
              <a:t>Remolcador de emergencia </a:t>
            </a:r>
            <a:r>
              <a:rPr lang="es-419" sz="1400" dirty="0"/>
              <a:t>para responder a los buques afectados,  anti polución, búsqueda y rescate . 
</a:t>
            </a:r>
            <a:r>
              <a:rPr lang="es-419" sz="1400" b="1" dirty="0"/>
              <a:t>Coordinación y Respuesta</a:t>
            </a:r>
            <a:r>
              <a:rPr lang="es-419" sz="1400" dirty="0"/>
              <a:t>: Plan de Acción para Contingencias Costeras de Queensland, coordina los recursos y las respuestas a incidentes. 
</a:t>
            </a:r>
            <a:r>
              <a:rPr lang="es-419" sz="1400" b="1" dirty="0"/>
              <a:t>MERCOM:</a:t>
            </a:r>
            <a:r>
              <a:rPr lang="es-419" sz="1400" dirty="0"/>
              <a:t> Un oficial de la AMSA designado para coordinar y gestionar incidentes marítimos graves, con poderes en virtud de la Ley de Protección del Mar (Poderes de Intervención) de 1981. 
</a:t>
            </a:r>
            <a:r>
              <a:rPr lang="es-419" sz="1400" b="1" dirty="0"/>
              <a:t>Evaluación de la seguridad y estabilidad de las embarcaciones: </a:t>
            </a:r>
            <a:r>
              <a:rPr lang="es-419" sz="1400" dirty="0"/>
              <a:t>El Servicio de Respuesta a Emergencias (ERS) proporciona una evaluación rápida de la estabilidad y la resistencia longitudinal de un buque dañado. 
</a:t>
            </a:r>
            <a:r>
              <a:rPr lang="es-419" sz="1400" b="1" dirty="0"/>
              <a:t>Prevención y mitigación</a:t>
            </a:r>
            <a:r>
              <a:rPr lang="es-419" sz="1400" dirty="0"/>
              <a:t>: Se han adoptado medidas para prevenir accidentes y reducir al mínimo los daños ambientales, incluido el practicaje obligatorio en determinadas zonas y los sistemas obligatorios de notificación de buques. 
</a:t>
            </a:r>
            <a:r>
              <a:rPr lang="es-419" sz="1400" b="1" dirty="0"/>
              <a:t>Sistema de Respuesta a Incidentes de Salud de Arrecifes</a:t>
            </a:r>
            <a:r>
              <a:rPr lang="es-419" sz="1400" dirty="0"/>
              <a:t>: a los incidentes medioambientales que puedan afectar los arrecifes y el hábitat en general</a:t>
            </a:r>
            <a:r>
              <a:rPr lang="en-US" sz="1400" dirty="0"/>
              <a:t>. </a:t>
            </a:r>
            <a:endParaRPr lang="es-419" sz="14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C25F727-55DE-32C0-5C51-7F49383F10D9}"/>
              </a:ext>
            </a:extLst>
          </p:cNvPr>
          <p:cNvSpPr/>
          <p:nvPr/>
        </p:nvSpPr>
        <p:spPr>
          <a:xfrm>
            <a:off x="511277" y="816076"/>
            <a:ext cx="3202490" cy="2192595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419" sz="2000" b="1" dirty="0"/>
              <a:t>RESPUESTA EMERGENCIAS</a:t>
            </a:r>
          </a:p>
          <a:p>
            <a:pPr algn="ctr"/>
            <a:endParaRPr lang="es-419" sz="2000" b="1" dirty="0"/>
          </a:p>
          <a:p>
            <a:pPr algn="ctr"/>
            <a:r>
              <a:rPr lang="es-419" sz="2000" b="1" dirty="0"/>
              <a:t>Entidades Responsables: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b="1" dirty="0"/>
              <a:t>AMSA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b="1" dirty="0"/>
              <a:t>MSQ</a:t>
            </a:r>
          </a:p>
        </p:txBody>
      </p:sp>
    </p:spTree>
    <p:extLst>
      <p:ext uri="{BB962C8B-B14F-4D97-AF65-F5344CB8AC3E}">
        <p14:creationId xmlns:p14="http://schemas.microsoft.com/office/powerpoint/2010/main" val="319792986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1B9350-CA4C-C5F2-B012-BA9AF3E478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0A6F264-A0C4-B7D1-51F3-F4430F3850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3076" y="166789"/>
            <a:ext cx="4204962" cy="6249118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74B35261-402B-DF6F-A5D4-AA056EB2360A}"/>
              </a:ext>
            </a:extLst>
          </p:cNvPr>
          <p:cNvSpPr txBox="1"/>
          <p:nvPr/>
        </p:nvSpPr>
        <p:spPr>
          <a:xfrm>
            <a:off x="3383271" y="2517057"/>
            <a:ext cx="26045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600" b="1" dirty="0"/>
              <a:t>GRACIAS !</a:t>
            </a:r>
          </a:p>
        </p:txBody>
      </p:sp>
    </p:spTree>
    <p:extLst>
      <p:ext uri="{BB962C8B-B14F-4D97-AF65-F5344CB8AC3E}">
        <p14:creationId xmlns:p14="http://schemas.microsoft.com/office/powerpoint/2010/main" val="29986327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270FCC-6487-3A2C-63EE-C1DC39F6BE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76C8709-0590-28F9-4F6B-1EE1441C89C3}"/>
              </a:ext>
            </a:extLst>
          </p:cNvPr>
          <p:cNvSpPr txBox="1"/>
          <p:nvPr/>
        </p:nvSpPr>
        <p:spPr>
          <a:xfrm>
            <a:off x="265471" y="2839516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I.     Gran Barrera de Coral:  Patrimonio de la Humanidad</a:t>
            </a:r>
          </a:p>
        </p:txBody>
      </p:sp>
    </p:spTree>
    <p:extLst>
      <p:ext uri="{BB962C8B-B14F-4D97-AF65-F5344CB8AC3E}">
        <p14:creationId xmlns:p14="http://schemas.microsoft.com/office/powerpoint/2010/main" val="211656641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299D5F9-5249-7E71-0A43-331EE00F82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6E02D54-5C5D-8543-FCFA-F063EF620474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I.     Gran Barrera de Coral:  Patrimonio de la Humanidad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6EB4913-9BAB-7C44-B6AE-A24510458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7355" y="826250"/>
            <a:ext cx="6489288" cy="52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469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0080CE-1EDD-EFF9-7E12-6F0F91266A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3188A2E-9509-C0CB-4A94-4B7BA8B276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782" y="1160206"/>
            <a:ext cx="8108119" cy="45621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78DD7B7-4DF7-A196-4CFF-4E9E29FF712A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I.     Gran Barrera de Coral:  Patrimonio de la Humanidad</a:t>
            </a:r>
          </a:p>
        </p:txBody>
      </p:sp>
    </p:spTree>
    <p:extLst>
      <p:ext uri="{BB962C8B-B14F-4D97-AF65-F5344CB8AC3E}">
        <p14:creationId xmlns:p14="http://schemas.microsoft.com/office/powerpoint/2010/main" val="25478311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FB8D68B-B06A-F9E0-6435-0124B85B26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AA77522-36AC-541A-696E-751C8A543D44}"/>
              </a:ext>
            </a:extLst>
          </p:cNvPr>
          <p:cNvSpPr txBox="1"/>
          <p:nvPr/>
        </p:nvSpPr>
        <p:spPr>
          <a:xfrm>
            <a:off x="0" y="831014"/>
            <a:ext cx="9040761" cy="58605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ts val="1950"/>
              </a:lnSpc>
              <a:buNone/>
            </a:pPr>
            <a:r>
              <a:rPr lang="es-ES" sz="2400" b="1" i="0" dirty="0">
                <a:solidFill>
                  <a:srgbClr val="001D35"/>
                </a:solidFill>
                <a:effectLst/>
                <a:latin typeface="Google Sans"/>
              </a:rPr>
              <a:t>Biodiversidad y hábitat:</a:t>
            </a:r>
          </a:p>
          <a:p>
            <a:pPr marL="342900" indent="-342900" algn="just" fontAlgn="ct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es-ES" sz="2000" b="0" i="0" dirty="0">
                <a:solidFill>
                  <a:srgbClr val="001D35"/>
                </a:solidFill>
                <a:effectLst/>
                <a:latin typeface="Google Sans"/>
              </a:rPr>
              <a:t>Diversidad de vida marina: 400 tipos de coral, 1500 especies de peces y 4000 variedades de moluscos</a:t>
            </a:r>
          </a:p>
          <a:p>
            <a:pPr marL="342900" indent="-342900" algn="just" fontAlgn="ct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es-ES" sz="2000" b="0" i="0" dirty="0">
                <a:solidFill>
                  <a:srgbClr val="001D35"/>
                </a:solidFill>
                <a:effectLst/>
                <a:latin typeface="Google Sans"/>
              </a:rPr>
              <a:t> Sustenta a una cuarta parte de la vida marina en todo el mundo</a:t>
            </a:r>
          </a:p>
          <a:p>
            <a:pPr marL="342900" indent="-342900" algn="just" fontAlgn="ct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1D35"/>
                </a:solidFill>
                <a:latin typeface="Google Sans"/>
              </a:rPr>
              <a:t>2900 arrecifes, 940 islas y cayos, extensión de 2,300 km de costa</a:t>
            </a:r>
            <a:endParaRPr lang="es-ES" sz="2000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algn="just" fontAlgn="ctr">
              <a:lnSpc>
                <a:spcPts val="1650"/>
              </a:lnSpc>
              <a:buFont typeface="Arial" panose="020B0604020202020204" pitchFamily="34" charset="0"/>
              <a:buChar char="•"/>
            </a:pPr>
            <a:endParaRPr lang="es-ES" sz="2400" dirty="0">
              <a:solidFill>
                <a:srgbClr val="001D35"/>
              </a:solidFill>
              <a:latin typeface="Google Sans"/>
            </a:endParaRPr>
          </a:p>
          <a:p>
            <a:pPr algn="just" fontAlgn="ctr">
              <a:lnSpc>
                <a:spcPts val="1650"/>
              </a:lnSpc>
            </a:pPr>
            <a:r>
              <a:rPr lang="es-ES" sz="2400" b="0" i="0" dirty="0">
                <a:solidFill>
                  <a:srgbClr val="001D35"/>
                </a:solidFill>
                <a:effectLst/>
                <a:latin typeface="Google Sans"/>
              </a:rPr>
              <a:t> </a:t>
            </a:r>
            <a:endParaRPr lang="es-ES" sz="2400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just">
              <a:lnSpc>
                <a:spcPts val="1950"/>
              </a:lnSpc>
              <a:buNone/>
            </a:pPr>
            <a:r>
              <a:rPr lang="es-ES" sz="2400" b="1" i="0" dirty="0">
                <a:solidFill>
                  <a:srgbClr val="001D35"/>
                </a:solidFill>
                <a:effectLst/>
                <a:latin typeface="Google Sans"/>
              </a:rPr>
              <a:t>Importancia económica:</a:t>
            </a:r>
          </a:p>
          <a:p>
            <a:pPr marL="342900" indent="-342900" algn="just" fontAlgn="ct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es-ES" sz="2000" b="0" i="0" dirty="0">
                <a:solidFill>
                  <a:srgbClr val="001D35"/>
                </a:solidFill>
                <a:effectLst/>
                <a:latin typeface="Google Sans"/>
              </a:rPr>
              <a:t>Turismo - $ 2.9 Billones AUD (2024)</a:t>
            </a:r>
          </a:p>
          <a:p>
            <a:pPr marL="342900" indent="-342900" algn="just" fontAlgn="ct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es-ES" sz="2000" b="0" i="0" dirty="0">
                <a:solidFill>
                  <a:srgbClr val="001D35"/>
                </a:solidFill>
                <a:effectLst/>
                <a:latin typeface="Google Sans"/>
              </a:rPr>
              <a:t>Pesca     - $ 200 Millones AUD (2024)</a:t>
            </a:r>
          </a:p>
          <a:p>
            <a:pPr marL="342900" indent="-342900" algn="just" fontAlgn="ct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1D35"/>
                </a:solidFill>
                <a:latin typeface="Google Sans"/>
              </a:rPr>
              <a:t>Transporte </a:t>
            </a:r>
            <a:r>
              <a:rPr lang="es-ES" sz="2000" dirty="0" err="1">
                <a:solidFill>
                  <a:srgbClr val="001D35"/>
                </a:solidFill>
                <a:latin typeface="Google Sans"/>
              </a:rPr>
              <a:t>Maritimo</a:t>
            </a:r>
            <a:r>
              <a:rPr lang="es-ES" sz="2000" dirty="0">
                <a:solidFill>
                  <a:srgbClr val="001D35"/>
                </a:solidFill>
                <a:latin typeface="Google Sans"/>
              </a:rPr>
              <a:t>  - 11,000 </a:t>
            </a:r>
            <a:r>
              <a:rPr lang="es-ES" sz="2000" dirty="0" err="1">
                <a:solidFill>
                  <a:srgbClr val="001D35"/>
                </a:solidFill>
                <a:latin typeface="Google Sans"/>
              </a:rPr>
              <a:t>transitos</a:t>
            </a:r>
            <a:r>
              <a:rPr lang="es-ES" sz="2000" dirty="0">
                <a:solidFill>
                  <a:srgbClr val="001D35"/>
                </a:solidFill>
                <a:latin typeface="Google Sans"/>
              </a:rPr>
              <a:t> (2024)</a:t>
            </a:r>
            <a:endParaRPr lang="es-ES" sz="2000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just" fontAlgn="ctr">
              <a:lnSpc>
                <a:spcPts val="1650"/>
              </a:lnSpc>
            </a:pPr>
            <a:r>
              <a:rPr lang="es-ES" sz="2000" b="0" i="0" dirty="0">
                <a:solidFill>
                  <a:srgbClr val="001D35"/>
                </a:solidFill>
                <a:effectLst/>
                <a:latin typeface="Google Sans"/>
              </a:rPr>
              <a:t>. </a:t>
            </a:r>
            <a:endParaRPr lang="es-ES" sz="2000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algn="just">
              <a:lnSpc>
                <a:spcPts val="1950"/>
              </a:lnSpc>
              <a:buNone/>
            </a:pPr>
            <a:r>
              <a:rPr lang="es-ES" sz="2400" b="1" i="0" dirty="0">
                <a:solidFill>
                  <a:srgbClr val="001D35"/>
                </a:solidFill>
                <a:effectLst/>
                <a:latin typeface="Google Sans"/>
              </a:rPr>
              <a:t>Protección costera:</a:t>
            </a:r>
          </a:p>
          <a:p>
            <a:pPr marL="342900" indent="-342900" algn="just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es-ES" sz="2000" b="0" i="0" dirty="0">
                <a:solidFill>
                  <a:srgbClr val="001D35"/>
                </a:solidFill>
                <a:effectLst/>
                <a:latin typeface="Google Sans"/>
              </a:rPr>
              <a:t>Los arrecifes protegen las costas de la erosión, tormentas y tsunamis</a:t>
            </a:r>
            <a:r>
              <a:rPr lang="es-ES" sz="2400" b="0" i="0" dirty="0">
                <a:solidFill>
                  <a:srgbClr val="001D35"/>
                </a:solidFill>
                <a:effectLst/>
                <a:latin typeface="Google Sans"/>
              </a:rPr>
              <a:t> </a:t>
            </a:r>
          </a:p>
          <a:p>
            <a:pPr algn="just">
              <a:lnSpc>
                <a:spcPts val="1650"/>
              </a:lnSpc>
            </a:pPr>
            <a:endParaRPr lang="es-ES" sz="2400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algn="just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es-ES" sz="2400" b="1" i="0" dirty="0">
                <a:solidFill>
                  <a:srgbClr val="001D35"/>
                </a:solidFill>
                <a:effectLst/>
                <a:latin typeface="Google Sans"/>
              </a:rPr>
              <a:t>Otros aspectos:</a:t>
            </a:r>
          </a:p>
          <a:p>
            <a:pPr marL="342900" indent="-342900" algn="just" fontAlgn="ctr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es-ES" sz="2000" b="0" i="0" dirty="0">
                <a:solidFill>
                  <a:srgbClr val="001D35"/>
                </a:solidFill>
                <a:effectLst/>
                <a:latin typeface="Google Sans"/>
              </a:rPr>
              <a:t>La Gran Barrera de Coral tiene un valor cultural e histórico para los pueblos indígenas australianos (mas de 70 grupos aborígenes)</a:t>
            </a:r>
            <a:endParaRPr lang="es-ES" sz="2000" b="0" i="0" dirty="0">
              <a:solidFill>
                <a:srgbClr val="0B57D0"/>
              </a:solidFill>
              <a:effectLst/>
              <a:latin typeface="Google Sans"/>
            </a:endParaRPr>
          </a:p>
          <a:p>
            <a:pPr marL="342900" indent="-342900" algn="just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es-ES" sz="2000" b="0" i="0" dirty="0">
                <a:solidFill>
                  <a:srgbClr val="001D35"/>
                </a:solidFill>
                <a:effectLst/>
                <a:latin typeface="Google Sans"/>
              </a:rPr>
              <a:t>El arrecife es un lugar de gran interés científico y educativo </a:t>
            </a:r>
          </a:p>
          <a:p>
            <a:pPr marL="342900" indent="-342900" algn="just">
              <a:lnSpc>
                <a:spcPts val="1650"/>
              </a:lnSpc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rgbClr val="001D35"/>
                </a:solidFill>
                <a:latin typeface="Google Sans"/>
              </a:rPr>
              <a:t>Impacto económico total: $6.4 Billones AUD y 64,000 trabajos</a:t>
            </a:r>
            <a:endParaRPr lang="es-ES" sz="2000" b="0" i="0" dirty="0">
              <a:solidFill>
                <a:srgbClr val="001D35"/>
              </a:solidFill>
              <a:effectLst/>
              <a:latin typeface="Google Sans"/>
            </a:endParaRPr>
          </a:p>
          <a:p>
            <a:pPr algn="ctr"/>
            <a:endParaRPr lang="es-ES" sz="2800" b="1" dirty="0">
              <a:solidFill>
                <a:srgbClr val="001D35"/>
              </a:solidFill>
              <a:latin typeface="Google Sans"/>
            </a:endParaRPr>
          </a:p>
          <a:p>
            <a:pPr algn="ctr"/>
            <a:r>
              <a:rPr lang="es-ES" sz="2800" b="1" dirty="0">
                <a:solidFill>
                  <a:srgbClr val="001D35"/>
                </a:solidFill>
                <a:latin typeface="Google Sans"/>
              </a:rPr>
              <a:t>La Gran Barrera de Coral es un activo económico, social e icónico para Australia…y el mundo</a:t>
            </a:r>
            <a:endParaRPr lang="es-ES" sz="2800" b="1" i="0" dirty="0">
              <a:solidFill>
                <a:srgbClr val="001D35"/>
              </a:solidFill>
              <a:effectLst/>
              <a:latin typeface="Google San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027D8-B325-7BBA-C44B-F4608AC225B8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I.     Gran Barrera de Coral:  Patrimonio de la Humanidad</a:t>
            </a:r>
          </a:p>
        </p:txBody>
      </p:sp>
    </p:spTree>
    <p:extLst>
      <p:ext uri="{BB962C8B-B14F-4D97-AF65-F5344CB8AC3E}">
        <p14:creationId xmlns:p14="http://schemas.microsoft.com/office/powerpoint/2010/main" val="30953854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3E1B40-3529-EE16-0566-00DFCFBD93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158DFCA-46F4-933E-D7F2-E716E6F4BE66}"/>
              </a:ext>
            </a:extLst>
          </p:cNvPr>
          <p:cNvSpPr txBox="1"/>
          <p:nvPr/>
        </p:nvSpPr>
        <p:spPr>
          <a:xfrm>
            <a:off x="476864" y="813277"/>
            <a:ext cx="8495071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  <a:p>
            <a:r>
              <a:rPr lang="es-419" sz="2400" b="1" dirty="0"/>
              <a:t>1975: Parque Marítimo (Gobierno de Australia)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dirty="0"/>
              <a:t>Todo buque mayor de 70m LOA, y todos aquellos que transporten petróleo, químicos y gas por las áreas designadas deben tener un piloto abordo</a:t>
            </a:r>
          </a:p>
          <a:p>
            <a:endParaRPr lang="es-419" sz="2400" b="1" dirty="0"/>
          </a:p>
          <a:p>
            <a:r>
              <a:rPr lang="es-419" sz="2400" b="1" dirty="0"/>
              <a:t>1981: Patrimonio de la Humanidad (Unesco)</a:t>
            </a:r>
          </a:p>
          <a:p>
            <a:endParaRPr lang="es-419" sz="2400" b="1" dirty="0"/>
          </a:p>
          <a:p>
            <a:r>
              <a:rPr lang="es-419" sz="2400" b="1" dirty="0"/>
              <a:t>1990: Zona Marina Especialmente Sensible (OMI)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dirty="0"/>
              <a:t>Primera área en el mundo designada como ZMES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dirty="0"/>
              <a:t>En el 2005 extendida al estrecho de Torres (Australia – </a:t>
            </a:r>
            <a:r>
              <a:rPr lang="es-419" sz="2000" dirty="0" err="1"/>
              <a:t>Papua</a:t>
            </a:r>
            <a:r>
              <a:rPr lang="es-419" sz="2000" dirty="0"/>
              <a:t>), en el 2015 extendida nuevamente hacia el mar de Coral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dirty="0"/>
              <a:t>Implementación de medidas de protección asociadas (APM)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000" b="1" dirty="0"/>
          </a:p>
          <a:p>
            <a:endParaRPr lang="en-AU" sz="2000" b="1" dirty="0"/>
          </a:p>
          <a:p>
            <a:endParaRPr lang="en-AU" dirty="0"/>
          </a:p>
          <a:p>
            <a:endParaRPr lang="en-AU" dirty="0"/>
          </a:p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E04BA4-6814-8F27-3BD9-84EB2B9C8A45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I.     Gran Barrera de Coral:  Patrimonio de la Humanidad</a:t>
            </a:r>
          </a:p>
        </p:txBody>
      </p:sp>
    </p:spTree>
    <p:extLst>
      <p:ext uri="{BB962C8B-B14F-4D97-AF65-F5344CB8AC3E}">
        <p14:creationId xmlns:p14="http://schemas.microsoft.com/office/powerpoint/2010/main" val="2471824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498"/>
                    </a14:imgEffect>
                    <a14:imgEffect>
                      <a14:saturation sat="296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90C52DF-1611-9460-1EB3-26FD68C9D1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8816ACD-F464-ED4F-8E99-21BB846C31AB}"/>
              </a:ext>
            </a:extLst>
          </p:cNvPr>
          <p:cNvSpPr txBox="1"/>
          <p:nvPr/>
        </p:nvSpPr>
        <p:spPr>
          <a:xfrm>
            <a:off x="476864" y="813277"/>
            <a:ext cx="8495071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AU" dirty="0"/>
          </a:p>
          <a:p>
            <a:r>
              <a:rPr lang="es-419" sz="2000" b="1" dirty="0"/>
              <a:t>Implementación de medidas de protección asociadas (APM) autorizadas por la OMI:</a:t>
            </a:r>
          </a:p>
          <a:p>
            <a:endParaRPr lang="es-419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dirty="0"/>
              <a:t>Pilotaje obligatorio para buques que transiten la ruta interna de la</a:t>
            </a:r>
          </a:p>
          <a:p>
            <a:r>
              <a:rPr lang="es-419" sz="2000" dirty="0"/>
              <a:t>     GBC, </a:t>
            </a:r>
            <a:r>
              <a:rPr lang="es-419" sz="2000" dirty="0" err="1"/>
              <a:t>Hydrographers</a:t>
            </a:r>
            <a:r>
              <a:rPr lang="es-419" sz="2000" dirty="0"/>
              <a:t> </a:t>
            </a:r>
            <a:r>
              <a:rPr lang="es-419" sz="2000" dirty="0" err="1"/>
              <a:t>Passage</a:t>
            </a:r>
            <a:r>
              <a:rPr lang="es-419" sz="2000" dirty="0"/>
              <a:t> y estrecho de Torres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dirty="0"/>
              <a:t>Implementación de zonas delimitadas para la navegación y zonas a evitar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000" b="1" dirty="0"/>
          </a:p>
          <a:p>
            <a:r>
              <a:rPr lang="es-419" sz="2000" b="1" dirty="0"/>
              <a:t>Otras medidas implementadas por Australia:</a:t>
            </a:r>
          </a:p>
          <a:p>
            <a:endParaRPr lang="es-419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dirty="0"/>
              <a:t>Implementación de áreas para trafico marítimo y rutas recomendadas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dirty="0"/>
              <a:t>Balizaje visual y electrónico en el GBR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dirty="0"/>
              <a:t>Implementación de REEFVTS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s-419" sz="2000" dirty="0"/>
              <a:t>Sistema de respuesta a incidentes (remolcadores, control de polución, aeronaves, etc.)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s-419" sz="2000" b="1" dirty="0"/>
          </a:p>
          <a:p>
            <a:endParaRPr lang="es-419" dirty="0"/>
          </a:p>
          <a:p>
            <a:endParaRPr lang="en-A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93C78B9-1487-BB57-0909-D7C9103A3CDA}"/>
              </a:ext>
            </a:extLst>
          </p:cNvPr>
          <p:cNvSpPr txBox="1"/>
          <p:nvPr/>
        </p:nvSpPr>
        <p:spPr>
          <a:xfrm>
            <a:off x="172064" y="137651"/>
            <a:ext cx="87998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2400" b="1" dirty="0"/>
              <a:t>I.     Gran Barrera de Coral:  Patrimonio de la Humanidad</a:t>
            </a:r>
          </a:p>
        </p:txBody>
      </p:sp>
    </p:spTree>
    <p:extLst>
      <p:ext uri="{BB962C8B-B14F-4D97-AF65-F5344CB8AC3E}">
        <p14:creationId xmlns:p14="http://schemas.microsoft.com/office/powerpoint/2010/main" val="741759298"/>
      </p:ext>
    </p:extLst>
  </p:cSld>
  <p:clrMapOvr>
    <a:masterClrMapping/>
  </p:clrMapOvr>
</p:sld>
</file>

<file path=ppt/theme/theme1.xml><?xml version="1.0" encoding="utf-8"?>
<a:theme xmlns:a="http://schemas.openxmlformats.org/drawingml/2006/main" name="Tidal Energy Project Proposal by Slidesgo">
  <a:themeElements>
    <a:clrScheme name="Simple Light">
      <a:dk1>
        <a:srgbClr val="191919"/>
      </a:dk1>
      <a:lt1>
        <a:srgbClr val="FFFFFF"/>
      </a:lt1>
      <a:dk2>
        <a:srgbClr val="D2F6FF"/>
      </a:dk2>
      <a:lt2>
        <a:srgbClr val="FFFFFF"/>
      </a:lt2>
      <a:accent1>
        <a:srgbClr val="FFFFFF"/>
      </a:accent1>
      <a:accent2>
        <a:srgbClr val="FFFFFF"/>
      </a:accent2>
      <a:accent3>
        <a:srgbClr val="FFFFFF"/>
      </a:accent3>
      <a:accent4>
        <a:srgbClr val="FFFFFF"/>
      </a:accent4>
      <a:accent5>
        <a:srgbClr val="FFFFFF"/>
      </a:accent5>
      <a:accent6>
        <a:srgbClr val="FFFFFF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1262</TotalTime>
  <Words>2321</Words>
  <Application>Microsoft Office PowerPoint</Application>
  <PresentationFormat>On-screen Show (4:3)</PresentationFormat>
  <Paragraphs>357</Paragraphs>
  <Slides>35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42" baseType="lpstr">
      <vt:lpstr>Aptos</vt:lpstr>
      <vt:lpstr>Arial</vt:lpstr>
      <vt:lpstr>Google Sans</vt:lpstr>
      <vt:lpstr>Open Sans</vt:lpstr>
      <vt:lpstr>Scope One</vt:lpstr>
      <vt:lpstr>Wingdings</vt:lpstr>
      <vt:lpstr>Tidal Energy Project Proposal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Bernardo Obando</dc:creator>
  <cp:lastModifiedBy>Bernardo Obando</cp:lastModifiedBy>
  <cp:revision>43</cp:revision>
  <dcterms:created xsi:type="dcterms:W3CDTF">2025-04-15T01:15:08Z</dcterms:created>
  <dcterms:modified xsi:type="dcterms:W3CDTF">2025-04-23T12:25:06Z</dcterms:modified>
</cp:coreProperties>
</file>