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76" r:id="rId6"/>
    <p:sldId id="277" r:id="rId7"/>
    <p:sldId id="278" r:id="rId8"/>
    <p:sldId id="279" r:id="rId9"/>
    <p:sldId id="282" r:id="rId10"/>
    <p:sldId id="280" r:id="rId11"/>
    <p:sldId id="281" r:id="rId12"/>
    <p:sldId id="284" r:id="rId13"/>
    <p:sldId id="285" r:id="rId14"/>
    <p:sldId id="292" r:id="rId15"/>
    <p:sldId id="291" r:id="rId16"/>
    <p:sldId id="290" r:id="rId17"/>
    <p:sldId id="289" r:id="rId18"/>
    <p:sldId id="288" r:id="rId19"/>
    <p:sldId id="286" r:id="rId20"/>
    <p:sldId id="294" r:id="rId21"/>
    <p:sldId id="295" r:id="rId22"/>
    <p:sldId id="293" r:id="rId23"/>
    <p:sldId id="273" r:id="rId24"/>
  </p:sldIdLst>
  <p:sldSz cx="12192000" cy="6858000"/>
  <p:notesSz cx="6858000" cy="9144000"/>
  <p:custDataLst>
    <p:tags r:id="rId26"/>
  </p:custDataLst>
  <p:defaultTextStyle>
    <a:defPPr lvl="0">
      <a:defRPr lang="es-CO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Relationship Id="rId4" Type="http://schemas.openxmlformats.org/officeDocument/2006/relationships/image" Target="../media/image9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webp"/><Relationship Id="rId1" Type="http://schemas.openxmlformats.org/officeDocument/2006/relationships/image" Target="../media/image22.webp"/><Relationship Id="rId4" Type="http://schemas.openxmlformats.org/officeDocument/2006/relationships/image" Target="../media/image2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image" Target="../media/image6.jpeg"/><Relationship Id="rId4" Type="http://schemas.openxmlformats.org/officeDocument/2006/relationships/image" Target="../media/image9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3.webp"/><Relationship Id="rId1" Type="http://schemas.openxmlformats.org/officeDocument/2006/relationships/image" Target="../media/image22.webp"/><Relationship Id="rId4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D96499-BFD4-4C5D-8AE9-1DD678F1F595}" type="doc">
      <dgm:prSet loTypeId="urn:microsoft.com/office/officeart/2005/8/layout/vList3" loCatId="picture" qsTypeId="urn:microsoft.com/office/officeart/2005/8/quickstyle/3d3" qsCatId="3D" csTypeId="urn:microsoft.com/office/officeart/2005/8/colors/accent0_3" csCatId="mainScheme" phldr="1"/>
      <dgm:spPr/>
    </dgm:pt>
    <dgm:pt modelId="{FA42E28F-0179-4CFF-84A8-85ABECFC4AD6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2000" b="1" dirty="0">
              <a:latin typeface="Arial Narrow" panose="020B0606020202030204" pitchFamily="34" charset="0"/>
            </a:rPr>
            <a:t>CONDICIONES METEOROLÓGICAS</a:t>
          </a:r>
        </a:p>
      </dgm:t>
    </dgm:pt>
    <dgm:pt modelId="{BD0D7B5B-F1A8-4E63-A4F8-0CDAAB164D88}" type="parTrans" cxnId="{E24F0966-F831-4382-ADC4-3C3A9DF38CDA}">
      <dgm:prSet/>
      <dgm:spPr/>
      <dgm:t>
        <a:bodyPr/>
        <a:lstStyle/>
        <a:p>
          <a:endParaRPr lang="es-ES" sz="20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9E557D90-0EB0-4C94-951C-E5B8B81E8B0C}" type="sibTrans" cxnId="{E24F0966-F831-4382-ADC4-3C3A9DF38CDA}">
      <dgm:prSet/>
      <dgm:spPr/>
      <dgm:t>
        <a:bodyPr/>
        <a:lstStyle/>
        <a:p>
          <a:endParaRPr lang="es-ES" sz="20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B8F72A9-7B19-4A93-A4D7-9E139CBB442A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2000" b="1" dirty="0">
              <a:latin typeface="Arial Narrow" panose="020B0606020202030204" pitchFamily="34" charset="0"/>
            </a:rPr>
            <a:t>AMENAZAS EXTERNAS </a:t>
          </a:r>
        </a:p>
      </dgm:t>
    </dgm:pt>
    <dgm:pt modelId="{FC6D6E63-96F0-46C0-A515-F7E52D759620}" type="parTrans" cxnId="{B7A7BB13-EF62-4D0D-8723-FE562C61BA30}">
      <dgm:prSet/>
      <dgm:spPr/>
      <dgm:t>
        <a:bodyPr/>
        <a:lstStyle/>
        <a:p>
          <a:endParaRPr lang="es-ES" sz="20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65402FBE-8FFA-478A-8D94-8925FFC37A9B}" type="sibTrans" cxnId="{B7A7BB13-EF62-4D0D-8723-FE562C61BA30}">
      <dgm:prSet/>
      <dgm:spPr/>
      <dgm:t>
        <a:bodyPr/>
        <a:lstStyle/>
        <a:p>
          <a:endParaRPr lang="es-ES" sz="20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AE763760-29B7-43FB-B640-471C7FE3B837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2000" b="1" dirty="0">
              <a:solidFill>
                <a:srgbClr val="FF0000"/>
              </a:solidFill>
              <a:latin typeface="Arial Narrow" panose="020B0606020202030204" pitchFamily="34" charset="0"/>
            </a:rPr>
            <a:t>FALLOS TÉCNICOS</a:t>
          </a:r>
        </a:p>
      </dgm:t>
    </dgm:pt>
    <dgm:pt modelId="{6C138741-9156-4329-B09E-5381A724BA9B}" type="parTrans" cxnId="{389F940A-B833-43C4-98A0-919A99B76061}">
      <dgm:prSet/>
      <dgm:spPr/>
      <dgm:t>
        <a:bodyPr/>
        <a:lstStyle/>
        <a:p>
          <a:endParaRPr lang="es-ES" sz="20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4948695A-A0FC-4B74-B273-2C2715A88707}" type="sibTrans" cxnId="{389F940A-B833-43C4-98A0-919A99B76061}">
      <dgm:prSet/>
      <dgm:spPr/>
      <dgm:t>
        <a:bodyPr/>
        <a:lstStyle/>
        <a:p>
          <a:endParaRPr lang="es-ES" sz="20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E94E63E3-6E95-4967-9F53-88103856B87D}">
      <dgm:prSet phldrT="[Texto]" custT="1"/>
      <dgm:spPr>
        <a:solidFill>
          <a:srgbClr val="002060"/>
        </a:solidFill>
      </dgm:spPr>
      <dgm:t>
        <a:bodyPr/>
        <a:lstStyle/>
        <a:p>
          <a:r>
            <a:rPr lang="es-ES" sz="2000" b="1" dirty="0">
              <a:solidFill>
                <a:srgbClr val="FF0000"/>
              </a:solidFill>
              <a:latin typeface="Arial Narrow" panose="020B0606020202030204" pitchFamily="34" charset="0"/>
            </a:rPr>
            <a:t>FACTOR HUMANO</a:t>
          </a:r>
        </a:p>
      </dgm:t>
    </dgm:pt>
    <dgm:pt modelId="{38A2CAE0-C3E6-4CBD-A784-43C702257A24}" type="parTrans" cxnId="{A11A1620-BDB7-4605-A949-F632EDB5E104}">
      <dgm:prSet/>
      <dgm:spPr/>
      <dgm:t>
        <a:bodyPr/>
        <a:lstStyle/>
        <a:p>
          <a:endParaRPr lang="es-ES" sz="20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8F2FEF59-2FCF-485F-B384-18023EC206C9}" type="sibTrans" cxnId="{A11A1620-BDB7-4605-A949-F632EDB5E104}">
      <dgm:prSet/>
      <dgm:spPr/>
      <dgm:t>
        <a:bodyPr/>
        <a:lstStyle/>
        <a:p>
          <a:endParaRPr lang="es-ES" sz="20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0A78E90D-473D-408E-AA9E-AA211018D28F}" type="pres">
      <dgm:prSet presAssocID="{98D96499-BFD4-4C5D-8AE9-1DD678F1F595}" presName="linearFlow" presStyleCnt="0">
        <dgm:presLayoutVars>
          <dgm:dir/>
          <dgm:resizeHandles val="exact"/>
        </dgm:presLayoutVars>
      </dgm:prSet>
      <dgm:spPr/>
    </dgm:pt>
    <dgm:pt modelId="{1EFE6B46-22DC-4D97-9FE8-5B055C8F9E71}" type="pres">
      <dgm:prSet presAssocID="{FA42E28F-0179-4CFF-84A8-85ABECFC4AD6}" presName="composite" presStyleCnt="0"/>
      <dgm:spPr/>
    </dgm:pt>
    <dgm:pt modelId="{2720ADAA-743C-45CE-8732-440570287366}" type="pres">
      <dgm:prSet presAssocID="{FA42E28F-0179-4CFF-84A8-85ABECFC4AD6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ECEEAA0-0580-4D1B-A5EF-2F01F8F59428}" type="pres">
      <dgm:prSet presAssocID="{FA42E28F-0179-4CFF-84A8-85ABECFC4AD6}" presName="txShp" presStyleLbl="node1" presStyleIdx="0" presStyleCnt="4">
        <dgm:presLayoutVars>
          <dgm:bulletEnabled val="1"/>
        </dgm:presLayoutVars>
      </dgm:prSet>
      <dgm:spPr/>
    </dgm:pt>
    <dgm:pt modelId="{C52C795A-1862-45EE-ACCA-781A0B4CAA9F}" type="pres">
      <dgm:prSet presAssocID="{9E557D90-0EB0-4C94-951C-E5B8B81E8B0C}" presName="spacing" presStyleCnt="0"/>
      <dgm:spPr/>
    </dgm:pt>
    <dgm:pt modelId="{A1BC0602-DB1C-4376-BDB4-DF5860AB575C}" type="pres">
      <dgm:prSet presAssocID="{CB8F72A9-7B19-4A93-A4D7-9E139CBB442A}" presName="composite" presStyleCnt="0"/>
      <dgm:spPr/>
    </dgm:pt>
    <dgm:pt modelId="{0472F3C4-F851-4CE5-B309-9439F2F37B25}" type="pres">
      <dgm:prSet presAssocID="{CB8F72A9-7B19-4A93-A4D7-9E139CBB442A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C23CFAE-F91D-4AFE-9D39-60EF3B1CE443}" type="pres">
      <dgm:prSet presAssocID="{CB8F72A9-7B19-4A93-A4D7-9E139CBB442A}" presName="txShp" presStyleLbl="node1" presStyleIdx="1" presStyleCnt="4">
        <dgm:presLayoutVars>
          <dgm:bulletEnabled val="1"/>
        </dgm:presLayoutVars>
      </dgm:prSet>
      <dgm:spPr/>
    </dgm:pt>
    <dgm:pt modelId="{2274296D-3F14-4BD0-82FE-DED9071DAD7C}" type="pres">
      <dgm:prSet presAssocID="{65402FBE-8FFA-478A-8D94-8925FFC37A9B}" presName="spacing" presStyleCnt="0"/>
      <dgm:spPr/>
    </dgm:pt>
    <dgm:pt modelId="{828B2006-CBFE-48B5-809F-47C5AF05E1C0}" type="pres">
      <dgm:prSet presAssocID="{AE763760-29B7-43FB-B640-471C7FE3B837}" presName="composite" presStyleCnt="0"/>
      <dgm:spPr/>
    </dgm:pt>
    <dgm:pt modelId="{EE078626-C5DE-4ABB-BF86-A63C118CDCF0}" type="pres">
      <dgm:prSet presAssocID="{AE763760-29B7-43FB-B640-471C7FE3B837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08EB5C5-AF48-4E02-81AD-92FDB2192916}" type="pres">
      <dgm:prSet presAssocID="{AE763760-29B7-43FB-B640-471C7FE3B837}" presName="txShp" presStyleLbl="node1" presStyleIdx="2" presStyleCnt="4">
        <dgm:presLayoutVars>
          <dgm:bulletEnabled val="1"/>
        </dgm:presLayoutVars>
      </dgm:prSet>
      <dgm:spPr/>
    </dgm:pt>
    <dgm:pt modelId="{16FF4870-9A06-42F2-9169-269DD85748F4}" type="pres">
      <dgm:prSet presAssocID="{4948695A-A0FC-4B74-B273-2C2715A88707}" presName="spacing" presStyleCnt="0"/>
      <dgm:spPr/>
    </dgm:pt>
    <dgm:pt modelId="{EBD6A2DE-D54E-4AFC-A7AF-B27479E484AD}" type="pres">
      <dgm:prSet presAssocID="{E94E63E3-6E95-4967-9F53-88103856B87D}" presName="composite" presStyleCnt="0"/>
      <dgm:spPr/>
    </dgm:pt>
    <dgm:pt modelId="{87505C8F-C49D-48A3-BB66-1964365ABBB3}" type="pres">
      <dgm:prSet presAssocID="{E94E63E3-6E95-4967-9F53-88103856B87D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</dgm:spPr>
    </dgm:pt>
    <dgm:pt modelId="{4714515C-5405-4E84-8551-440F22576BEF}" type="pres">
      <dgm:prSet presAssocID="{E94E63E3-6E95-4967-9F53-88103856B87D}" presName="txShp" presStyleLbl="node1" presStyleIdx="3" presStyleCnt="4">
        <dgm:presLayoutVars>
          <dgm:bulletEnabled val="1"/>
        </dgm:presLayoutVars>
      </dgm:prSet>
      <dgm:spPr/>
    </dgm:pt>
  </dgm:ptLst>
  <dgm:cxnLst>
    <dgm:cxn modelId="{389F940A-B833-43C4-98A0-919A99B76061}" srcId="{98D96499-BFD4-4C5D-8AE9-1DD678F1F595}" destId="{AE763760-29B7-43FB-B640-471C7FE3B837}" srcOrd="2" destOrd="0" parTransId="{6C138741-9156-4329-B09E-5381A724BA9B}" sibTransId="{4948695A-A0FC-4B74-B273-2C2715A88707}"/>
    <dgm:cxn modelId="{F2A4BA0B-5DC6-4356-9DBC-06BBB73A06A2}" type="presOf" srcId="{FA42E28F-0179-4CFF-84A8-85ABECFC4AD6}" destId="{1ECEEAA0-0580-4D1B-A5EF-2F01F8F59428}" srcOrd="0" destOrd="0" presId="urn:microsoft.com/office/officeart/2005/8/layout/vList3"/>
    <dgm:cxn modelId="{30732F11-FE5C-434D-900D-A9D8DAD0B869}" type="presOf" srcId="{CB8F72A9-7B19-4A93-A4D7-9E139CBB442A}" destId="{DC23CFAE-F91D-4AFE-9D39-60EF3B1CE443}" srcOrd="0" destOrd="0" presId="urn:microsoft.com/office/officeart/2005/8/layout/vList3"/>
    <dgm:cxn modelId="{B7A7BB13-EF62-4D0D-8723-FE562C61BA30}" srcId="{98D96499-BFD4-4C5D-8AE9-1DD678F1F595}" destId="{CB8F72A9-7B19-4A93-A4D7-9E139CBB442A}" srcOrd="1" destOrd="0" parTransId="{FC6D6E63-96F0-46C0-A515-F7E52D759620}" sibTransId="{65402FBE-8FFA-478A-8D94-8925FFC37A9B}"/>
    <dgm:cxn modelId="{A11A1620-BDB7-4605-A949-F632EDB5E104}" srcId="{98D96499-BFD4-4C5D-8AE9-1DD678F1F595}" destId="{E94E63E3-6E95-4967-9F53-88103856B87D}" srcOrd="3" destOrd="0" parTransId="{38A2CAE0-C3E6-4CBD-A784-43C702257A24}" sibTransId="{8F2FEF59-2FCF-485F-B384-18023EC206C9}"/>
    <dgm:cxn modelId="{BF69E733-D34C-40F3-B6BD-2A6331B040CD}" type="presOf" srcId="{98D96499-BFD4-4C5D-8AE9-1DD678F1F595}" destId="{0A78E90D-473D-408E-AA9E-AA211018D28F}" srcOrd="0" destOrd="0" presId="urn:microsoft.com/office/officeart/2005/8/layout/vList3"/>
    <dgm:cxn modelId="{E24F0966-F831-4382-ADC4-3C3A9DF38CDA}" srcId="{98D96499-BFD4-4C5D-8AE9-1DD678F1F595}" destId="{FA42E28F-0179-4CFF-84A8-85ABECFC4AD6}" srcOrd="0" destOrd="0" parTransId="{BD0D7B5B-F1A8-4E63-A4F8-0CDAAB164D88}" sibTransId="{9E557D90-0EB0-4C94-951C-E5B8B81E8B0C}"/>
    <dgm:cxn modelId="{57980452-C8FC-4714-B9A2-BE9763FD9166}" type="presOf" srcId="{AE763760-29B7-43FB-B640-471C7FE3B837}" destId="{F08EB5C5-AF48-4E02-81AD-92FDB2192916}" srcOrd="0" destOrd="0" presId="urn:microsoft.com/office/officeart/2005/8/layout/vList3"/>
    <dgm:cxn modelId="{9A60DE78-3900-4CD8-BBB4-5B88DE2AB72F}" type="presOf" srcId="{E94E63E3-6E95-4967-9F53-88103856B87D}" destId="{4714515C-5405-4E84-8551-440F22576BEF}" srcOrd="0" destOrd="0" presId="urn:microsoft.com/office/officeart/2005/8/layout/vList3"/>
    <dgm:cxn modelId="{59FC729A-4304-48E9-978A-95DA6590A9D6}" type="presParOf" srcId="{0A78E90D-473D-408E-AA9E-AA211018D28F}" destId="{1EFE6B46-22DC-4D97-9FE8-5B055C8F9E71}" srcOrd="0" destOrd="0" presId="urn:microsoft.com/office/officeart/2005/8/layout/vList3"/>
    <dgm:cxn modelId="{FC2229BA-1446-4955-8B81-5EBBA7AC5EB9}" type="presParOf" srcId="{1EFE6B46-22DC-4D97-9FE8-5B055C8F9E71}" destId="{2720ADAA-743C-45CE-8732-440570287366}" srcOrd="0" destOrd="0" presId="urn:microsoft.com/office/officeart/2005/8/layout/vList3"/>
    <dgm:cxn modelId="{02E36760-F011-4082-8995-F783DFC556B5}" type="presParOf" srcId="{1EFE6B46-22DC-4D97-9FE8-5B055C8F9E71}" destId="{1ECEEAA0-0580-4D1B-A5EF-2F01F8F59428}" srcOrd="1" destOrd="0" presId="urn:microsoft.com/office/officeart/2005/8/layout/vList3"/>
    <dgm:cxn modelId="{85EBF288-E23E-4572-A61B-1B5D257FC5BE}" type="presParOf" srcId="{0A78E90D-473D-408E-AA9E-AA211018D28F}" destId="{C52C795A-1862-45EE-ACCA-781A0B4CAA9F}" srcOrd="1" destOrd="0" presId="urn:microsoft.com/office/officeart/2005/8/layout/vList3"/>
    <dgm:cxn modelId="{83C4FB28-E9D0-4092-92A4-3BC687F3B798}" type="presParOf" srcId="{0A78E90D-473D-408E-AA9E-AA211018D28F}" destId="{A1BC0602-DB1C-4376-BDB4-DF5860AB575C}" srcOrd="2" destOrd="0" presId="urn:microsoft.com/office/officeart/2005/8/layout/vList3"/>
    <dgm:cxn modelId="{DA6D8858-EB52-4D55-B442-3CC50EF636F9}" type="presParOf" srcId="{A1BC0602-DB1C-4376-BDB4-DF5860AB575C}" destId="{0472F3C4-F851-4CE5-B309-9439F2F37B25}" srcOrd="0" destOrd="0" presId="urn:microsoft.com/office/officeart/2005/8/layout/vList3"/>
    <dgm:cxn modelId="{2645AF30-DC6B-4598-9750-FC6F6E46DA0B}" type="presParOf" srcId="{A1BC0602-DB1C-4376-BDB4-DF5860AB575C}" destId="{DC23CFAE-F91D-4AFE-9D39-60EF3B1CE443}" srcOrd="1" destOrd="0" presId="urn:microsoft.com/office/officeart/2005/8/layout/vList3"/>
    <dgm:cxn modelId="{96A7E053-2EE0-4544-A19F-386FD6A4324D}" type="presParOf" srcId="{0A78E90D-473D-408E-AA9E-AA211018D28F}" destId="{2274296D-3F14-4BD0-82FE-DED9071DAD7C}" srcOrd="3" destOrd="0" presId="urn:microsoft.com/office/officeart/2005/8/layout/vList3"/>
    <dgm:cxn modelId="{DA4978FE-7BFE-47F9-995C-535F96011435}" type="presParOf" srcId="{0A78E90D-473D-408E-AA9E-AA211018D28F}" destId="{828B2006-CBFE-48B5-809F-47C5AF05E1C0}" srcOrd="4" destOrd="0" presId="urn:microsoft.com/office/officeart/2005/8/layout/vList3"/>
    <dgm:cxn modelId="{29269469-6FA4-4D75-975C-9250056A85ED}" type="presParOf" srcId="{828B2006-CBFE-48B5-809F-47C5AF05E1C0}" destId="{EE078626-C5DE-4ABB-BF86-A63C118CDCF0}" srcOrd="0" destOrd="0" presId="urn:microsoft.com/office/officeart/2005/8/layout/vList3"/>
    <dgm:cxn modelId="{1F6F797A-496C-4AD1-AEDE-BCCA60B2EE3F}" type="presParOf" srcId="{828B2006-CBFE-48B5-809F-47C5AF05E1C0}" destId="{F08EB5C5-AF48-4E02-81AD-92FDB2192916}" srcOrd="1" destOrd="0" presId="urn:microsoft.com/office/officeart/2005/8/layout/vList3"/>
    <dgm:cxn modelId="{AE4F70DD-AF58-43C2-B64A-0AD01A0C9808}" type="presParOf" srcId="{0A78E90D-473D-408E-AA9E-AA211018D28F}" destId="{16FF4870-9A06-42F2-9169-269DD85748F4}" srcOrd="5" destOrd="0" presId="urn:microsoft.com/office/officeart/2005/8/layout/vList3"/>
    <dgm:cxn modelId="{E0F2649E-C820-459A-9FC1-1363505EF13E}" type="presParOf" srcId="{0A78E90D-473D-408E-AA9E-AA211018D28F}" destId="{EBD6A2DE-D54E-4AFC-A7AF-B27479E484AD}" srcOrd="6" destOrd="0" presId="urn:microsoft.com/office/officeart/2005/8/layout/vList3"/>
    <dgm:cxn modelId="{792F5120-371B-4600-8796-B1018F7C4A75}" type="presParOf" srcId="{EBD6A2DE-D54E-4AFC-A7AF-B27479E484AD}" destId="{87505C8F-C49D-48A3-BB66-1964365ABBB3}" srcOrd="0" destOrd="0" presId="urn:microsoft.com/office/officeart/2005/8/layout/vList3"/>
    <dgm:cxn modelId="{E61D05DB-B3BD-474D-9DA8-03DF338AC897}" type="presParOf" srcId="{EBD6A2DE-D54E-4AFC-A7AF-B27479E484AD}" destId="{4714515C-5405-4E84-8551-440F22576BE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C3013B-AD39-42C7-8DBF-5D9966C0BB57}" type="doc">
      <dgm:prSet loTypeId="urn:microsoft.com/office/officeart/2005/8/layout/vList3" loCatId="picture" qsTypeId="urn:microsoft.com/office/officeart/2005/8/quickstyle/3d3" qsCatId="3D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959535EF-5DF8-4875-AB49-E3EAABDF30B0}">
      <dgm:prSet phldrT="[Texto]" custT="1"/>
      <dgm:spPr/>
      <dgm:t>
        <a:bodyPr/>
        <a:lstStyle/>
        <a:p>
          <a:r>
            <a:rPr lang="es-ES" sz="24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rPr>
            <a:t>Forma Suboficiales Navales</a:t>
          </a:r>
        </a:p>
      </dgm:t>
    </dgm:pt>
    <dgm:pt modelId="{CCA6CC44-706F-4268-8E2F-320DEA2FC2A4}" type="parTrans" cxnId="{2B504F4D-CAB5-48F8-B41E-7E87F18D53C2}">
      <dgm:prSet/>
      <dgm:spPr/>
      <dgm:t>
        <a:bodyPr/>
        <a:lstStyle/>
        <a:p>
          <a:endParaRPr lang="es-ES" sz="2400">
            <a:solidFill>
              <a:schemeClr val="tx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85637CFE-925E-4F96-8C39-4C3C57FBDCBF}" type="sibTrans" cxnId="{2B504F4D-CAB5-48F8-B41E-7E87F18D53C2}">
      <dgm:prSet/>
      <dgm:spPr/>
      <dgm:t>
        <a:bodyPr/>
        <a:lstStyle/>
        <a:p>
          <a:endParaRPr lang="es-ES" sz="2400">
            <a:solidFill>
              <a:schemeClr val="tx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FB376F41-EDB9-4937-B9D0-0A66BC3B2432}">
      <dgm:prSet phldrT="[Texto]" custT="1"/>
      <dgm:spPr/>
      <dgm:t>
        <a:bodyPr/>
        <a:lstStyle/>
        <a:p>
          <a:r>
            <a:rPr lang="es-ES" sz="24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rPr>
            <a:t>Capacita integralmente personal militar con calidad</a:t>
          </a:r>
        </a:p>
      </dgm:t>
    </dgm:pt>
    <dgm:pt modelId="{46A67B3E-5AEB-4B7F-9710-0946C35CA892}" type="parTrans" cxnId="{51C1D453-442A-43B5-8DBA-C3E8E752F72B}">
      <dgm:prSet/>
      <dgm:spPr/>
      <dgm:t>
        <a:bodyPr/>
        <a:lstStyle/>
        <a:p>
          <a:endParaRPr lang="es-ES" sz="2400">
            <a:solidFill>
              <a:schemeClr val="tx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7F7A6F05-F161-41CB-8AE7-81F1D564D55C}" type="sibTrans" cxnId="{51C1D453-442A-43B5-8DBA-C3E8E752F72B}">
      <dgm:prSet/>
      <dgm:spPr/>
      <dgm:t>
        <a:bodyPr/>
        <a:lstStyle/>
        <a:p>
          <a:endParaRPr lang="es-ES" sz="2400">
            <a:solidFill>
              <a:schemeClr val="tx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2ADB4FA3-98AB-4107-8C9D-C8F34DAA3EC4}">
      <dgm:prSet phldrT="[Texto]" custT="1"/>
      <dgm:spPr/>
      <dgm:t>
        <a:bodyPr/>
        <a:lstStyle/>
        <a:p>
          <a:r>
            <a:rPr lang="es-ES" sz="24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rPr>
            <a:t>Principios y valores</a:t>
          </a:r>
        </a:p>
      </dgm:t>
    </dgm:pt>
    <dgm:pt modelId="{9EAB295E-FAB1-41E6-92FB-46CAC7FA9C6C}" type="parTrans" cxnId="{AD6B6BB7-8E41-4203-9B5B-726736D2A047}">
      <dgm:prSet/>
      <dgm:spPr/>
      <dgm:t>
        <a:bodyPr/>
        <a:lstStyle/>
        <a:p>
          <a:endParaRPr lang="es-ES" sz="2400">
            <a:solidFill>
              <a:schemeClr val="tx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CA43617F-A07C-4219-8EDB-628C28FE0C4C}" type="sibTrans" cxnId="{AD6B6BB7-8E41-4203-9B5B-726736D2A047}">
      <dgm:prSet/>
      <dgm:spPr/>
      <dgm:t>
        <a:bodyPr/>
        <a:lstStyle/>
        <a:p>
          <a:endParaRPr lang="es-ES" sz="2400">
            <a:solidFill>
              <a:schemeClr val="tx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FBF276DA-CC64-4B7E-9A66-000C4D71F202}">
      <dgm:prSet phldrT="[Texto]" custT="1"/>
      <dgm:spPr/>
      <dgm:t>
        <a:bodyPr/>
        <a:lstStyle/>
        <a:p>
          <a:r>
            <a:rPr lang="es-ES" sz="24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rPr>
            <a:t>Consolida el poder marítimo de Colombia</a:t>
          </a:r>
        </a:p>
      </dgm:t>
    </dgm:pt>
    <dgm:pt modelId="{A0D6C89D-3365-4FDD-98B8-7DAA3F6F7F2A}" type="parTrans" cxnId="{1146F026-8F10-403A-B9EE-0C75001FF578}">
      <dgm:prSet/>
      <dgm:spPr/>
      <dgm:t>
        <a:bodyPr/>
        <a:lstStyle/>
        <a:p>
          <a:endParaRPr lang="es-ES" sz="2400">
            <a:solidFill>
              <a:schemeClr val="tx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0581154D-9FA0-435F-A678-6DAF17E61EC6}" type="sibTrans" cxnId="{1146F026-8F10-403A-B9EE-0C75001FF578}">
      <dgm:prSet/>
      <dgm:spPr/>
      <dgm:t>
        <a:bodyPr/>
        <a:lstStyle/>
        <a:p>
          <a:endParaRPr lang="es-ES" sz="2400">
            <a:solidFill>
              <a:schemeClr val="tx1">
                <a:lumMod val="75000"/>
              </a:schemeClr>
            </a:solidFill>
            <a:latin typeface="Arial Narrow" panose="020B0606020202030204" pitchFamily="34" charset="0"/>
          </a:endParaRPr>
        </a:p>
      </dgm:t>
    </dgm:pt>
    <dgm:pt modelId="{776ABD8B-355C-476A-B25B-7A79AD4F508F}" type="pres">
      <dgm:prSet presAssocID="{F3C3013B-AD39-42C7-8DBF-5D9966C0BB57}" presName="linearFlow" presStyleCnt="0">
        <dgm:presLayoutVars>
          <dgm:dir/>
          <dgm:resizeHandles val="exact"/>
        </dgm:presLayoutVars>
      </dgm:prSet>
      <dgm:spPr/>
    </dgm:pt>
    <dgm:pt modelId="{190F85C3-F08F-4376-9E04-D9837E9BAA1C}" type="pres">
      <dgm:prSet presAssocID="{959535EF-5DF8-4875-AB49-E3EAABDF30B0}" presName="composite" presStyleCnt="0"/>
      <dgm:spPr/>
    </dgm:pt>
    <dgm:pt modelId="{26F0A4AF-BB53-4E6F-A1EE-8E3E1A93798C}" type="pres">
      <dgm:prSet presAssocID="{959535EF-5DF8-4875-AB49-E3EAABDF30B0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44F4F67-3FFC-4A01-92DD-3C8066D3674C}" type="pres">
      <dgm:prSet presAssocID="{959535EF-5DF8-4875-AB49-E3EAABDF30B0}" presName="txShp" presStyleLbl="node1" presStyleIdx="0" presStyleCnt="4">
        <dgm:presLayoutVars>
          <dgm:bulletEnabled val="1"/>
        </dgm:presLayoutVars>
      </dgm:prSet>
      <dgm:spPr/>
    </dgm:pt>
    <dgm:pt modelId="{802F4E07-5D8E-4EF4-8C69-840456532036}" type="pres">
      <dgm:prSet presAssocID="{85637CFE-925E-4F96-8C39-4C3C57FBDCBF}" presName="spacing" presStyleCnt="0"/>
      <dgm:spPr/>
    </dgm:pt>
    <dgm:pt modelId="{9B14DB94-B77E-458C-9520-0E34C0E96AFF}" type="pres">
      <dgm:prSet presAssocID="{FB376F41-EDB9-4937-B9D0-0A66BC3B2432}" presName="composite" presStyleCnt="0"/>
      <dgm:spPr/>
    </dgm:pt>
    <dgm:pt modelId="{4A7F61E0-0E1C-4768-8C46-C7C405EA8DCB}" type="pres">
      <dgm:prSet presAssocID="{FB376F41-EDB9-4937-B9D0-0A66BC3B2432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10AC3D3-5CD9-419D-9079-5FD61FBF88B9}" type="pres">
      <dgm:prSet presAssocID="{FB376F41-EDB9-4937-B9D0-0A66BC3B2432}" presName="txShp" presStyleLbl="node1" presStyleIdx="1" presStyleCnt="4">
        <dgm:presLayoutVars>
          <dgm:bulletEnabled val="1"/>
        </dgm:presLayoutVars>
      </dgm:prSet>
      <dgm:spPr/>
    </dgm:pt>
    <dgm:pt modelId="{103A2A32-CEB5-438B-A397-21837828EEF6}" type="pres">
      <dgm:prSet presAssocID="{7F7A6F05-F161-41CB-8AE7-81F1D564D55C}" presName="spacing" presStyleCnt="0"/>
      <dgm:spPr/>
    </dgm:pt>
    <dgm:pt modelId="{2E07D436-36DB-436D-B2C9-187BBA1F7EC0}" type="pres">
      <dgm:prSet presAssocID="{2ADB4FA3-98AB-4107-8C9D-C8F34DAA3EC4}" presName="composite" presStyleCnt="0"/>
      <dgm:spPr/>
    </dgm:pt>
    <dgm:pt modelId="{4FDCC1B4-75FB-4580-A43B-0C90BCAC16CA}" type="pres">
      <dgm:prSet presAssocID="{2ADB4FA3-98AB-4107-8C9D-C8F34DAA3EC4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86349A1-EB12-47B2-8130-2D968F5FFDD4}" type="pres">
      <dgm:prSet presAssocID="{2ADB4FA3-98AB-4107-8C9D-C8F34DAA3EC4}" presName="txShp" presStyleLbl="node1" presStyleIdx="2" presStyleCnt="4">
        <dgm:presLayoutVars>
          <dgm:bulletEnabled val="1"/>
        </dgm:presLayoutVars>
      </dgm:prSet>
      <dgm:spPr/>
    </dgm:pt>
    <dgm:pt modelId="{44A3FE1F-9A8D-458D-84EC-3FC215226E44}" type="pres">
      <dgm:prSet presAssocID="{CA43617F-A07C-4219-8EDB-628C28FE0C4C}" presName="spacing" presStyleCnt="0"/>
      <dgm:spPr/>
    </dgm:pt>
    <dgm:pt modelId="{6E30C671-D354-4E75-9A09-30DFCE603D67}" type="pres">
      <dgm:prSet presAssocID="{FBF276DA-CC64-4B7E-9A66-000C4D71F202}" presName="composite" presStyleCnt="0"/>
      <dgm:spPr/>
    </dgm:pt>
    <dgm:pt modelId="{9218BBF6-4DA3-4140-9983-E083CE8B640C}" type="pres">
      <dgm:prSet presAssocID="{FBF276DA-CC64-4B7E-9A66-000C4D71F202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9746F4E0-8961-4885-9F83-66A6C6B5B5FC}" type="pres">
      <dgm:prSet presAssocID="{FBF276DA-CC64-4B7E-9A66-000C4D71F202}" presName="txShp" presStyleLbl="node1" presStyleIdx="3" presStyleCnt="4">
        <dgm:presLayoutVars>
          <dgm:bulletEnabled val="1"/>
        </dgm:presLayoutVars>
      </dgm:prSet>
      <dgm:spPr/>
    </dgm:pt>
  </dgm:ptLst>
  <dgm:cxnLst>
    <dgm:cxn modelId="{927B950A-3AE4-479B-B758-A4FE9A235F33}" type="presOf" srcId="{F3C3013B-AD39-42C7-8DBF-5D9966C0BB57}" destId="{776ABD8B-355C-476A-B25B-7A79AD4F508F}" srcOrd="0" destOrd="0" presId="urn:microsoft.com/office/officeart/2005/8/layout/vList3"/>
    <dgm:cxn modelId="{A0C0271B-99A9-4F9A-A2F6-666625E5AA89}" type="presOf" srcId="{FB376F41-EDB9-4937-B9D0-0A66BC3B2432}" destId="{710AC3D3-5CD9-419D-9079-5FD61FBF88B9}" srcOrd="0" destOrd="0" presId="urn:microsoft.com/office/officeart/2005/8/layout/vList3"/>
    <dgm:cxn modelId="{1146F026-8F10-403A-B9EE-0C75001FF578}" srcId="{F3C3013B-AD39-42C7-8DBF-5D9966C0BB57}" destId="{FBF276DA-CC64-4B7E-9A66-000C4D71F202}" srcOrd="3" destOrd="0" parTransId="{A0D6C89D-3365-4FDD-98B8-7DAA3F6F7F2A}" sibTransId="{0581154D-9FA0-435F-A678-6DAF17E61EC6}"/>
    <dgm:cxn modelId="{5E98A72C-AA34-4ABF-9347-4BD2D89FE017}" type="presOf" srcId="{FBF276DA-CC64-4B7E-9A66-000C4D71F202}" destId="{9746F4E0-8961-4885-9F83-66A6C6B5B5FC}" srcOrd="0" destOrd="0" presId="urn:microsoft.com/office/officeart/2005/8/layout/vList3"/>
    <dgm:cxn modelId="{2B504F4D-CAB5-48F8-B41E-7E87F18D53C2}" srcId="{F3C3013B-AD39-42C7-8DBF-5D9966C0BB57}" destId="{959535EF-5DF8-4875-AB49-E3EAABDF30B0}" srcOrd="0" destOrd="0" parTransId="{CCA6CC44-706F-4268-8E2F-320DEA2FC2A4}" sibTransId="{85637CFE-925E-4F96-8C39-4C3C57FBDCBF}"/>
    <dgm:cxn modelId="{51C1D453-442A-43B5-8DBA-C3E8E752F72B}" srcId="{F3C3013B-AD39-42C7-8DBF-5D9966C0BB57}" destId="{FB376F41-EDB9-4937-B9D0-0A66BC3B2432}" srcOrd="1" destOrd="0" parTransId="{46A67B3E-5AEB-4B7F-9710-0946C35CA892}" sibTransId="{7F7A6F05-F161-41CB-8AE7-81F1D564D55C}"/>
    <dgm:cxn modelId="{FDEB2975-6FB6-4F66-A602-375C0B2A281E}" type="presOf" srcId="{2ADB4FA3-98AB-4107-8C9D-C8F34DAA3EC4}" destId="{386349A1-EB12-47B2-8130-2D968F5FFDD4}" srcOrd="0" destOrd="0" presId="urn:microsoft.com/office/officeart/2005/8/layout/vList3"/>
    <dgm:cxn modelId="{AD6B6BB7-8E41-4203-9B5B-726736D2A047}" srcId="{F3C3013B-AD39-42C7-8DBF-5D9966C0BB57}" destId="{2ADB4FA3-98AB-4107-8C9D-C8F34DAA3EC4}" srcOrd="2" destOrd="0" parTransId="{9EAB295E-FAB1-41E6-92FB-46CAC7FA9C6C}" sibTransId="{CA43617F-A07C-4219-8EDB-628C28FE0C4C}"/>
    <dgm:cxn modelId="{6AAF50CD-DFB7-4930-A6C1-F9E78E765A64}" type="presOf" srcId="{959535EF-5DF8-4875-AB49-E3EAABDF30B0}" destId="{644F4F67-3FFC-4A01-92DD-3C8066D3674C}" srcOrd="0" destOrd="0" presId="urn:microsoft.com/office/officeart/2005/8/layout/vList3"/>
    <dgm:cxn modelId="{A88DB0C5-6089-4206-831B-3A3DE717E7BE}" type="presParOf" srcId="{776ABD8B-355C-476A-B25B-7A79AD4F508F}" destId="{190F85C3-F08F-4376-9E04-D9837E9BAA1C}" srcOrd="0" destOrd="0" presId="urn:microsoft.com/office/officeart/2005/8/layout/vList3"/>
    <dgm:cxn modelId="{5B5547C4-5E3B-4F4B-A1E1-F0E264F9614A}" type="presParOf" srcId="{190F85C3-F08F-4376-9E04-D9837E9BAA1C}" destId="{26F0A4AF-BB53-4E6F-A1EE-8E3E1A93798C}" srcOrd="0" destOrd="0" presId="urn:microsoft.com/office/officeart/2005/8/layout/vList3"/>
    <dgm:cxn modelId="{FEB17198-481C-4F20-A8DA-8DE3918B2904}" type="presParOf" srcId="{190F85C3-F08F-4376-9E04-D9837E9BAA1C}" destId="{644F4F67-3FFC-4A01-92DD-3C8066D3674C}" srcOrd="1" destOrd="0" presId="urn:microsoft.com/office/officeart/2005/8/layout/vList3"/>
    <dgm:cxn modelId="{1127FD70-241B-49D6-8090-DAED5333AB66}" type="presParOf" srcId="{776ABD8B-355C-476A-B25B-7A79AD4F508F}" destId="{802F4E07-5D8E-4EF4-8C69-840456532036}" srcOrd="1" destOrd="0" presId="urn:microsoft.com/office/officeart/2005/8/layout/vList3"/>
    <dgm:cxn modelId="{65D7E5DE-AE79-4EE6-BF07-B20BA14FC1DB}" type="presParOf" srcId="{776ABD8B-355C-476A-B25B-7A79AD4F508F}" destId="{9B14DB94-B77E-458C-9520-0E34C0E96AFF}" srcOrd="2" destOrd="0" presId="urn:microsoft.com/office/officeart/2005/8/layout/vList3"/>
    <dgm:cxn modelId="{0624B9BD-52B7-40A6-AB6C-67F4B0BA9D01}" type="presParOf" srcId="{9B14DB94-B77E-458C-9520-0E34C0E96AFF}" destId="{4A7F61E0-0E1C-4768-8C46-C7C405EA8DCB}" srcOrd="0" destOrd="0" presId="urn:microsoft.com/office/officeart/2005/8/layout/vList3"/>
    <dgm:cxn modelId="{CA17F935-0CF4-43B8-AAAE-72117AC7D4AB}" type="presParOf" srcId="{9B14DB94-B77E-458C-9520-0E34C0E96AFF}" destId="{710AC3D3-5CD9-419D-9079-5FD61FBF88B9}" srcOrd="1" destOrd="0" presId="urn:microsoft.com/office/officeart/2005/8/layout/vList3"/>
    <dgm:cxn modelId="{8AB15E08-608C-4B9C-B8DD-A34336B4E4F9}" type="presParOf" srcId="{776ABD8B-355C-476A-B25B-7A79AD4F508F}" destId="{103A2A32-CEB5-438B-A397-21837828EEF6}" srcOrd="3" destOrd="0" presId="urn:microsoft.com/office/officeart/2005/8/layout/vList3"/>
    <dgm:cxn modelId="{400D9BDD-A3F1-42A1-855F-C3777A514663}" type="presParOf" srcId="{776ABD8B-355C-476A-B25B-7A79AD4F508F}" destId="{2E07D436-36DB-436D-B2C9-187BBA1F7EC0}" srcOrd="4" destOrd="0" presId="urn:microsoft.com/office/officeart/2005/8/layout/vList3"/>
    <dgm:cxn modelId="{8F4CB58C-883B-47CD-BB2E-A1B1B9162262}" type="presParOf" srcId="{2E07D436-36DB-436D-B2C9-187BBA1F7EC0}" destId="{4FDCC1B4-75FB-4580-A43B-0C90BCAC16CA}" srcOrd="0" destOrd="0" presId="urn:microsoft.com/office/officeart/2005/8/layout/vList3"/>
    <dgm:cxn modelId="{546A3B21-417A-40FC-A0A1-7225D0926113}" type="presParOf" srcId="{2E07D436-36DB-436D-B2C9-187BBA1F7EC0}" destId="{386349A1-EB12-47B2-8130-2D968F5FFDD4}" srcOrd="1" destOrd="0" presId="urn:microsoft.com/office/officeart/2005/8/layout/vList3"/>
    <dgm:cxn modelId="{9400361A-56C2-4826-BC8B-D05FBAA59E02}" type="presParOf" srcId="{776ABD8B-355C-476A-B25B-7A79AD4F508F}" destId="{44A3FE1F-9A8D-458D-84EC-3FC215226E44}" srcOrd="5" destOrd="0" presId="urn:microsoft.com/office/officeart/2005/8/layout/vList3"/>
    <dgm:cxn modelId="{C95CE83C-8B31-4503-A014-667B5E6E7BE9}" type="presParOf" srcId="{776ABD8B-355C-476A-B25B-7A79AD4F508F}" destId="{6E30C671-D354-4E75-9A09-30DFCE603D67}" srcOrd="6" destOrd="0" presId="urn:microsoft.com/office/officeart/2005/8/layout/vList3"/>
    <dgm:cxn modelId="{508CD7CF-B8E6-4502-8B6A-ADDEF12B5A2C}" type="presParOf" srcId="{6E30C671-D354-4E75-9A09-30DFCE603D67}" destId="{9218BBF6-4DA3-4140-9983-E083CE8B640C}" srcOrd="0" destOrd="0" presId="urn:microsoft.com/office/officeart/2005/8/layout/vList3"/>
    <dgm:cxn modelId="{8A5D8088-61B8-476F-93B9-509256CEFF91}" type="presParOf" srcId="{6E30C671-D354-4E75-9A09-30DFCE603D67}" destId="{9746F4E0-8961-4885-9F83-66A6C6B5B5F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CEEAA0-0580-4D1B-A5EF-2F01F8F59428}">
      <dsp:nvSpPr>
        <dsp:cNvPr id="0" name=""/>
        <dsp:cNvSpPr/>
      </dsp:nvSpPr>
      <dsp:spPr>
        <a:xfrm rot="10800000">
          <a:off x="1295895" y="2001"/>
          <a:ext cx="4275412" cy="876024"/>
        </a:xfrm>
        <a:prstGeom prst="homePlate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0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Arial Narrow" panose="020B0606020202030204" pitchFamily="34" charset="0"/>
            </a:rPr>
            <a:t>CONDICIONES METEOROLÓGICAS</a:t>
          </a:r>
        </a:p>
      </dsp:txBody>
      <dsp:txXfrm rot="10800000">
        <a:off x="1514901" y="2001"/>
        <a:ext cx="4056406" cy="876024"/>
      </dsp:txXfrm>
    </dsp:sp>
    <dsp:sp modelId="{2720ADAA-743C-45CE-8732-440570287366}">
      <dsp:nvSpPr>
        <dsp:cNvPr id="0" name=""/>
        <dsp:cNvSpPr/>
      </dsp:nvSpPr>
      <dsp:spPr>
        <a:xfrm>
          <a:off x="857883" y="2001"/>
          <a:ext cx="876024" cy="87602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C23CFAE-F91D-4AFE-9D39-60EF3B1CE443}">
      <dsp:nvSpPr>
        <dsp:cNvPr id="0" name=""/>
        <dsp:cNvSpPr/>
      </dsp:nvSpPr>
      <dsp:spPr>
        <a:xfrm rot="10800000">
          <a:off x="1295895" y="1139525"/>
          <a:ext cx="4275412" cy="876024"/>
        </a:xfrm>
        <a:prstGeom prst="homePlate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0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latin typeface="Arial Narrow" panose="020B0606020202030204" pitchFamily="34" charset="0"/>
            </a:rPr>
            <a:t>AMENAZAS EXTERNAS </a:t>
          </a:r>
        </a:p>
      </dsp:txBody>
      <dsp:txXfrm rot="10800000">
        <a:off x="1514901" y="1139525"/>
        <a:ext cx="4056406" cy="876024"/>
      </dsp:txXfrm>
    </dsp:sp>
    <dsp:sp modelId="{0472F3C4-F851-4CE5-B309-9439F2F37B25}">
      <dsp:nvSpPr>
        <dsp:cNvPr id="0" name=""/>
        <dsp:cNvSpPr/>
      </dsp:nvSpPr>
      <dsp:spPr>
        <a:xfrm>
          <a:off x="857883" y="1139525"/>
          <a:ext cx="876024" cy="87602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8EB5C5-AF48-4E02-81AD-92FDB2192916}">
      <dsp:nvSpPr>
        <dsp:cNvPr id="0" name=""/>
        <dsp:cNvSpPr/>
      </dsp:nvSpPr>
      <dsp:spPr>
        <a:xfrm rot="10800000">
          <a:off x="1295895" y="2277049"/>
          <a:ext cx="4275412" cy="876024"/>
        </a:xfrm>
        <a:prstGeom prst="homePlate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0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0000"/>
              </a:solidFill>
              <a:latin typeface="Arial Narrow" panose="020B0606020202030204" pitchFamily="34" charset="0"/>
            </a:rPr>
            <a:t>FALLOS TÉCNICOS</a:t>
          </a:r>
        </a:p>
      </dsp:txBody>
      <dsp:txXfrm rot="10800000">
        <a:off x="1514901" y="2277049"/>
        <a:ext cx="4056406" cy="876024"/>
      </dsp:txXfrm>
    </dsp:sp>
    <dsp:sp modelId="{EE078626-C5DE-4ABB-BF86-A63C118CDCF0}">
      <dsp:nvSpPr>
        <dsp:cNvPr id="0" name=""/>
        <dsp:cNvSpPr/>
      </dsp:nvSpPr>
      <dsp:spPr>
        <a:xfrm>
          <a:off x="857883" y="2277049"/>
          <a:ext cx="876024" cy="87602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14515C-5405-4E84-8551-440F22576BEF}">
      <dsp:nvSpPr>
        <dsp:cNvPr id="0" name=""/>
        <dsp:cNvSpPr/>
      </dsp:nvSpPr>
      <dsp:spPr>
        <a:xfrm rot="10800000">
          <a:off x="1295895" y="3414574"/>
          <a:ext cx="4275412" cy="876024"/>
        </a:xfrm>
        <a:prstGeom prst="homePlate">
          <a:avLst/>
        </a:prstGeom>
        <a:solidFill>
          <a:srgbClr val="00206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6302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FF0000"/>
              </a:solidFill>
              <a:latin typeface="Arial Narrow" panose="020B0606020202030204" pitchFamily="34" charset="0"/>
            </a:rPr>
            <a:t>FACTOR HUMANO</a:t>
          </a:r>
        </a:p>
      </dsp:txBody>
      <dsp:txXfrm rot="10800000">
        <a:off x="1514901" y="3414574"/>
        <a:ext cx="4056406" cy="876024"/>
      </dsp:txXfrm>
    </dsp:sp>
    <dsp:sp modelId="{87505C8F-C49D-48A3-BB66-1964365ABBB3}">
      <dsp:nvSpPr>
        <dsp:cNvPr id="0" name=""/>
        <dsp:cNvSpPr/>
      </dsp:nvSpPr>
      <dsp:spPr>
        <a:xfrm>
          <a:off x="857883" y="3414574"/>
          <a:ext cx="876024" cy="87602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2000" r="-4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4F4F67-3FFC-4A01-92DD-3C8066D3674C}">
      <dsp:nvSpPr>
        <dsp:cNvPr id="0" name=""/>
        <dsp:cNvSpPr/>
      </dsp:nvSpPr>
      <dsp:spPr>
        <a:xfrm rot="10800000">
          <a:off x="1480599" y="1844"/>
          <a:ext cx="4881815" cy="1003877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682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rPr>
            <a:t>Forma Suboficiales Navales</a:t>
          </a:r>
        </a:p>
      </dsp:txBody>
      <dsp:txXfrm rot="10800000">
        <a:off x="1731568" y="1844"/>
        <a:ext cx="4630846" cy="1003877"/>
      </dsp:txXfrm>
    </dsp:sp>
    <dsp:sp modelId="{26F0A4AF-BB53-4E6F-A1EE-8E3E1A93798C}">
      <dsp:nvSpPr>
        <dsp:cNvPr id="0" name=""/>
        <dsp:cNvSpPr/>
      </dsp:nvSpPr>
      <dsp:spPr>
        <a:xfrm>
          <a:off x="978660" y="1844"/>
          <a:ext cx="1003877" cy="10038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10AC3D3-5CD9-419D-9079-5FD61FBF88B9}">
      <dsp:nvSpPr>
        <dsp:cNvPr id="0" name=""/>
        <dsp:cNvSpPr/>
      </dsp:nvSpPr>
      <dsp:spPr>
        <a:xfrm rot="10800000">
          <a:off x="1480599" y="1305387"/>
          <a:ext cx="4881815" cy="1003877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682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rPr>
            <a:t>Capacita integralmente personal militar con calidad</a:t>
          </a:r>
        </a:p>
      </dsp:txBody>
      <dsp:txXfrm rot="10800000">
        <a:off x="1731568" y="1305387"/>
        <a:ext cx="4630846" cy="1003877"/>
      </dsp:txXfrm>
    </dsp:sp>
    <dsp:sp modelId="{4A7F61E0-0E1C-4768-8C46-C7C405EA8DCB}">
      <dsp:nvSpPr>
        <dsp:cNvPr id="0" name=""/>
        <dsp:cNvSpPr/>
      </dsp:nvSpPr>
      <dsp:spPr>
        <a:xfrm>
          <a:off x="978660" y="1305387"/>
          <a:ext cx="1003877" cy="100387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86349A1-EB12-47B2-8130-2D968F5FFDD4}">
      <dsp:nvSpPr>
        <dsp:cNvPr id="0" name=""/>
        <dsp:cNvSpPr/>
      </dsp:nvSpPr>
      <dsp:spPr>
        <a:xfrm rot="10800000">
          <a:off x="1480599" y="2608930"/>
          <a:ext cx="4881815" cy="1003877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682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rPr>
            <a:t>Principios y valores</a:t>
          </a:r>
        </a:p>
      </dsp:txBody>
      <dsp:txXfrm rot="10800000">
        <a:off x="1731568" y="2608930"/>
        <a:ext cx="4630846" cy="1003877"/>
      </dsp:txXfrm>
    </dsp:sp>
    <dsp:sp modelId="{4FDCC1B4-75FB-4580-A43B-0C90BCAC16CA}">
      <dsp:nvSpPr>
        <dsp:cNvPr id="0" name=""/>
        <dsp:cNvSpPr/>
      </dsp:nvSpPr>
      <dsp:spPr>
        <a:xfrm>
          <a:off x="978660" y="2608930"/>
          <a:ext cx="1003877" cy="100387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46F4E0-8961-4885-9F83-66A6C6B5B5FC}">
      <dsp:nvSpPr>
        <dsp:cNvPr id="0" name=""/>
        <dsp:cNvSpPr/>
      </dsp:nvSpPr>
      <dsp:spPr>
        <a:xfrm rot="10800000">
          <a:off x="1480599" y="3912472"/>
          <a:ext cx="4881815" cy="1003877"/>
        </a:xfrm>
        <a:prstGeom prst="homePlate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2682" tIns="91440" rIns="170688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rPr>
            <a:t>Consolida el poder marítimo de Colombia</a:t>
          </a:r>
        </a:p>
      </dsp:txBody>
      <dsp:txXfrm rot="10800000">
        <a:off x="1731568" y="3912472"/>
        <a:ext cx="4630846" cy="1003877"/>
      </dsp:txXfrm>
    </dsp:sp>
    <dsp:sp modelId="{9218BBF6-4DA3-4140-9983-E083CE8B640C}">
      <dsp:nvSpPr>
        <dsp:cNvPr id="0" name=""/>
        <dsp:cNvSpPr/>
      </dsp:nvSpPr>
      <dsp:spPr>
        <a:xfrm>
          <a:off x="978660" y="3912472"/>
          <a:ext cx="1003877" cy="100387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fld id="{3A1DF0D5-5BE9-3348-ABBD-D24A26A17612}" type="datetimeFigureOut">
              <a:rPr lang="es-CO" smtClean="0"/>
              <a:pPr/>
              <a:t>24/04/2025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fld id="{1583427C-BF5B-774E-853D-0BD211F6EAE2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982689"/>
      </p:ext>
    </p:extLst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fld id="{1583427C-BF5B-774E-853D-0BD211F6EAE2}" type="slidenum">
              <a:rPr lang="es-CO" smtClean="0"/>
              <a:pPr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954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427C-BF5B-774E-853D-0BD211F6EAE2}" type="slidenum">
              <a:rPr lang="es-CO" smtClean="0"/>
              <a:pPr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8492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83427C-BF5B-774E-853D-0BD211F6EAE2}" type="slidenum">
              <a:rPr lang="es-CO" smtClean="0"/>
              <a:pPr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764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71741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objetos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54893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31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defPPr/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fif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albtriallawyers.com/es/primary-causes-of-maritime-accidents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05601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0"/>
          <p:cNvSpPr/>
          <p:nvPr/>
        </p:nvSpPr>
        <p:spPr>
          <a:xfrm>
            <a:off x="117132" y="263600"/>
            <a:ext cx="12238318" cy="78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Oferta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académica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: Escuela Naval de Suboficiales </a:t>
            </a:r>
          </a:p>
          <a:p>
            <a:pPr marL="0" indent="0" algn="ctr">
              <a:lnSpc>
                <a:spcPts val="245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"ARC BARRANQUILLA"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3" name="Text 1"/>
          <p:cNvSpPr/>
          <p:nvPr/>
        </p:nvSpPr>
        <p:spPr>
          <a:xfrm>
            <a:off x="7602770" y="6359657"/>
            <a:ext cx="2498884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PREGRADO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4" name="Grupo 53"/>
          <p:cNvGrpSpPr/>
          <p:nvPr/>
        </p:nvGrpSpPr>
        <p:grpSpPr>
          <a:xfrm>
            <a:off x="5779478" y="1283891"/>
            <a:ext cx="5717522" cy="5075766"/>
            <a:chOff x="474788" y="1642543"/>
            <a:chExt cx="6713707" cy="6587057"/>
          </a:xfrm>
        </p:grpSpPr>
        <p:grpSp>
          <p:nvGrpSpPr>
            <p:cNvPr id="55" name="Grupo 54"/>
            <p:cNvGrpSpPr/>
            <p:nvPr/>
          </p:nvGrpSpPr>
          <p:grpSpPr>
            <a:xfrm>
              <a:off x="4317068" y="1642543"/>
              <a:ext cx="1292085" cy="1604725"/>
              <a:chOff x="6406388" y="6775788"/>
              <a:chExt cx="1292085" cy="1689652"/>
            </a:xfrm>
          </p:grpSpPr>
          <p:pic>
            <p:nvPicPr>
              <p:cNvPr id="60" name="Imagen 5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7484" y="6910297"/>
                <a:ext cx="1049891" cy="1420634"/>
              </a:xfrm>
              <a:prstGeom prst="rect">
                <a:avLst/>
              </a:prstGeom>
            </p:spPr>
          </p:pic>
          <p:sp>
            <p:nvSpPr>
              <p:cNvPr id="61" name="Elipse 60"/>
              <p:cNvSpPr/>
              <p:nvPr/>
            </p:nvSpPr>
            <p:spPr>
              <a:xfrm>
                <a:off x="6406388" y="6775788"/>
                <a:ext cx="1292085" cy="1689652"/>
              </a:xfrm>
              <a:prstGeom prst="ellipse">
                <a:avLst/>
              </a:prstGeom>
              <a:noFill/>
              <a:ln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grpSp>
          <p:nvGrpSpPr>
            <p:cNvPr id="56" name="Grupo 55"/>
            <p:cNvGrpSpPr/>
            <p:nvPr/>
          </p:nvGrpSpPr>
          <p:grpSpPr>
            <a:xfrm>
              <a:off x="2318393" y="1642543"/>
              <a:ext cx="1292085" cy="1568258"/>
              <a:chOff x="2120457" y="1188123"/>
              <a:chExt cx="1292085" cy="1689652"/>
            </a:xfrm>
          </p:grpSpPr>
          <p:pic>
            <p:nvPicPr>
              <p:cNvPr id="58" name="Imagen 5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5290" y="1309517"/>
                <a:ext cx="1177352" cy="1498023"/>
              </a:xfrm>
              <a:prstGeom prst="rect">
                <a:avLst/>
              </a:prstGeom>
            </p:spPr>
          </p:pic>
          <p:sp>
            <p:nvSpPr>
              <p:cNvPr id="59" name="Elipse 58"/>
              <p:cNvSpPr/>
              <p:nvPr/>
            </p:nvSpPr>
            <p:spPr>
              <a:xfrm>
                <a:off x="2120457" y="1188123"/>
                <a:ext cx="1292085" cy="1689652"/>
              </a:xfrm>
              <a:prstGeom prst="ellipse">
                <a:avLst/>
              </a:prstGeom>
              <a:noFill/>
              <a:ln>
                <a:solidFill>
                  <a:schemeClr val="bg2">
                    <a:lumMod val="75000"/>
                  </a:schemeClr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</p:grpSp>
        <p:pic>
          <p:nvPicPr>
            <p:cNvPr id="57" name="Imagen 5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788" y="2524157"/>
              <a:ext cx="6713707" cy="5705443"/>
            </a:xfrm>
            <a:prstGeom prst="rect">
              <a:avLst/>
            </a:prstGeom>
          </p:spPr>
        </p:pic>
      </p:grpSp>
      <p:sp>
        <p:nvSpPr>
          <p:cNvPr id="62" name="Rectángulo 61"/>
          <p:cNvSpPr/>
          <p:nvPr/>
        </p:nvSpPr>
        <p:spPr>
          <a:xfrm>
            <a:off x="2631810" y="1063905"/>
            <a:ext cx="2780511" cy="4576538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Rectángulo 62"/>
          <p:cNvSpPr/>
          <p:nvPr/>
        </p:nvSpPr>
        <p:spPr>
          <a:xfrm>
            <a:off x="117132" y="1063905"/>
            <a:ext cx="2127002" cy="458462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8C1F2B66-E4E1-FF1F-393F-8CD377258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15" y="2364432"/>
            <a:ext cx="1150428" cy="1494063"/>
          </a:xfrm>
          <a:prstGeom prst="rect">
            <a:avLst/>
          </a:prstGeom>
        </p:spPr>
      </p:pic>
      <p:pic>
        <p:nvPicPr>
          <p:cNvPr id="65" name="Picture 2" descr="INSIGNIAS - Escuela Naval de Suboficiales">
            <a:extLst>
              <a:ext uri="{FF2B5EF4-FFF2-40B4-BE49-F238E27FC236}">
                <a16:creationId xmlns:a16="http://schemas.microsoft.com/office/drawing/2014/main" id="{6C557D6B-8AFE-F458-963F-0F05D76D9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97" y="3989051"/>
            <a:ext cx="582353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>
            <a:extLst>
              <a:ext uri="{FF2B5EF4-FFF2-40B4-BE49-F238E27FC236}">
                <a16:creationId xmlns:a16="http://schemas.microsoft.com/office/drawing/2014/main" id="{F14C0AFB-19E5-EC4B-942F-CE2ED5A9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063" y="3989051"/>
            <a:ext cx="58235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2">
            <a:extLst>
              <a:ext uri="{FF2B5EF4-FFF2-40B4-BE49-F238E27FC236}">
                <a16:creationId xmlns:a16="http://schemas.microsoft.com/office/drawing/2014/main" id="{FF3B0F26-4266-7AAD-B2C1-8759C12A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741" y="3989050"/>
            <a:ext cx="58235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Imagen 67"/>
          <p:cNvPicPr>
            <a:picLocks noChangeAspect="1"/>
          </p:cNvPicPr>
          <p:nvPr/>
        </p:nvPicPr>
        <p:blipFill rotWithShape="1">
          <a:blip r:embed="rId11"/>
          <a:srcRect l="23529" t="12998" r="-778"/>
          <a:stretch/>
        </p:blipFill>
        <p:spPr>
          <a:xfrm>
            <a:off x="3166078" y="3131375"/>
            <a:ext cx="1851870" cy="690399"/>
          </a:xfrm>
          <a:prstGeom prst="rect">
            <a:avLst/>
          </a:prstGeom>
        </p:spPr>
      </p:pic>
      <p:pic>
        <p:nvPicPr>
          <p:cNvPr id="69" name="Imagen 68"/>
          <p:cNvPicPr>
            <a:picLocks noChangeAspect="1"/>
          </p:cNvPicPr>
          <p:nvPr/>
        </p:nvPicPr>
        <p:blipFill rotWithShape="1">
          <a:blip r:embed="rId11"/>
          <a:srcRect r="78989"/>
          <a:stretch/>
        </p:blipFill>
        <p:spPr>
          <a:xfrm>
            <a:off x="3581884" y="1485970"/>
            <a:ext cx="1020259" cy="1607400"/>
          </a:xfrm>
          <a:prstGeom prst="rect">
            <a:avLst/>
          </a:prstGeom>
        </p:spPr>
      </p:pic>
      <p:pic>
        <p:nvPicPr>
          <p:cNvPr id="70" name="Imagen 69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MosiaicBubbles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4471" t="13592" r="13622" b="13947"/>
          <a:stretch/>
        </p:blipFill>
        <p:spPr>
          <a:xfrm>
            <a:off x="3905773" y="3985250"/>
            <a:ext cx="1120969" cy="1129591"/>
          </a:xfrm>
          <a:prstGeom prst="rect">
            <a:avLst/>
          </a:prstGeom>
        </p:spPr>
      </p:pic>
      <p:sp>
        <p:nvSpPr>
          <p:cNvPr id="71" name="CuadroTexto 70"/>
          <p:cNvSpPr txBox="1"/>
          <p:nvPr/>
        </p:nvSpPr>
        <p:spPr>
          <a:xfrm>
            <a:off x="608829" y="5015589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Grumete</a:t>
            </a:r>
            <a:endParaRPr lang="es-CO" dirty="0"/>
          </a:p>
        </p:txBody>
      </p:sp>
      <p:sp>
        <p:nvSpPr>
          <p:cNvPr id="72" name="CuadroTexto 71"/>
          <p:cNvSpPr txBox="1"/>
          <p:nvPr/>
        </p:nvSpPr>
        <p:spPr>
          <a:xfrm>
            <a:off x="2998967" y="5019594"/>
            <a:ext cx="2257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Marinero Segundo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23064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62" grpId="0" animBg="1"/>
      <p:bldP spid="63" grpId="0" animBg="1"/>
      <p:bldP spid="71" grpId="0"/>
      <p:bldP spid="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ángulo 69"/>
          <p:cNvSpPr/>
          <p:nvPr/>
        </p:nvSpPr>
        <p:spPr>
          <a:xfrm>
            <a:off x="6731970" y="1270440"/>
            <a:ext cx="4498006" cy="491590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7186830" y="1444829"/>
            <a:ext cx="3981701" cy="38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7186830" y="1966335"/>
            <a:ext cx="3981701" cy="38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7186830" y="2487841"/>
            <a:ext cx="3981701" cy="38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7186830" y="3009347"/>
            <a:ext cx="3981701" cy="38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7186830" y="3530853"/>
            <a:ext cx="3981701" cy="38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7186830" y="4034071"/>
            <a:ext cx="3981701" cy="38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7186830" y="4555577"/>
            <a:ext cx="3981701" cy="38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7186830" y="5077083"/>
            <a:ext cx="3981701" cy="38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7186830" y="5598587"/>
            <a:ext cx="3981701" cy="386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100">
              <a:latin typeface="Arial Narrow" panose="020B0606020202030204" pitchFamily="34" charset="0"/>
            </a:endParaRPr>
          </a:p>
        </p:txBody>
      </p:sp>
      <p:pic>
        <p:nvPicPr>
          <p:cNvPr id="80" name="Imagen 79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877018" y="5557245"/>
            <a:ext cx="541732" cy="464945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>
            <a:off x="3701045" y="1270440"/>
            <a:ext cx="2619533" cy="423010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2" name="Rectángulo 81"/>
          <p:cNvSpPr/>
          <p:nvPr/>
        </p:nvSpPr>
        <p:spPr>
          <a:xfrm>
            <a:off x="115721" y="1270439"/>
            <a:ext cx="3108940" cy="423010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3" name="Imagen 82">
            <a:extLst>
              <a:ext uri="{FF2B5EF4-FFF2-40B4-BE49-F238E27FC236}">
                <a16:creationId xmlns:a16="http://schemas.microsoft.com/office/drawing/2014/main" id="{8C1F2B66-E4E1-FF1F-393F-8CD377258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47" y="3126137"/>
            <a:ext cx="1620128" cy="2104064"/>
          </a:xfrm>
          <a:prstGeom prst="rect">
            <a:avLst/>
          </a:prstGeom>
        </p:spPr>
      </p:pic>
      <p:pic>
        <p:nvPicPr>
          <p:cNvPr id="84" name="Imagen 83"/>
          <p:cNvPicPr>
            <a:picLocks noChangeAspect="1"/>
          </p:cNvPicPr>
          <p:nvPr/>
        </p:nvPicPr>
        <p:blipFill rotWithShape="1">
          <a:blip r:embed="rId6"/>
          <a:srcRect l="23529" t="12998" r="-778"/>
          <a:stretch/>
        </p:blipFill>
        <p:spPr>
          <a:xfrm>
            <a:off x="4227595" y="3301081"/>
            <a:ext cx="1708370" cy="636901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 rotWithShape="1">
          <a:blip r:embed="rId6"/>
          <a:srcRect r="78989"/>
          <a:stretch/>
        </p:blipFill>
        <p:spPr>
          <a:xfrm>
            <a:off x="4691854" y="1663642"/>
            <a:ext cx="941200" cy="1482844"/>
          </a:xfrm>
          <a:prstGeom prst="rect">
            <a:avLst/>
          </a:prstGeom>
        </p:spPr>
      </p:pic>
      <p:pic>
        <p:nvPicPr>
          <p:cNvPr id="86" name="Imagen 8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osiaicBubbles/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14471" t="13592" r="13622" b="13947"/>
          <a:stretch/>
        </p:blipFill>
        <p:spPr>
          <a:xfrm>
            <a:off x="4637414" y="4102236"/>
            <a:ext cx="951163" cy="958479"/>
          </a:xfrm>
          <a:prstGeom prst="rect">
            <a:avLst/>
          </a:prstGeom>
        </p:spPr>
      </p:pic>
      <p:sp>
        <p:nvSpPr>
          <p:cNvPr id="87" name="CuadroTexto 86"/>
          <p:cNvSpPr txBox="1"/>
          <p:nvPr/>
        </p:nvSpPr>
        <p:spPr>
          <a:xfrm>
            <a:off x="7487834" y="1525289"/>
            <a:ext cx="2650874" cy="2590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lvl="0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ts val="1300"/>
              </a:lnSpc>
            </a:pPr>
            <a:r>
              <a:rPr lang="es-MX" sz="1100" dirty="0">
                <a:solidFill>
                  <a:schemeClr val="bg1"/>
                </a:solidFill>
                <a:latin typeface="Arial Narrow" panose="020B0606020202030204" pitchFamily="34" charset="0"/>
              </a:rPr>
              <a:t>Logística Naval</a:t>
            </a:r>
          </a:p>
        </p:txBody>
      </p:sp>
      <p:sp>
        <p:nvSpPr>
          <p:cNvPr id="88" name="CuadroTexto 87"/>
          <p:cNvSpPr txBox="1"/>
          <p:nvPr/>
        </p:nvSpPr>
        <p:spPr>
          <a:xfrm>
            <a:off x="7487834" y="2036751"/>
            <a:ext cx="3005124" cy="2590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lvl="0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ts val="1300"/>
              </a:lnSpc>
            </a:pPr>
            <a:r>
              <a:rPr lang="es-MX" sz="1100" dirty="0">
                <a:solidFill>
                  <a:schemeClr val="bg1"/>
                </a:solidFill>
                <a:latin typeface="Arial Narrow" panose="020B0606020202030204" pitchFamily="34" charset="0"/>
              </a:rPr>
              <a:t>Control Naval de Tráfico Marítimo.</a:t>
            </a:r>
          </a:p>
        </p:txBody>
      </p:sp>
      <p:sp>
        <p:nvSpPr>
          <p:cNvPr id="89" name="Rectángulo 88"/>
          <p:cNvSpPr/>
          <p:nvPr/>
        </p:nvSpPr>
        <p:spPr>
          <a:xfrm>
            <a:off x="7487833" y="2546467"/>
            <a:ext cx="33417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1100" dirty="0">
                <a:solidFill>
                  <a:schemeClr val="bg1"/>
                </a:solidFill>
                <a:latin typeface="Arial Narrow" panose="020B0606020202030204" pitchFamily="34" charset="0"/>
              </a:rPr>
              <a:t>Manejo Integrado de Zonas Costeras.</a:t>
            </a:r>
          </a:p>
        </p:txBody>
      </p:sp>
      <p:sp>
        <p:nvSpPr>
          <p:cNvPr id="90" name="Rectángulo 89"/>
          <p:cNvSpPr/>
          <p:nvPr/>
        </p:nvSpPr>
        <p:spPr>
          <a:xfrm>
            <a:off x="7487835" y="3013185"/>
            <a:ext cx="30051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1100" dirty="0">
                <a:solidFill>
                  <a:schemeClr val="bg1"/>
                </a:solidFill>
                <a:latin typeface="Arial Narrow" panose="020B0606020202030204" pitchFamily="34" charset="0"/>
              </a:rPr>
              <a:t>Gestión de la Seguridad y la Información.</a:t>
            </a:r>
          </a:p>
        </p:txBody>
      </p:sp>
      <p:sp>
        <p:nvSpPr>
          <p:cNvPr id="91" name="Rectángulo 90"/>
          <p:cNvSpPr/>
          <p:nvPr/>
        </p:nvSpPr>
        <p:spPr>
          <a:xfrm>
            <a:off x="7487833" y="3585076"/>
            <a:ext cx="28820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1100" dirty="0">
                <a:solidFill>
                  <a:schemeClr val="bg1"/>
                </a:solidFill>
                <a:latin typeface="Arial Narrow" panose="020B0606020202030204" pitchFamily="34" charset="0"/>
              </a:rPr>
              <a:t>Administración de Servicios de Salud.</a:t>
            </a:r>
          </a:p>
        </p:txBody>
      </p:sp>
      <p:sp>
        <p:nvSpPr>
          <p:cNvPr id="92" name="Rectángulo 91"/>
          <p:cNvSpPr/>
          <p:nvPr/>
        </p:nvSpPr>
        <p:spPr>
          <a:xfrm>
            <a:off x="7487834" y="4035578"/>
            <a:ext cx="370402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1100" dirty="0">
                <a:solidFill>
                  <a:schemeClr val="bg1"/>
                </a:solidFill>
                <a:latin typeface="Arial Narrow" panose="020B0606020202030204" pitchFamily="34" charset="0"/>
              </a:rPr>
              <a:t>Diseño y Construcción de Sistemas Electrohidráulicos y </a:t>
            </a:r>
            <a:r>
              <a:rPr lang="es-CO" sz="11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Electroneumáticos</a:t>
            </a:r>
            <a:r>
              <a:rPr lang="es-CO" sz="1100" dirty="0">
                <a:solidFill>
                  <a:schemeClr val="bg1"/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93" name="Rectángulo 92"/>
          <p:cNvSpPr/>
          <p:nvPr/>
        </p:nvSpPr>
        <p:spPr>
          <a:xfrm>
            <a:off x="7487834" y="4643036"/>
            <a:ext cx="34490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1100" dirty="0">
                <a:solidFill>
                  <a:schemeClr val="bg1"/>
                </a:solidFill>
                <a:latin typeface="Arial Narrow" panose="020B0606020202030204" pitchFamily="34" charset="0"/>
              </a:rPr>
              <a:t>Manejo de Materiales Compuestos.</a:t>
            </a:r>
          </a:p>
        </p:txBody>
      </p:sp>
      <p:sp>
        <p:nvSpPr>
          <p:cNvPr id="94" name="Rectángulo 93"/>
          <p:cNvSpPr/>
          <p:nvPr/>
        </p:nvSpPr>
        <p:spPr>
          <a:xfrm>
            <a:off x="7487833" y="5088420"/>
            <a:ext cx="316048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1100" dirty="0">
                <a:solidFill>
                  <a:schemeClr val="bg1"/>
                </a:solidFill>
                <a:latin typeface="Arial Narrow" panose="020B0606020202030204" pitchFamily="34" charset="0"/>
              </a:rPr>
              <a:t>Gestión Integral de Mantenimiento.</a:t>
            </a:r>
          </a:p>
        </p:txBody>
      </p:sp>
      <p:sp>
        <p:nvSpPr>
          <p:cNvPr id="95" name="Rectángulo 94"/>
          <p:cNvSpPr/>
          <p:nvPr/>
        </p:nvSpPr>
        <p:spPr>
          <a:xfrm>
            <a:off x="7487834" y="5614838"/>
            <a:ext cx="265087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CO" sz="1100" dirty="0">
                <a:solidFill>
                  <a:schemeClr val="bg1"/>
                </a:solidFill>
                <a:latin typeface="Arial Narrow" panose="020B0606020202030204" pitchFamily="34" charset="0"/>
              </a:rPr>
              <a:t>Sistemas de Redes.</a:t>
            </a:r>
          </a:p>
        </p:txBody>
      </p:sp>
      <p:sp>
        <p:nvSpPr>
          <p:cNvPr id="96" name="Rectángulo 95">
            <a:extLst>
              <a:ext uri="{FF2B5EF4-FFF2-40B4-BE49-F238E27FC236}">
                <a16:creationId xmlns:a16="http://schemas.microsoft.com/office/drawing/2014/main" id="{B4590D22-C7E4-4A3C-5BD7-35F11BF7D498}"/>
              </a:ext>
            </a:extLst>
          </p:cNvPr>
          <p:cNvSpPr/>
          <p:nvPr/>
        </p:nvSpPr>
        <p:spPr>
          <a:xfrm>
            <a:off x="0" y="1707835"/>
            <a:ext cx="3567273" cy="584775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s-MX" sz="2400" dirty="0">
                <a:solidFill>
                  <a:srgbClr val="2E5497">
                    <a:lumMod val="75000"/>
                  </a:srgbClr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ESPECIALIZACIÓN TECNOLÓGICA</a:t>
            </a:r>
            <a:r>
              <a:rPr lang="es-MX" sz="2400" b="1" dirty="0">
                <a:solidFill>
                  <a:srgbClr val="2E5497">
                    <a:lumMod val="75000"/>
                  </a:srgbClr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 </a:t>
            </a:r>
            <a:endParaRPr lang="es-ES" sz="2400" b="1" dirty="0">
              <a:solidFill>
                <a:srgbClr val="2E5497">
                  <a:lumMod val="75000"/>
                </a:srgbClr>
              </a:solidFill>
              <a:latin typeface="Century Gothic" panose="020B0502020202020204" pitchFamily="34" charset="0"/>
              <a:ea typeface="Lato Light Italic" panose="020F0502020204030203" pitchFamily="34" charset="0"/>
              <a:cs typeface="Lato Light Italic" panose="020F0502020204030203" pitchFamily="34" charset="0"/>
            </a:endParaRPr>
          </a:p>
        </p:txBody>
      </p:sp>
      <p:pic>
        <p:nvPicPr>
          <p:cNvPr id="97" name="Picture 4">
            <a:extLst>
              <a:ext uri="{FF2B5EF4-FFF2-40B4-BE49-F238E27FC236}">
                <a16:creationId xmlns:a16="http://schemas.microsoft.com/office/drawing/2014/main" id="{80EC68BA-1084-795B-346F-71E9F1AB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982" y="4296401"/>
            <a:ext cx="377013" cy="6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6">
            <a:extLst>
              <a:ext uri="{FF2B5EF4-FFF2-40B4-BE49-F238E27FC236}">
                <a16:creationId xmlns:a16="http://schemas.microsoft.com/office/drawing/2014/main" id="{6C5823C5-50E6-8364-CCDD-AB5DB1E2A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738" y="4261731"/>
            <a:ext cx="377461" cy="6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Imagen 98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877018" y="1397056"/>
            <a:ext cx="541732" cy="464945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877018" y="1917080"/>
            <a:ext cx="541732" cy="464945"/>
          </a:xfrm>
          <a:prstGeom prst="rect">
            <a:avLst/>
          </a:prstGeom>
        </p:spPr>
      </p:pic>
      <p:pic>
        <p:nvPicPr>
          <p:cNvPr id="101" name="Imagen 100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877018" y="2437104"/>
            <a:ext cx="541732" cy="464945"/>
          </a:xfrm>
          <a:prstGeom prst="rect">
            <a:avLst/>
          </a:prstGeom>
        </p:spPr>
      </p:pic>
      <p:pic>
        <p:nvPicPr>
          <p:cNvPr id="102" name="Imagen 101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877018" y="2957128"/>
            <a:ext cx="541732" cy="464945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877018" y="3477152"/>
            <a:ext cx="541732" cy="464945"/>
          </a:xfrm>
          <a:prstGeom prst="rect">
            <a:avLst/>
          </a:prstGeom>
        </p:spPr>
      </p:pic>
      <p:pic>
        <p:nvPicPr>
          <p:cNvPr id="104" name="Imagen 103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877018" y="3997176"/>
            <a:ext cx="541732" cy="464945"/>
          </a:xfrm>
          <a:prstGeom prst="rect">
            <a:avLst/>
          </a:prstGeom>
        </p:spPr>
      </p:pic>
      <p:pic>
        <p:nvPicPr>
          <p:cNvPr id="105" name="Imagen 104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877018" y="4517200"/>
            <a:ext cx="541732" cy="464945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877018" y="5037224"/>
            <a:ext cx="541732" cy="464945"/>
          </a:xfrm>
          <a:prstGeom prst="rect">
            <a:avLst/>
          </a:prstGeom>
        </p:spPr>
      </p:pic>
      <p:sp>
        <p:nvSpPr>
          <p:cNvPr id="107" name="CuadroTexto 106"/>
          <p:cNvSpPr txBox="1"/>
          <p:nvPr/>
        </p:nvSpPr>
        <p:spPr>
          <a:xfrm>
            <a:off x="3731701" y="5004876"/>
            <a:ext cx="110493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lnSpc>
                <a:spcPts val="1500"/>
              </a:lnSpc>
              <a:defRPr sz="1400"/>
            </a:lvl1pPr>
          </a:lstStyle>
          <a:p>
            <a:r>
              <a:rPr lang="es-MX" dirty="0">
                <a:latin typeface="Arial Narrow" panose="020B0606020202030204" pitchFamily="34" charset="0"/>
              </a:rPr>
              <a:t>Marinero Primero</a:t>
            </a:r>
            <a:endParaRPr lang="es-CO" dirty="0">
              <a:latin typeface="Arial Narrow" panose="020B0606020202030204" pitchFamily="34" charset="0"/>
            </a:endParaRPr>
          </a:p>
        </p:txBody>
      </p:sp>
      <p:sp>
        <p:nvSpPr>
          <p:cNvPr id="108" name="CuadroTexto 107"/>
          <p:cNvSpPr txBox="1"/>
          <p:nvPr/>
        </p:nvSpPr>
        <p:spPr>
          <a:xfrm>
            <a:off x="5423648" y="5023488"/>
            <a:ext cx="10307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lnSpc>
                <a:spcPts val="1500"/>
              </a:lnSpc>
              <a:defRPr sz="1400"/>
            </a:lvl1pPr>
          </a:lstStyle>
          <a:p>
            <a:r>
              <a:rPr lang="es-MX" dirty="0">
                <a:latin typeface="Arial Narrow" panose="020B0606020202030204" pitchFamily="34" charset="0"/>
              </a:rPr>
              <a:t>Suboficial Tercero</a:t>
            </a:r>
            <a:endParaRPr lang="es-CO" dirty="0">
              <a:latin typeface="Arial Narrow" panose="020B0606020202030204" pitchFamily="34" charset="0"/>
            </a:endParaRPr>
          </a:p>
        </p:txBody>
      </p:sp>
      <p:cxnSp>
        <p:nvCxnSpPr>
          <p:cNvPr id="109" name="Conector recto de flecha 108"/>
          <p:cNvCxnSpPr/>
          <p:nvPr/>
        </p:nvCxnSpPr>
        <p:spPr>
          <a:xfrm>
            <a:off x="4785863" y="5262015"/>
            <a:ext cx="720731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 0"/>
          <p:cNvSpPr/>
          <p:nvPr/>
        </p:nvSpPr>
        <p:spPr>
          <a:xfrm>
            <a:off x="-1500278" y="253336"/>
            <a:ext cx="14935200" cy="78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Oferta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académica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: Escuela Naval de Suboficiales </a:t>
            </a:r>
          </a:p>
          <a:p>
            <a:pPr marL="0" indent="0" algn="ctr">
              <a:lnSpc>
                <a:spcPts val="245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"ARC BARRANQUILLA"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1" name="Text 1"/>
          <p:cNvSpPr/>
          <p:nvPr/>
        </p:nvSpPr>
        <p:spPr>
          <a:xfrm>
            <a:off x="7602770" y="6359657"/>
            <a:ext cx="2498884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POSGRADO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022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1" grpId="0" animBg="1"/>
      <p:bldP spid="82" grpId="0" animBg="1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107" grpId="0"/>
      <p:bldP spid="108" grpId="0"/>
      <p:bldP spid="110" grpId="0" animBg="1"/>
      <p:bldP spid="1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/>
          <p:cNvSpPr/>
          <p:nvPr/>
        </p:nvSpPr>
        <p:spPr>
          <a:xfrm>
            <a:off x="7027798" y="3826153"/>
            <a:ext cx="4198756" cy="43824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 Narrow" panose="020B0606020202030204" pitchFamily="34" charset="0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7027798" y="4437110"/>
            <a:ext cx="4198756" cy="43824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 Narrow" panose="020B0606020202030204" pitchFamily="34" charset="0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3725809" y="1918018"/>
            <a:ext cx="2839569" cy="146620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 Narrow" panose="020B0606020202030204" pitchFamily="34" charset="0"/>
            </a:endParaRPr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8C1F2B66-E4E1-FF1F-393F-8CD377258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526" y="2961209"/>
            <a:ext cx="1697711" cy="2204822"/>
          </a:xfrm>
          <a:prstGeom prst="rect">
            <a:avLst/>
          </a:prstGeom>
        </p:spPr>
      </p:pic>
      <p:sp>
        <p:nvSpPr>
          <p:cNvPr id="75" name="Rectángulo 74">
            <a:extLst>
              <a:ext uri="{FF2B5EF4-FFF2-40B4-BE49-F238E27FC236}">
                <a16:creationId xmlns:a16="http://schemas.microsoft.com/office/drawing/2014/main" id="{B4590D22-C7E4-4A3C-5BD7-35F11BF7D498}"/>
              </a:ext>
            </a:extLst>
          </p:cNvPr>
          <p:cNvSpPr/>
          <p:nvPr/>
        </p:nvSpPr>
        <p:spPr>
          <a:xfrm>
            <a:off x="0" y="1973845"/>
            <a:ext cx="3718762" cy="584775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s-MX" sz="3200" dirty="0">
                <a:solidFill>
                  <a:srgbClr val="2E5497">
                    <a:lumMod val="75000"/>
                  </a:srgbClr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TECNOLÓGICA</a:t>
            </a:r>
            <a:r>
              <a:rPr lang="es-MX" sz="3200" b="1" dirty="0">
                <a:solidFill>
                  <a:srgbClr val="2E5497">
                    <a:lumMod val="75000"/>
                  </a:srgbClr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 </a:t>
            </a:r>
            <a:endParaRPr lang="es-ES" sz="3200" b="1" dirty="0">
              <a:solidFill>
                <a:srgbClr val="2E5497">
                  <a:lumMod val="75000"/>
                </a:srgbClr>
              </a:solidFill>
              <a:latin typeface="Century Gothic" panose="020B0502020202020204" pitchFamily="34" charset="0"/>
              <a:ea typeface="Lato Light Italic" panose="020F0502020204030203" pitchFamily="34" charset="0"/>
              <a:cs typeface="Lato Light Italic" panose="020F0502020204030203" pitchFamily="34" charset="0"/>
            </a:endParaRPr>
          </a:p>
        </p:txBody>
      </p:sp>
      <p:sp>
        <p:nvSpPr>
          <p:cNvPr id="76" name="CuadroTexto 75"/>
          <p:cNvSpPr txBox="1"/>
          <p:nvPr/>
        </p:nvSpPr>
        <p:spPr>
          <a:xfrm>
            <a:off x="7303943" y="3902928"/>
            <a:ext cx="3921842" cy="2846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lvl="0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ts val="1500"/>
              </a:lnSpc>
            </a:pPr>
            <a:r>
              <a:rPr lang="es-MX" sz="1400" dirty="0">
                <a:solidFill>
                  <a:schemeClr val="bg1"/>
                </a:solidFill>
                <a:latin typeface="Arial Narrow" panose="020B0606020202030204" pitchFamily="34" charset="0"/>
              </a:rPr>
              <a:t>Gestión Ambiental Marina y Costera.</a:t>
            </a:r>
          </a:p>
        </p:txBody>
      </p:sp>
      <p:sp>
        <p:nvSpPr>
          <p:cNvPr id="77" name="Rectángulo 76"/>
          <p:cNvSpPr/>
          <p:nvPr/>
        </p:nvSpPr>
        <p:spPr>
          <a:xfrm>
            <a:off x="7328800" y="4517732"/>
            <a:ext cx="3948378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500"/>
              </a:lnSpc>
            </a:pPr>
            <a:r>
              <a:rPr lang="es-CO" sz="1400" dirty="0">
                <a:solidFill>
                  <a:schemeClr val="bg1"/>
                </a:solidFill>
                <a:latin typeface="Arial Narrow" panose="020B0606020202030204" pitchFamily="34" charset="0"/>
              </a:rPr>
              <a:t>Tecnológica en Logística.</a:t>
            </a:r>
          </a:p>
        </p:txBody>
      </p:sp>
      <p:sp>
        <p:nvSpPr>
          <p:cNvPr id="78" name="Rectángulo 77">
            <a:extLst>
              <a:ext uri="{FF2B5EF4-FFF2-40B4-BE49-F238E27FC236}">
                <a16:creationId xmlns:a16="http://schemas.microsoft.com/office/drawing/2014/main" id="{B4590D22-C7E4-4A3C-5BD7-35F11BF7D498}"/>
              </a:ext>
            </a:extLst>
          </p:cNvPr>
          <p:cNvSpPr/>
          <p:nvPr/>
        </p:nvSpPr>
        <p:spPr>
          <a:xfrm>
            <a:off x="145560" y="1598512"/>
            <a:ext cx="3427643" cy="914262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es-MX" sz="2900" dirty="0">
                <a:solidFill>
                  <a:srgbClr val="2E5497">
                    <a:lumMod val="75000"/>
                  </a:srgbClr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ESPECIALIZACIÓN</a:t>
            </a:r>
            <a:r>
              <a:rPr lang="es-MX" sz="2900" b="1" dirty="0">
                <a:solidFill>
                  <a:srgbClr val="2E5497">
                    <a:lumMod val="75000"/>
                  </a:srgbClr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 </a:t>
            </a:r>
            <a:endParaRPr lang="es-ES" sz="2900" b="1" dirty="0">
              <a:solidFill>
                <a:srgbClr val="2E5497">
                  <a:lumMod val="75000"/>
                </a:srgbClr>
              </a:solidFill>
              <a:latin typeface="Century Gothic" panose="020B0502020202020204" pitchFamily="34" charset="0"/>
              <a:ea typeface="Lato Light Italic" panose="020F0502020204030203" pitchFamily="34" charset="0"/>
              <a:cs typeface="Lato Light Italic" panose="020F0502020204030203" pitchFamily="34" charset="0"/>
            </a:endParaRPr>
          </a:p>
        </p:txBody>
      </p:sp>
      <p:pic>
        <p:nvPicPr>
          <p:cNvPr id="79" name="Imagen 78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717984" y="3776899"/>
            <a:ext cx="587237" cy="504000"/>
          </a:xfrm>
          <a:prstGeom prst="rect">
            <a:avLst/>
          </a:prstGeom>
        </p:spPr>
      </p:pic>
      <p:pic>
        <p:nvPicPr>
          <p:cNvPr id="80" name="Imagen 79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717984" y="4386374"/>
            <a:ext cx="587237" cy="504000"/>
          </a:xfrm>
          <a:prstGeom prst="rect">
            <a:avLst/>
          </a:prstGeom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17DCA1E8-E131-1D6A-514C-1E62658FC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486" y="2099940"/>
            <a:ext cx="36825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4">
            <a:extLst>
              <a:ext uri="{FF2B5EF4-FFF2-40B4-BE49-F238E27FC236}">
                <a16:creationId xmlns:a16="http://schemas.microsoft.com/office/drawing/2014/main" id="{78427E53-C79A-091E-23A0-E5C017A3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3385" y="2099940"/>
            <a:ext cx="368392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Imagen 8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0783" y="2069227"/>
            <a:ext cx="629873" cy="984272"/>
          </a:xfrm>
          <a:prstGeom prst="rect">
            <a:avLst/>
          </a:prstGeom>
        </p:spPr>
      </p:pic>
      <p:sp>
        <p:nvSpPr>
          <p:cNvPr id="84" name="Rectángulo 83"/>
          <p:cNvSpPr/>
          <p:nvPr/>
        </p:nvSpPr>
        <p:spPr>
          <a:xfrm>
            <a:off x="3725809" y="3573724"/>
            <a:ext cx="2839569" cy="1552296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 Narrow" panose="020B0606020202030204" pitchFamily="34" charset="0"/>
            </a:endParaRPr>
          </a:p>
        </p:txBody>
      </p:sp>
      <p:sp>
        <p:nvSpPr>
          <p:cNvPr id="85" name="AutoShape 2" descr="data:image/png;base64,iVBORw0KGgoAAAANSUhEUgAAARkAAAEZCAYAAACjEFEXAAAAAXNSR0IArs4c6QAAIABJREFUeF7tfQecVEW2/qmqe2/3JJJgQIIEAQMKKCrGAXUVEAO7w3NdEwYQA4Zn2l3f2vt2Dbv6jGsAAygqyqiouGIGRURcVEDJGZUgeWJ331tV//+p2z30IMoM093TPX2uPwSGe6vqfuf016dOncCALkKAECAEUogAS+HYNDQhQAgQAkAkQ0pACBACKUWASCal8NLghAAhQCRDOkAIEAIpRYBIJqXw0uCEACFAJEM6QAgQAilFgEgmpfDS4IQAIUAkQzpACBACKUWASCal8NLghAAhQCRDOkAIEAIpRYBIJqXw0uCEACFAJEM6QAgQAilFgEgmpfDS4IQAIUAkQzpACBACKUWASCal8NLghAAhQCRDOkAIEAIpRYBIJqXw0uCEACFAJEM6QAgQAilFgEgmpfDS4IQAIUAkQzpACBACKUWASCal8NLghAAhQCRDOkAIEAIpRYBIJqXw0uCEACFAJEM6QAgQAilFgEgmpfDS4IQAIUAkQzpACBACKUWASCal8NLghAAhQCRDOlCDQCgU4gBQ82s1ABwEoMD8ulOFQgz/TBchUC8EiGTqBVfTvDkUCjWb+snnB2/a8NOxZdu3dZHSLVKgCxiAZoxXOra9LRjMW96hQ4f53ToduvyZZx7c2jSRoLdKBQJEMqlANQvG1Fqz84aP6jjrk4+vrK6oPNOx7c6WYHmCMw6guFKKMRCgtdYKL61drfWOSDT8QyAQnJ+Xl/dRx7YdZg8dOnL9ySd39vCVf/rpJ75q1Sq7tPTdoJQeO/jgnuFjjx0WHjnyaDcOCc57xhkX519xxZDwsGHDZBZARUtsIAJEMg0EMBsfxw/6UScWn7h2zdo/aaWKHdsKaOUxARqYVsDwd8ZAa/wTgPkfB9BKAwiOxOMyziukJ1dzK28xANvMAYKeK5tLLZuDZvmAZhCwciHYyqLCVq/2PKTHoiUrlx+oXH3k9h3bjmnVuvVLC+fN/Cwb8aM11w8BIpn64ZV1dyOh/BWAHVpayjp37sz/9KeHnVXrFh1ftn3L3QCqF2NgCa6BKQUcYgRjmAVAa9wv4Z8YMAagtPZJB//N/7nWIDRnTOPGSmvl/5ThD/B+pQW3vWrXWyWY2AIa9meMt9GghG3bUw9o2/rvLBBYP7i4uOzOO++MMMbIssk6Ddvzgolk9oxRVt2BztuKioq8qqrCojXrF7VctmRtW8FUm7CMtvGk7iCY6Fpetu3YoK32Exy4BgWeFwZbWIYyYraLYRGFtoj5z798CjEkUoOJpyQwxhPuMpwEWvs+Ys4EeGgdGctIA2cMXKlBCOGFq8MbHdvaEAjkLS5q1mJ2547tp/bp02dtKBSKZhXotNhfRYBIpukoCLvhhrv2n/Lu5N+Wbf+pWFi8B9OsjbCEAwospaVt2bZVVVXNCvKC3HOrQQgOnhcFJ2CB53k+eWg8XIpdaI/ETRdgwJlPMHECMcQDaHzU3BQjId/6MRaP1qAUA9u2wXVdENwGqZC+AJTSwDnXnFlaax72PG+dbQVeKykZ8uiDDz74Y9MRTW6/CZFME5A/bokGDDin29cLFowPOqKnxSvyGBogaIiANr4UznHL44sbP9zo1MXfhWAglQdcoJM3Tg4xgqihihhIxtKpYaAYoRgfTS3rBv8et3jMn7VnLBr/Pg7AOLiuBNt2agjHv5+DUjJSVV097+AuXUZ++eXMebGdVxOQUu6+ApFME5D9rf/4R9GUCa/dtmPHttuUjFi25ftW0JpAqyO+VUGfCvJM/AOfnFeviwrVtnQSrRyf+DgoiQtDa0oB55YMV+sPe/bsO/qjjyYvTc46aZTGQqAuGtJYa6N594BAcXFxsLpadP5p+8YLKivKrhAc9hNMGd9Kjb0R84XEty6J/pTGBninBYTWEFpaHgCunwvwonbYsoL3XnbZ+X8LhUIUBNjYwmrA/EQyDQCvsR4NhTSf8eXgrsuWrL42Eqn6HYDcD8Dlto0fzgg4IuCfDO2yjYlbNI217l+fF31BEjRIYNwGWxTB5k3bF518yomnv/12KflnMlNodVoVkUydYMqcm0pKRjT/4ovpFzJLXxuOVnUJOJYdjlSB41jm5AYTALT0t0pIKplILLuuCf+uFFow2mzvuHAgEgYIOIXljIlL1qz5bnKiBEpKSkS7dv2c5s3L2I4dzXTz5mVuKBQyAYF0ZR4CRDKZJ5Pdrgidu4cdc8yhW3/46T4h4CRPRQoDQducDnEuQEkFGKyrNQe+y2lPVrwibpNi2qhBAAMkGukFg/n3HnjgAU9Ho16r8vLNh4XDbg/XlZ2kUvt7HhQIx5Ea+FbHDkw/qFvHiZ+9/+Z6chZnlsSJZDJLHrtdTUlJibNg8fJTf/xp418KHN6XMxBKueYI2ve14P9FLCwXj5V+fqyc8a9pci/9UyqpGHBug+dqcOzACq1hdSRS1dWyvDaaaYcxLhgTjHMHPA/AlaysOhJ5+KRjf/Po1KnjNv/sTD3jX75pL5BIJsPlO3DgwMD8Rct/H62uutsO8P1AuRzJBQVnthgmado/odHmz/i3bCUZXxhKI8ngcTYevwO4romnARHAY25lfE3IrFoLcD0Ayy5Ycuzxp53+5suPf5/h4szJ5RHJZLDYQ6FQ/qNjJ1zLdOR2S3stg3k2huqbrRFG5DLN/fgUjOrHLRJ+AE2wf0JAXQa/365LizuqNVo1RjP9vAbcAqKvCakVLTjbMhQLEuN/hANV1d6WVq3a3NapU7uPLrvssnXDhg2jiOEMkjuRTAYJI3EpI8aMsd+895Hb3Ej1dTbIffMDDJSMgvHpag7CBK7FQ/wlAJOgTQoRck3cusnQl/uFZfnH2Aw0vgueMsW1U6OvCf00lp9fhf9u0hZiiQ/c1lLBDgX8B2HZnxx0UPtxMz7+eC7lQmWG/IlkMkMOtVZx0UUXFXw4/bPrpVS3CK5b4EYIkxh9/0tiYFvNp9B/3qQl1mQvZuCb1WdJaJnF7vezMRPij2PvadIeElSYaYjKsGQsfzXjhc+cO/jcJ5944t5t9ZmV7k0+AkQyyce0QSOiD2bxstVXVFSU/9WxrX0wTRG072PBI95auUUNmqkJPsxwC+WC1g6AKKjwFIw77aRT7po48emNTfBts+aViGQyTFRdux42pCoSfgaU18aycEvk+SRjwu05xKopZNiqM2g5TIEQFuyoqIZgXlFU2IGx/fqcfEdp6dgdGbTKnFoKkUyGiBvjYI4tLj5u+cKlzxQW5PXwvCjDpEY8XsETlZorS5266YJZcA6ujIKw0Y9jgetZlYFAUei+e+54kCrxpUsKtechkmkc3H8265lnl3T/du6X/9Ja9QethCEYc8WTHeP+iew8OUobzOgMFxIU84BjQF8ET+DyFrdvd9Dv//OfD+ambR00UQ0CRDIZoAwDBpx14LxFC8YFhFvMmbaVksbk9490d8lgTnR0ZsDaM20J5vieeaA5bjMFWLwAXI9htZwnrrriD7eGQqFwpq25qa+HSKaRJXzZZZcVvf3vD8YIyyqxhIvM8rPExkZeYhZOj3VvcIuJ0c8WKKydo/XyA9p3+MOcWTO+zMIXyuolE8k0oviwVOYrr04+p6qs8nnXixQK4dd7MZG8CSUuG3GJWTc1BvIxjKnBqGHM69YuMMEh6uqwk9f8n5ddfP5fqXREesVKJJNevGvNduqp5+3z3eKvno1WVQ5pXljAPB0rgVlz1+78L1Ra5ddEZqKFMcFSC+AaUxCiABZGCgsttTP3sB5H9//ww1I6aUqj3hPJpBHsXafq0O2IU8vKN77SPMD2AdcCFQu4a8QlNYGpUaVNWHQsONEP2GPMguqI3Nata7ffzJw5fU4TeNGseQUimUYSFW6Vnnrh9f+T7tbrhIoISwXAZANkY5mGRsJw99MiiHjEtDOr248t4sC547kKrn/o/+4dQ8fZ6RMakUz6sK410403hlpNmPTiRwzKewW4BIfng6uyMHu6kfDb47S12nYzE8TImKU9BZN7Djj54vcnTKjc4xh0Q1IQIJJJCoz1H6TbEf1O3bZ540TLqm5jYw1tbYM06QN0JQWBGMmYqnsSHep+N4aoqxYe1P3ws7789P1VSZmHBtkjAkQye4Qo+TdgdG/7jofc5qnw/1o8ghwDILlpBUtXshBILKbut23BrHWt+fa2XXqcNWfGBzOTNRON8+sIEMk0goZMm7YqeP4Fpz5vWe5vBXM5MAGYooQtiehKHQJoyShthUV+88vWLp33MpXpTB3WiSMTyaQH51qzDDir5MDvvvrqXccKH+7XR7EA61D9LLq3EdbWlKf0rRnLswtb3n7f3//8EDl/0yNtIpn04FxrlsN7FRdv2LD6lTw7si/XErvIIsM0wkpyb0qlhVJ20UNTSp+7/eijj3ZzD4H0vzFpdpoxN/6Yrkdd44a3/9Nh1XnClM50TEJfrQJMaV5X05suce8Zi5sx9YOFhkCz0t+fd+Zl999/P50wpUHwRDJpADlxiuLiYmv+4mUvBmz2W6GVEMzG/s8AAkkmO8tmphnCek8X7/OE2yXNGIQ9/cGhXY/8w4wZUzfVezB6oN4IEMnUG7KGPXDUkCH5G75dOEt51UcgpVjMAY1H18KLFaQikTQM4dpPx8uVxnPBsCpwOKpmdz2o9+9mz576QzLnorF2jwBpdJo147TTzurw7ZJvv7SY3A97VnNt+QWxuWtKE9CVfAQS6yJLrSAq2ZL2HQ8eMnf2p8uSPxuNuCsCRDJp1onTB53b6+uv58zKC+ggwyAxsAGT+jRzTVIfXclFoKYFbqxlr6ckRCX/vm2bgwfNnz/9u+TORqPtDgEimTTqBeYrvVj6zvnVVZvHS7fKtrFmrxR+EB6XACbHhq5UIYCEgySjwP4pGGx9zurlX3+Rqrlo3J0IkFanURtCoUnOmGfuuFfr8PUWi3DBLFDxSF8imZRIoqZhHG5NOTck42qxLd9q/rs1axZ8nJJJadBaCBDJpFEhQqEx+Y+Puf8FpSvPDdqSCYz0lcK4YrChGSdLJunSiJMMDuyfLgFul3ZYuuD89euXvJv0CWnAnyFAJJNGpSguPrfF/IXz3irMYydFIzsg6ARAIsngtom7RDIplgVWHOSWgIhkZZbKu2TduqVvpHhKGj6hJR+BkQYEjji2uN3a5SveKSxgPbWKgMV9SwYMyUhgapei4WlYUy5NIaUEy7Eh7MpyDkVXbPhxyaRcev/GeleyZNKIfJ/jTj7kh9Ur3gk44iDsp2QKKxleQc8vEUxaRMEUuMqrqFJFI8rWrZyYljlzfBIimTQqQK++x/fa8P3qqbYt9jfV2+IlIqlhW9qkoEGCx2R5hSy8vOLHVaVpmziHJyKSSaPwe/U9vu+GH9a8awnWys+HRGuG+lunSwQmKA/7ZTNdVuEVXVy+bvmb6Zo7l+chkkmj9Hv27nvKpg3rptgWL/K3R0QyaYTfP10CCRrE9ko3WLJj48oP0zl/rs5FJJNGyR/au/fAbRs3vWYJnudvl4hk0gh/DclIxbZErFbnblu78LN0zp+rcxHJpEnykyZNEjff+scLo5HwE0gyfoEqIpk0wV8zDVozEU9uyN+30+A187/4Ot3z5+J8RDJpkrrWWrTt0OlKkN6DnOkg5wg9kUya4K81jatgad4+B529av7MJY0xf67NSSSTJolPm6atkgvaXRu0rHuFYAElsShbrAEZnS6lRQrGJ6M1VIW9r/fv0HPoom8+XpOWiXN8EiKZNCnAnDlz7EFnnXsjZ/p/kWQEZ34dGTpdSqkEEtMK4hOFXZi+X8ce5383+6ONKZ2cBjcIEMmkSRGQZAYPGXYz59Uh22KOlljXF7dLWBEPSzzEOh+maT25OA1G/AonAFWeeqN3j+MupZ7Y6dECIpn04AxIMkPOueAWxsrvtASSjA3A0JIhkkm1CBKtGQkMtBV85o+PPXLN6EGDIqmem8YnSyZtOoAkc855f7hVqvI7HRts7RHJpAv8OMlgPZmIVErzwEPvTC6lbgVpEgBZMmkCGk+XOhzU8wbX23oPkUyaQI+Vd8A6MiYDm3OISvC0lffXDauX3sMYmpJ0pRoBIplUIxwbPxTSfPzzR14XjW65TwhlgwzEtkvx2r7kk0mlKOJ1fiUTUWYV3vTjyoVPMBZrmJ3KiWlscvymSwcMyUw48tpwePP9FgebaSfm+I2S4zdNQjAdJLkd1qLgypGXLHgpFCKSSQf0ZMmkA+X/PweSzHMvHDWqqmLjg7hdAo0+GTxdIpJJkwjA1PgFEfZU/gUbv1/4BvXCTg/yRDLpwRlCWvMXuvcdVV6x/sGAxWyt4kfYcZJJ00JycJpEx29UQlVRywPPXfbd7A9yEIpGeWUimTTBju1pu3c/9uKy8vVjbUs5gP2WjCVD/ZZSLYLEI+yI1Ds6dDhs8JwvPpiZ6nlpfB8BIpk0akK3bsecW16+ZaKwqoMmQdIE4fk1TgzpmMxsuhqCAPawqlHsWLpGTZtaAAi7anPnLocP/HLmB3MaMg89W3cEiGTqjlWD7+zX76xTV69e8hbjZfmWJUCrWNlNIpkGYxsfoIZkYgRTY8Uwv4JPOKJ+PKhLzzPnfP4+NXZLGuq/PhCRTJqAxmn69vvN8auWLX07EAy3NFnYZMkkHX1seWIsmYSSyX6xKg2Mc3AlLDuww8GDvp41fXnSJ6cBd4sAkUwaFePoowf2Xrlywdv5BW5b/F5lgFsk2i4lUwSa8RjBKOML0GZb6qONBBSOytkHHXzkeV/NeG99MuelsX4ZASKZNGpHnz6nHfLDDyunBPMiXVDtlWRgav3SdimJUoj5uQBJRoPSylgwwDhIqXS1p947rvep/zV16otlSZyUhvoVBIhk0qgexx47sN3Spd+9WVDo9UFyQZ9MnGTQqtHYJoWuBiKQSDLKWC94viE1gFIMkwuevPrKy28MhULRBk5Ej9cRASKZOgKVjNuuuy7U7JVXxk8K5rm/0VoxIplkoLrrGL4zHa0YPK1T2KHAWDI2uJ72gIlRo6645NlQKESMngr4dzMmkUyagMZpHnnkkcCdd973cEGhdyXnjCdul8iSSZYgWA3BmBE5A4nbUm5jl4LqNm3bnj73ixkUI5MsuOswDpFMHUBK1i2hUIi/XPrvwdu3/fCqbYFjmkiaWr/4zev4lfKok2TD4GYamNkjoSWDZ0r4fw4abIi6av3Bhx7e7/OP36Gymw1DuV5PE8nUC66G39yv+Oyua5cvmcWhsjVnUeMzUBAArS3gEKv72/BpcnYExdDhK4BpPGXCY2sJimmQmkNllZrb+/ATT5o+vbQiZwFqhBcnkkkz6CeccHbRgkXzPi8sYIdxFmZ43qq0DUpbIMAjS6YB8kDCxmA8ppFk8JcC4NjMTUNUMVlVrSYf1bPH76dPn45A05UmBIhk0gR0fJri4mLrq29XjcsL8PNtXm1hSROGSdlg4RkIkUwD5eFH/KIV48fLKOYC5xamE1RxkfeXqy6/6EFy+jYQ5Ho+TiRTT8AaejsmSnbrdcKlWzev+5fD3XzBPGBYRJzaojQUWvM8WjOJ0b4YWe1JDa5i69q273Lp3NmfUPZ1UpCu+yBEMnXHKml3Hl08+PCVSxe8HrDUwUJHTVlIPGmNBXUkbZ7cHMh3+mpMNsUiVZqBEI52gX1x1WWXnh0KhTbnJi6N99ZEMo2A/QMPTMq764HbX3S4PMcCj9dkX5M1kwRpxMqYMmUauVl2HoTDnpKaPfvPl567bnj//uEkTEJD1AMBIpl6gJWMW/EYG+68E57rduh/u5Hw35n2HB1z+OKpCF0NQQAJBn+5JlVDYc4SOoBZIMy59d9rVy95AkeningNwbj+zxLJ1B+zvX5i1O23t5zx0Yz+tuW0qNy2+bhwZfnFWnsBLhh4ygNuPiB07T0CtUkG/TNRF1M3gm5RYbPHCgry3rVsXnn8wNPnPxoKUe7S3gNdryeJZOoF197f3Pv4AR1Xrlx9r2D6N3mOFWAyajOlHM4VKHP0Wtthufcz5fKTeKKE2daesWTMkbbCnLAAMMarAaDK86JuVdT7rHuPbnfMmTltSS6jla53J5JJA9KhUMh57JlxD1igr2RaOqA8sDjaLb6TUvlZkhTrm1RZ+AVllNLAhQVaYWAeM38XVlCGI+6zV48cPjoUCpGPJqm4/3wwIpkUA4zDl1x4eddPPpr6vhOwO3EtQUsvdqIUr6yEYe90pQKBeL8lHBtP8Rjj4EmMSGIrOxzUaeiXn02bl4p5acydCBDJpEEbOhx85Iho1aaHOaig4ByESdqTRuExawmdlf52iRKDUyGOONFgrV/TFkUCuAoqCgoLRq9etmRcKuakMYlk0qoD+3XsdpflVdwG2hMmJgYJxTh5fY7Ham54EckkXyzxIuKJv2MhK6ktT3PrrvVrVvyVTpuSj3viiGTJpBZfjNVgbTsd+oDllY0GkFwIAa4ngQsRs2IMvRDJpFgOicObannCUZpZj74w7umb+/fvT7lMKcSfSCaF4BorRWvWcv/ODzWzo9cCw1J42PzdL2q9qx8Gs4bpSgMCTIErmWIi8K+H7//HTcOGDcOkMbpShACRTIqATRy2beee91rutlvQkgEmDMlgMSX/8oklMd8mDUvK6Sk0YGa2LbkVvHvtyqV30nYptepAJJNafM3o7Q8+4mZVtfkeS3ALc2kUbpTMsbVfUgl/glaMpojfNEgDAHteKRDRgmYtbl4475tH0zJpDk9CJJMG4XfpdvTAqvL1LzoOaymxojVgOUizl/JnN+UJMAZ+pzM4DcvK4SmwsDjfWtS86A9LFix4N4eBSMurE8mkAeazSi4+8KsZn37MWEU3xwmA5wJwC+0ZzBQOmPKQwMKmBgp1Dk6dQBT2KkCHO2MQierFfXsfc+Y777xOpThTB7n/HZri8Wl4ALjuukcCr77+yIsBJ/rbqBsFizkAEDWOGAx5x06SWlQbvzCJJHUqY0jGEhCOetq28l/57bk3XProo6MjqZuRRiaSSaMOdOx0+M1Rr/wui4PjuRKEUMBMd0PbTyngESKZFMvDJxkbPI+FPa1v3bRuLfljUow5kUwaAI5PcdRxA/qsWLXsnYI8Zz/tRkFYaMWgMRMzJpkb642dxkXl2FRxkqmK6B+6Htxt8OwZH83PMQga5XVpu5Qm2E86Y+gBC7+d/5pg0X7BgADpusAxzN24fGO1faloVUqkgWkFGGmNJIP9lzztvN/r8F4XTp1auiklE9KgtRAgkkmTQowbNy74P3974DHpVVzmeZUQsPNMQTyOJQmwaBURTMoksQvJSCvQ8sF/3PWnPw8bNoxa1aYM9Z0DE8mkAWScYtKkSeKWP9/zx+qqLX+1RJQzjd0J8BfWPkGSQd8MJUgmWxwYj4QWTM3FrIjltBh56UXzJoRCJnaArhQjQCSTYoATh+934unnrVi5aKIQ0YAAB0BZwDieMiHJBIhkUiCLeGIkWjP4Z9eDqrYHdD3z668/mZGC6WjI3SBAJJNGtTjhhEFHL10x713bdvfh2jGOXsb9erRaOybyl9rUpk4gSDKRqNp0eK9+p3307mvk9E0d1OSTSRO2P5vm5JOHdJq78Oup+XnQHUuGo7HOhev3atb5wDB2hspXJUE8sTo9Jg5JAje/Yy1OLFjFlxzR89iB779fuioJE9EQdUCALJk6gJSsW264IdRi3IRnJhcW8mKQ0rSBR0uGSCZZCMfHQWQxiloBx4YzEk/yBLiuBtfTM0484Yyz33hj/PZkz0rj7R4BIpk0asaNDzyQ9+y9Dz+cH+SXC604N61QpF/wWucBw1YeZMkkQSLxrgXKNxdjTd4ALB0OR1+67tq7rwiFhlNt3yQgXZchiGTqglKS7sGeSxPfnDp0+6afJtpcW9iiVivP5NIA+mioF3aSkN7ZWgbDA/yMdwuUEl5hQYvrjvjbH58qpRoyScJ6z8MQyewZo6Te0a+4uOuKpWu+cCzYB3QEOJZ5YJZpp0pH2A2H2q+VjEGOSDQSlPZrKXMRQKfv5kO69yieNu29BQ2fiUaoKwJEMnVFKkn3HXXUkPwlq+d9WpQv+gioRvX3EySNJChso6Ewx/tXmYx2c2qHmGJpB0tXVcvPjzl6wBnvvz+hsqHz0PN1R4BIpu5YJeXOkpISMe2zb/9pifC1No84+GHQSgATsqa8TFImytFBdpKMn7BhTpcsG0s7hD1t/aP/SX3/VlpaSuU206gfRDJpBDs+VedD+50artz4MoPq1hwJRgsAFqHKeEmQRQ3JmBABCZoziEYx+zq40Q62+P2aFfOmJWEaGqIeCBDJ1AOsZN064oa7Dnj95Sen2LZ3lI3+GA+7HHr+sSumTMaj3Smfqf6Qm/IZflUehNG0AAaBDd2++d1vzz/rX//657r6D0pPNAQBIpmGoLeXz44ZM8e+IzTsPs7lNZZQFsgwcK5N32ZsmeJ5UcAmcFh0HBu/ocPGHHMzrAW8l5PmyGOCA3ie36ETc8OURjy1dD311OOPv3LTsGHHY09sutKIAJFMGsFOnKpHz2OP2vLTT09r7fYMWExYFkajSrBsZkjG4iLmo4mTjAbNZKxEZyMtOuOnxc6c2I7WXyjHsg4uNodgi1u1anHVggVffUadCdIvRCKZ9GNuZsSYmRdefuPk7VvKbm7erPCIHdt2NLPzhSVVJBiwmcD4GbRiWE0Hg3hg2c4YkEZaegZPyyGqLNeNhHcUFRZoKVW4qjKyrFWrAx6+++5b/039lRpHdEQyjYN7zawlJSVOZHuktWsFWmyvKCtcuXrpPywui7V0QXArIQCYSGZPotJgQUU1fHhYzx43tMgvqHacgopt20TZ9OnjsY4vbTT3BGCK/p1IJkXA7s2wY8aMse/4+70P2hyuEYDRwAqbp8SKixPJ/BKmfkQvGP9LlAUnXH3Z768IhUJUkGpvlDAFzxDJpADUvR0SW9ru3+ngu7QX+WMAjRgpE0gGj0wwD4dzuDJzAAAgAElEQVS2S7viW1MzBizwrLz7r7rk/D+GQiHqb723ipjk54hkkgxoQ4c7sHOPPyq38m4tw2BbtjlZqrmIZH4VXrT7FA/+ed3qZfeQg7ehmpi854lkkodlUkbq1O3Qa6sqtz9qccxpwngP/3TJXEQyeyIZaee3uGn1ku8eSYowaJCkIEAkkxQYkzdI2/bdzucsMh50OGDa2eLpkgmOibexTd5cTWkkLK+pGY/YTtGlq1cserkpvVu2vwuRTIZJsEOHfqdG3Y2TbbuyiEMQML8PG79pbAAHAni8f3aGrTsdyzHtw0GBNqRrohMBQJiypfgr6qoyq3D/ku+Xz3s/HeuhOeqGAJFM3XBK210dOvQ/LBxZPc1xKtuAcoAzDppHYyRjATdZxbl5xc6QdrqpYk5w/DmW2KyOuBuD+7QduGbhvG9yE6HMfGsimQyTy5FHnnXg2rVzP8nLj3bhYANnVoxkcKEWsBwmmRpRJeZ2YRcC3FQyBhXh6NJ27br+5ptvPl+TYWLN6eUQyWSY+M84o6TV7C9mvV7YTJ7MgDPcDpiKeaYJHM/p3KVaB21mx4TbJACNWZCK60hUTet+yJHnz5gxlTpDZpBeE8lkkDBwKZdeemnwzbc+fjg/X13BTeUlJBn8QGGv7NyOkfFJxldZhhaMcdIo0IoDZ46KumzsiScddVNpaSklQWaQXhPJZJAwcCnYafK2P917VaR68/8J4QX8zpL4qYoSyZhtEm4ZUW1lrL2vBsGD4Lo8Ylv5fxr+/GOPhPr3p0C8DNJrIpkMEkZ8KSeeOPio5Su/fY+L6D4cHL+oFQ/HTlNyV2T+qRIW+UITBtMsMMVaAud5IL3AVscpHLpq1defUiBeZil17mpsZsmh1mqGD7+uzdvvvjk14LhHmVa22vJJBq+c3jIhySAeuIX0QLEIMKx853KIRAPf9B945pmTJzz5UwaLNieXRiSTgWIvKZkkPvj4hofy89QozizhB+RFzTd4bqcSa59wjZ/KAxASpPbAk0IyaDb27MGnXD927FhsXkVXBiFAJJNBwkhcSq9eA47fsGHxm7YjW/t1JC3QKgCMo7shN6nG9ArXNmBJBz8sLwzAsSskbN2ndcfBi+bP/iJDxZnTyyKSyVDxDxkRyv9iyjOTbeGdrsFlFreBawvjXXOYZHSs2Ho8l0uDp6X2PD29+MQTB9OpUmYqM5FMZsrFrKpDp+4lkWj4ScG8VhxLbxqCwW/x3LxMTIypEo7/52BbeVBWXrWjWbNmt6xasfip3EQl89+aSCaDZVRSMqL5xzM+etbm8jwGlcyxGCjjk8hFsWEgIgeN8ULY3tfkLAW1kva/Tz65ePjEiWM3Z7Aoc3ppuait2SRw1rnb0QO3b938QvMiaClllan+hsk7WI0fM49z5/JJhgkPXBUBwR0IR9jmVs0PGLV48X9eo2PrzNUEIpnMlY1Z2ZAhI/JnffnRA7blXimEx7GtrSlrECOYeOnJDH+NJCyPGZJR4ALgeZsddN2IfuSoXof/ZcqUKVVJmICGSBECRDIpAjaZw/Y+9qRDly1dOqV584JO2q1mlvBTDRTWAI7Vt03mfJk6lsm2FjZ4ElRldWReuwPa/e7bb/+zMlPXS+vyESCSyQJNCIVC1viJU67Yvn3LPYW218JEu8auXCIZLOegtA2VVXp96/32vfyCYWe9FwqFcrf2RRboLpFMlggJlxkKhZxHx7z4T5tXX20xbQvBQWInM/ymyBFrBl/T9XhFXn6rv9x7958foT5K2aHAZMlkh5zMKgcMOOvA+QvnPu3Y/HSQUWFbHJTGfs9+D20UZrbWm6lVxsEE3WFjO/97EOscS8XAY8JTWk7sdMSh186eOrUsi0SX00slksky8XfpfsSZ5eVbnw0KdoCUURAWBugZejFvgpXzsvHMqaZWeqxOjN8DPEYxTEDU1SCFWBkMBi5cs3zxrCwTW04vl0gmy8Tf9+TftF+zfMlLNlMnCh4nFAaa4ekLfigxhiT76s4gyZgka2O8IG3iKZq/FWRIMhGplbDe7tijy/AvP/poS5aJLaeXSySTZeK/557HW/7ryYdejVaXD8jPs7CbvLFi8EPq1//1K+hl9VWr9YtvpUmpdVTpV/9x1/9efvnll5dn9fvl2OKJZLJM4C+8806zW0aOniS0d4bWLqADGL/xmxrJoCWDBOoHHWJCBVeeghf/ec/fRl188cWVWSa2nF4ukUyWif/NNz8runr08Je0Fx4smGR+DUokGZbVloyfl1R7u+STjACFBhrjKup5Lzwz9slRQ4YMoeC7LNJbIpksEhYuddK0aYX/PfzKF2S0+mzbYkyhozd+umR8MliWMvvEujuSiftkpALg3FIRz51w/7hnr7n4jDPIkskivc0+bcwicFOxVLRkrr3+kvHKrR5qCTBH2HGSyebTpbgiGmsm0SfDGEilwRKOjnre+EcefH70sGH9K1KBLY2ZGgSIZFKDa8pGffPNN4tG33j9eC8SGYoRsLhdSiSZbI2TSVREHSOZ+LG2lBoc29ERLzpuzGNP3HDOOeeQ4zdlGpb8gYlkko9pSkdEkrnm+uufU557HhIKOkab+oXJoIwJ7Uo9bswTjxHJZJnAiWSyTGDvvPNOs6uuvfZFLxo5K+dIRsHzYx7/13VkyWSX0hLJZJe84IMPPmh++cirJ0k3fDoojwkhmnxdGVPWggvlSvbSoy88N2pYf/LJZJPaEslkk7QA4O2332551egbXgXXHYBxMjW7pZrkn1hPoix7r19bbpxkwq5+6fGHHxg1bNgwcvxmkXyJZLJIWLjUd999t9XwK0e9xkEWCwaAROOfWONfTMUVv/FZE7qwbg63bFUV9ib+8+4nRl1+OTl+s0m8RDLZJC0AuPtfz+3zxP13TZZu5CTMXQKG5R5iYWym8VvTJBlh27o6yp597KH7rhs2bBj1us4ivSWSySJh4VIHDixpM++7byZzkCeAdjEQNoFksGIeirRJWjI6IsVTd4x9bPToQYMiWSa2nF4ukUyWib+4eND+y1Ysn6xk+Di0ZHaSDG6X/LKcvmWTjQUffi4MzMLG4lxMWDrssrF/eebJ64lksktpiWSyS15w0hlDD1g0b+4bAtxjHBsX7/nGS81WCX/WNCyZeMW/OMlUuvqpB+6ecP3w4f1jjcGzTHg5ulwimSwTfPHAoe0WzJv7StCC45VX7WdhmwRJvx4L5itnY+7SrmLA98FTJQw2NAXTLa6rIpHn7rj5satvuol8MtmktkQy2SQtADh+wKCOSxYueiVoyWM5eKaoU22SaQL1ZGKkGReNOcIWoMNRb+LwG28Zcf8tt1CCZBbpLZFMFgkLl3r8gIFdFi9Y+GqepXr5lfF2Fq3yLZmm4Y3BNzMEGusvpbnWrlRvdOt47CUzZ75FuUtZpLdEMlkkLFzq0cW/OXzl4iWvBoXqbgtsEYI+GdwyxctvNh2SiW+VjJeJKXClnLpfi64XLlgwa2uWiS2nl0skk2Xi792v/ymrli99qTCPt9UeFhL3CaapkUw8gDluyShQEHa9aQe06nTBwoX/2ZBlYsvp5RLJZJn4j+h70qnr130/0WbRNgL7FHCfYJo6yeCJWcRTX7Zt0+P8+fM/XZVlYsvp5RLJZJn4D+t74pANP6x5IWipZhbX5uSlKW6XEvsw+dYMbpdgadt9O//X3Lmfz80yseX0colkskz8B3TpMSJaXfFQUKg8riUwLLTdhC2ZneJBktFbg4H9L16zcu6/s0xsOb1cIpksEn9JScj55IvnSi2uh4AMM0yQNFcTdPwmWjJxEbmu5wlW9ORDD919A7WozR7FJZLJEllNmzbNuuSKW6+OVv3wd8exihSG2udID+yaeBnA0zSxrqCw1cili+b+m7GadnBZIsXcXCaRTBbI/diBA5t9v2j1VeHqLTcUBJwDsNES+mJyoWBVbfFo0MzSrseXBAIF/zPglL5vjx8/nlIMMlyHiWQyWEBaa9Z/4O87Lv12zq3M8YYrrzpoMasmECYxWC2DXyO5S+MWSA26Oupu5tx6oGe3zk9Pnz4d29Y2jYzQ5KKVEaMRyWSEGHa7CHbSgKG916xYcJ8ny0+WMmo5Vl6TSX7cG9il54GwLXCxHS8TWJKzuqKi6u2j+x33l+lTpizemzHpmdQjQCSTeozrPcPVoVDhuy+8eVFV5ZbbuPDag5JcCBs4Y4DN3HL1YtiulmkT/Wscw0yAVMwDyZdr4HefO/iS18aODVF3yQxTECKZDBLIpEmTxCNPTDx8xbJFt3puxSDH0S3Q/8K0MHVjOFOg/E9XBq06fUthGntMYVYTdsnE/RGmnnOQkmvO7C2u577a/ZDDHjr9lOOWhUKh3GXj9ImkTjPlprbWCZr03lRScnmrbxcuO3Pr5u9vtYPycA5KaMUwIwkAJDCM7jWWTO6KzCeZeEEujHa2QGL9XyQav75x1I26/wnmF/6zQ8/u02a+RYmU6dXi3c+WuxqbCej//zWEQqHgF1/N7/nNvG//ByLhAXn5oqC8fBsUFjTzG83jd7ap44vdW0XsQ5Yhi0/7MrihXJ94AaRyQQjLbCHj2edKW9qVsAPswJROB3X725F/GLJ67MiRbtqXShPWIEAk04jKcGvoH+1enTTx6srK8ksZyP0cqOAcgsCZA+FoBLiIkQtgWU0OGiN8cyw2prZ4uCnMZahXM8AwGaUkcIF/9y09zoIQjnpgFRR65RVVa/LyC5787aBzxj322D14AkVXIyBAJJNm0PFYetiwUW3nL/z6wrKyrRdqHe3GuHQsDqA9/KBgtwH8AKENo+lg9hfls/vKOYaEjFYzkEprT6kwCOfLYGGzsUf0Pvz9KRMnbk6zyHN+OiKZNKkAOnXfeuutfed8s6C4oqp6RLQ63Ne2RQEDv+OAUh6gzyG3LZXkCMNXat9JzoQAKZkOe2qrEyz8PL+waPxhPXt/elT3tlvJOZwcvPc0CpHMnhBqwL+j1TJo9Ggnsvz7dls2bRz404YNw6T0+ti2VYB9rE2BhrjJj4mOsSpwDZgy5x9lGD+DhdS1BOAMImEXhOUAcBs048p1dRlo6/Oi5gXju3boMPNPf7rxp/79+3s5D1wKASCSSQ247L7nn8//fOqHRyxdtuKCdT+uO5u5btv8PMeSMgq2BSAsBp7nAQfhnxpJLAZOp64NFQf6apBk8Jgb3cSu64ITyAPLcqA6HIVgIB9cbUEkEqmurq5c0Xrf1i/17Nlz8ohLL1g7ZMgQbBpHkcMNFcIuzxPJJBHQSVqLt0eN2n/B/AVnr/9x3eCKioo++Xn5+zIOwsLjV/x2ZVj8G8nEJxQMMDNdH2MxIElcTo4OFfPVxAh7p6MYgHMBSjEAwUFh/BFw7SntMsZ+EELMbtO69VtnnNb/vXvuuWc7JV8mT32IZBqAJW6HSktnBZ96/v/arVr9w3Hbtm0+zRbseC8abutYPM/ijJlTD/P1GDPjAYkm3lp2Z//qeKBZA5ZDj9ZCAI/+faNkZ6420ooGLTQ6hQ2x4/YKfTeeAimYqKiORFfl5xfNLmrW7P392x349a2j71s/cGDXKJHO3qsXkUw9sQuFQnxHs2aBhe9N6/z9pg29tm8vO9WNun2lJzs6AatQui7LcyyQXhSUdMESeFrkh8D7V1z5Y8cg5nOARcD9kHm6GopAzfHSTnaJdXHwCUcDmC4PYLaoSDJ4ooecI7gDnsQvAC5dzcqZZsttx/6iRYtmH7do3XrBaScdszYUCmGLXBJUPcREJFMHsJBY3luwIACbyg7cunnrcdVV28/Zvn1Hn8LCgrZaKwekxwsLC6GqqgIsy+z3gXMGgnOMoIvNELda6jAh3bL3CCDeZutZe4h4u5g40ccz2DHgkeP2SSnM4ADLwrac6MvxY5Jcz5N2wAlHo3KtYvCfDh3aT1Gaz2+Zb62dNm1ahCycPYuKSOZXMFqwYIHzt0efavvd13NPXbfux6HKjfbKD9qtQUubY8y/CY7D7zUJWKXO0EnMYsE9P+6TsK0HtlnlNc4BtGxi1k3N3JhV7H846GoYAph+YbpPxjDG330lxxwwv7em/2+xWCTcPpkypmjVAHieBNu2QHkKLEtAJOqBE8wHN+phYodWWodBwQbJxOetWu/zdp8Tj5l58Vln/TRo0CC0cOjaDQJEMruAEgqNC67ctLTD9Gkf9a/Ysa04yKp7g1btOOdB0FrEW6fWbH1IrXICAbOlMkXb8WQcTwalpwSrUlL8ANz+Or/ZPh8fd1zP90ZedBEdie+iETlPMlprPujCCwt3bNrU4fuVq0+RUXW653m9gLE2nLOgDVGOzlu80Cox34kUz5ITxJL4kijzeKAk/hl/KTR9sIgYs5TrySqp2Y+2Lb60bfFRp4Paz7po2LAfRowYEWb+cWLOXjlJMngq9OijjzrTZs7puGLN6n5bNm4cVFle1s+2RRvHtoLac8HCpmlGmfycmDixUERubn5W4hasIRfM/DbbYJ94GB6NY/1h3IYxBtL1KpVS6wL5+dPbtG73UfuD2s86+rAu60KhUE4G/eUUyaAD9+uvvy6olKzXtwuWXB6pqjzBErw9Z8xhTDFQHgRsDvi7wFMhjX6WnZG4qFjxb7Hc/Kjl7lsnbpNrvnDQwQzSzwLngE5icJwAKMXBcyUIJ6DCnleuFCzJDxZM7d277yuV28Sq6dPH59QJVU6QzJQpU/IfeOTx3qvXrh1Ytn3H2Y5jd3ZdNy9oY1pibPuDRaHMwaTvOMSw/587aHP3Q0Zv/nMEMLbJOOyN014Dw2Z7EpNF/Kx5BhbG3xgbhwnuSenuCEe9hQXNCie327/TtL/8cfTSIUOGNPlKfk2WZDAhsfStaV0//+yTU6SMnOHJaF8LYF/bYgFsJ4L8ojEmIhYgqk3vIj/8QeP2KKZTGLxFFyGwewSQSOLR27h1AlMDCFUGicYvPYE7KNxuMz/RwbJUZTga5tz+USk5p82++03tcchhH/Xp0WFDU03YbFIkE9Karxs5smj2vHk9t2+tPKe8vHyQbfFOWKTFwng35QJoBQL7R8cSFGOsgslzNcRCJEOkUjcE/G+onV9J8fIcfm9yQzWmXCgDrTB2R4CrNHAhgAsLop6rpFQVGtgK23beatOq9QcdDuvy7bEHv1ARCjUdZ3GTIJmSSZNExZvvH7BqwfyTt23bfK4brj6lIC+4DyglTAmFmC8Fo2+1whIAniEUPIrcXWxKPJCLAnDr9lHL1bsS9cRsnYwVHDtIwi8yU80Q/Xjos/H7eWOAZtR1QXDb5FJFIy7YwSAWRHfdqLdFc/FJ8/wWr3bpctjMyy8/+6em0Ckz60mm5KIRHb74/POLysp3lAQCopuWMuA4nAc4gBcJm3oifrHpWI1cDMXiHDysqMashJLcGGpl1GSXbyYKkMtVEtnTe/skE6/W5//ukwx6YZQpd86ZqAkHNH6+WHVDHttmaYn5DAHg3AbgFlRUhhW3AuGIJ5c4+flv9jvuiGfffPnl7/e0lkz+96wkmccem1Q47qWn+61dveIPXHn9Odf7c6YdDGPZefoTS47L6XKVmax6TW1tMedenV8r0deH1o7/oCEb9O1Ik+YQqa6OrA8GA9MKWrV9/fqrrpp17bWXZF0Z0awimdtuu7f5W+9MOWHTlvUXAsiTbSH2Y1pa2CoE3WrxkpV+RD9ZIHXWd7qxURHYGeiXqLPMWN+YC+dJ5Ya13MC1+DQ/r2D8KScMnjVhwv2Vjbroekye8SSDEbmnnTa05YYN35+waevma5SWfYMBu4XnRRiGsmDOEBqniYmxPsnEs57rgQbdSghkAAI+6fBY/RsMqUANx228UNGo2hIJ69n7tN7nqTat2swcNOikbZl+KpXRJHPjjQ/kfTLz36euXrXyGtvSJwQCUKRUFLTSILgwTlwsXxkPlDKCiG+P4o44OoLOgI8NLeFXEUg8SNIcbNs2VRPjW3+/pCgDhXpv+dX+PMXLgfHPmrfcb8yQMy54/8EHb8Kqfhl5ZSTJYGTuV98u6fbV7P/cobU8E5huKbjCUFx/WxQjEBOXEKvHQiU+MlK/aFF1QWCX02pjiSd+MrGDqMYcKfwa9fzfTRkKpRgLbI9E5IddOnZ7pFOn1l+Ulpb6fXQy6Mo4khk4sKTNN/PnXayUNxq0e6Dj4PGQlxD0hNG48XKVxlWWAGeseanx8lMQXQbpGS3lVxHYRVd/prsMOFYWSQgS9U+2tIlO96SUnpLrhF34aPsO7V74asaM9ZkEeEaRTN8TT+z845p1/8MZH+qGI82cgO037+IYuo0EjSyugSkrFrqNy4+/Qrx9Kf4kHrubSVDTWgiBX0IgUYcT64XuJB9T0Q/z6MAC0FgyVIGwsItmBLiFpg+H6jDfwYV4o327A+/9atasxZmCd8aQzKChQzt+8+U3YwS4A6R07ebNW8COHTtMAaGa0gpxs9JgjxGUiVaMH+fih3nvLFqUKUDTOgiBX0Ygrse7VoTYWafYfJnGi86bglvoo4l1FK3JnbIgGvWiDMT07t0PvWb69PdWZEKp0IwgmRtuuKHF5CnvPRsNR4YIcC3bBghHqyGYZ4PrRk2imdkWqaAvJxaJbYdqb5VMMHfM0WsIKIeb09NHOpsQ2E2lxF2WbywYtOK1b81LFzO+gyBN8Qj/JFVYylT2E5bjVlZFXrvwDyNGPfRQaHtjI9HoJFMSCjlfTpgyGtyqkHK3F4CfGB0ruG3Op2NkHF9qXYKeEopJNzbCND8hkBQEfk3vfbcBw20UuhR4FFxp7Qha+/z5mGN6PFVaWhpNyhL2cpBGJ5kevfodv2nDT6V5QrVlqgqzVKkU/F4Kkx7LZQQwrUGAZh5oJkFqDtGw+P6Adu2HfvfNzDmNiUyjkkzJiBHNZ7z36ZNMh4cxGeGWKcbt7zfNriihIl1jgkRzEwLZgIA5dcWaNmaxHCRmZio29rxzLrvl8cdDFY31Do1KMocccvz5W7ZteMxyoq0coUB5eCpE6QCNpQw0b9NAQJuYGnRJhiFcrTe0P7DrFXPnfv7vxnq7RiOZUOiRZk8/PeZ516sYEghEObZvVZ5lwqnpIgQIgb1AwJy+Yqcex4R8eHoHWKKZkm7B69dfP/yK22+/fcdejNrgRxqNZHoc1nfIjm3bx3EW2UeIiJ95qgRulhr8UjQAIZCLCGCZCT9QFf2aEjSLgBABiIbtjS1atL5y8eL/TGkMXBrlE42lMUddd9NreQFrCMgIFgoz6V9YtDt+BN0YYNCchEA2I1BDMuaLWoFlc4hEXeAiT5VVRN85/7d3Dh07dqSb7ndsFJIpKbms+/RZ738cELKtiroQsPJAMgEeSBCxHkfpBoLmIwSyHYGaIlp4jI0X+ma4BBd7slst1nXsdMRvZk57bUG63zPtJBMKhZynJ7x2f1XlplFF+czywhFwRD5IZplaYn6XALoIAUKgvggkkgxGv0uFJOOBsLBXVL6nZMGTI6747X+HQqG0xs2knWQGD72g85zZs94FFe7qWBorevtYYh3emlKG9YWX7icECIFdEfA/WrEuChq0G+VLDz20z1nTp7+1PJ1opZVksABVj559h5dt3/IYBzcguAKtMPER+0ZgIJGJmKaLECAEkoBAYtdLjDmrqvbCrfftcNWi72ZPSGfr3LSSzGmnlTSfv/ir8UzLcx2hQauo6Uvj5037CY+0XUqCdtEQhEAsmBVb6gohTBEsxh0IR603evXsc+mHH5am7Tg7rSTT+5gTjl69evVUBqp1fkCAJRhIFXdSYXwM/iKfDH1CCIFkIRCvH4xk45nuloENB7Tbf9C8ObO+SdYcexonbSSDTe679Tjilu1l2+/JcyyuNZ6kJdTmNdXuiGT2JDD6d0JgbxHALpbhiHZbtmh+87JlCx/Z23Hq+1zaSOa2e+9t/tyjT7zm2Nap4XAFBB0btI63iY0XnyKSqa8A6X5CoO4IcHBdAMu2X79+9KiLb7nllrR0PEgbyRx17Cn9169b/ZKW3v62Y4H0sIseHi4llmUgkqm7wtCdhED9EWAMC1upFT169Pjd9OkfzK3/CPV/Ii0ko7UWB3XtebsbLbuTM21jEzas54CN72u6C5iqg+j8JZ9M/cVITxACdUPAsmyorvaqW7Xa99YFC756jGG7jxRfaSGZaQsWFP7Xmee8aqvw6UpJ7BJrmlZJIpkUi5eGJwRqI4AlO7W2FOf5r02YMObi/v37h1ONUVpI5vRBFx391dxpkwtt1g6tF7yQaWpq96b6LWl8QoAQMAjgTgE9FErlL+nR7bBzpk17a0mqoUkHybAuBx8zoiyy8cEgqDzQfuN788LUeC3V8qXxCYFaCMRbBblesLygoNXIlcvmvJzqYuMpJ5ni4mLru0U/vMbsyOAAU9hVtoZgEv0xpAuEACGQegQwMC/iRrDOjFcVVi8MOKXPFaluCJd6kjn33Bbfzvzqy2C+OJgpz0T4YmAQEUzqFYpmIAR2RcD1ImDZeeC5DISTt+SIQ484aerU0k2pRCrlJHPa4PMOmf/NV7MCFjTHrRK1k02lOGlsQuDXEcBiVthiCFusuFqXtW9/cPGcWR+mNPo3pSSDxalu/ctdl0crNz9qae7Q8TR9BAiBxkUAS8MhweD/tWYut/Lv+J8/3vTgyJGpK2aVUpK5+eabC1549d+PCb31Ils5XJlXo4sQIAQaBQFTnhNAaRs0w7QeprUqmnLC8ScOLy19Zmuq1pRSkjnqtJIOi+d+8XrLguqjbBkEyahHdaoESeMSAntE4GckAxAOB5f2PrLXuR9+OHnRHp/fyxtSSjKHHHdGn60bVr9t6+0HcM8Cbeo6JE4Zt2viv+O/1dXWqd2iNnZmFYMhPsee5oqjVnPmFftB4nrqck9d17yXUqLHEhCoiw7h7XWRfV3uSRxrd/paF/1Ixj11VYJddX/XNeNHzAHNXRNC4nn5WwqbFQ1bvviraamK/k0ZyWDWdazNPdoAAALkSURBVOfuvfqWV5Q9z8BrZwnBeay0Jv6bb6sZAPyKMrG6Mhg9UwtOf4U7+9XW9LeuCYfWdYm3wT5x/lQJBJIw/y+JcDenYLEBEomodioErqcua6qr2vzCffWVXUYzYQLOu75XwrqT0y6nLkDEQrl+gax21dCaJScMvbsvqt1ottHHWq+8i375z+wsIVmLQOOfi5ox4p8e/IyZ0Pr44zUNn/Fzgz1BhMbIX6XU2hYtWl6zaNGXn2YdyeC7dT/hhKLIhu0nuCpSBFJiW3DMuwaQwDVTltZc8J0I+4zDdk1eirEKBxCM+c+D1AmAaAFCM6bw3/xOEJiPIfDPTPvkEu9JLnDuOO4/0zUh/LmkVLG1gMa4gpicau5XSu7yrBm05mc7n6kXjdSXNGrNuaeZMI0D14ipHLGr1jvsTsESf4ZFj3Z3xcZFUt3t+hN+XvuT9PP7f/X9hfBDrKTciXPCu9QsrUZcvwIIIvBL6615rAamXxwIu8L6a/ZNdLO4PV0a23KYGpCAJFDrnZUylXk1WP4XqGEQ1GXPfAlrmfDZEDVf1HgbluC3ULc1gBf/AmcSP2dcMwECGI4pmWIWUxYTMdlbOj/f3tqmTYt506dPT1mHyb1R7D3hSP9OCBAChEANAkQypAyEACGQUgSIZFIKLw1OCBACRDKkA4QAIZBSBIhkUgovDU4IEAJEMqQDhAAhkFIEiGRSCi8NTggQAkQypAOEACGQUgSIZFIKLw1OCBACRDKkA4QAIZBSBIhkUgovDU4IEAJEMqQDhAAhkFIEiGRSCi8NTggQAkQypAOEACGQUgSIZFIKLw1OCBACRDKkA4QAIZBSBIhkUgovDU4IEAJEMqQDhAAhkFIEiGRSCi8NTggQAkQypAOEACGQUgSIZFIKLw1OCBACRDKkA4QAIZBSBIhkUgovDU4IEAJEMqQDhAAhkFIEiGRSCi8NTggQAkQypAOEACGQUgSIZFIKLw1OCBAC/w/FMZ+gl5ZZJ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86" name="Imagen 8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9479" y="3822539"/>
            <a:ext cx="1146003" cy="1146003"/>
          </a:xfrm>
          <a:prstGeom prst="rect">
            <a:avLst/>
          </a:prstGeom>
        </p:spPr>
      </p:pic>
      <p:sp>
        <p:nvSpPr>
          <p:cNvPr id="87" name="Rectángulo 86"/>
          <p:cNvSpPr/>
          <p:nvPr/>
        </p:nvSpPr>
        <p:spPr>
          <a:xfrm>
            <a:off x="5043082" y="4037400"/>
            <a:ext cx="1289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400" dirty="0">
                <a:ln w="0"/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Personal militar y no uniformado</a:t>
            </a:r>
            <a:endParaRPr lang="es-ES" sz="1400" dirty="0">
              <a:ln w="0"/>
              <a:solidFill>
                <a:schemeClr val="tx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7027798" y="2454622"/>
            <a:ext cx="4198756" cy="43824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Arial Narrow" panose="020B0606020202030204" pitchFamily="34" charset="0"/>
            </a:endParaRPr>
          </a:p>
        </p:txBody>
      </p:sp>
      <p:sp>
        <p:nvSpPr>
          <p:cNvPr id="90" name="CuadroTexto 89"/>
          <p:cNvSpPr txBox="1"/>
          <p:nvPr/>
        </p:nvSpPr>
        <p:spPr>
          <a:xfrm>
            <a:off x="7305221" y="2512774"/>
            <a:ext cx="3686755" cy="2846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lvl="0"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>
              <a:lnSpc>
                <a:spcPts val="1500"/>
              </a:lnSpc>
            </a:pPr>
            <a:r>
              <a:rPr lang="es-MX" sz="1400" dirty="0">
                <a:solidFill>
                  <a:schemeClr val="bg1"/>
                </a:solidFill>
                <a:latin typeface="Arial Narrow" panose="020B0606020202030204" pitchFamily="34" charset="0"/>
              </a:rPr>
              <a:t>Gestión del Talento Humano y Liderazgo.</a:t>
            </a:r>
          </a:p>
        </p:txBody>
      </p:sp>
      <p:pic>
        <p:nvPicPr>
          <p:cNvPr id="91" name="Imagen 90"/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56" b="54722" l="79915" r="91388"/>
                    </a14:imgEffect>
                  </a14:imgLayer>
                </a14:imgProps>
              </a:ext>
            </a:extLst>
          </a:blip>
          <a:srcRect l="80189" t="24926" r="8950" b="46713"/>
          <a:stretch/>
        </p:blipFill>
        <p:spPr>
          <a:xfrm>
            <a:off x="6717984" y="2406850"/>
            <a:ext cx="587237" cy="504000"/>
          </a:xfrm>
          <a:prstGeom prst="rect">
            <a:avLst/>
          </a:prstGeom>
        </p:spPr>
      </p:pic>
      <p:sp>
        <p:nvSpPr>
          <p:cNvPr id="92" name="CuadroTexto 91"/>
          <p:cNvSpPr txBox="1"/>
          <p:nvPr/>
        </p:nvSpPr>
        <p:spPr>
          <a:xfrm>
            <a:off x="3573203" y="2759792"/>
            <a:ext cx="15287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400"/>
            </a:lvl1pPr>
          </a:lstStyle>
          <a:p>
            <a:pPr>
              <a:lnSpc>
                <a:spcPts val="1500"/>
              </a:lnSpc>
            </a:pPr>
            <a:r>
              <a:rPr lang="es-MX" dirty="0">
                <a:latin typeface="Arial Narrow" panose="020B0606020202030204" pitchFamily="34" charset="0"/>
              </a:rPr>
              <a:t>Suboficial </a:t>
            </a:r>
          </a:p>
          <a:p>
            <a:pPr>
              <a:lnSpc>
                <a:spcPts val="1500"/>
              </a:lnSpc>
            </a:pPr>
            <a:r>
              <a:rPr lang="es-MX" dirty="0">
                <a:latin typeface="Arial Narrow" panose="020B0606020202030204" pitchFamily="34" charset="0"/>
              </a:rPr>
              <a:t>Segundo</a:t>
            </a:r>
            <a:endParaRPr lang="es-CO" dirty="0">
              <a:latin typeface="Arial Narrow" panose="020B0606020202030204" pitchFamily="34" charset="0"/>
            </a:endParaRPr>
          </a:p>
        </p:txBody>
      </p:sp>
      <p:sp>
        <p:nvSpPr>
          <p:cNvPr id="93" name="CuadroTexto 92"/>
          <p:cNvSpPr txBox="1"/>
          <p:nvPr/>
        </p:nvSpPr>
        <p:spPr>
          <a:xfrm>
            <a:off x="5424571" y="2759792"/>
            <a:ext cx="121125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MX" sz="1400" dirty="0">
                <a:latin typeface="Arial Narrow" panose="020B0606020202030204" pitchFamily="34" charset="0"/>
              </a:rPr>
              <a:t>Suboficial Primero</a:t>
            </a:r>
            <a:endParaRPr lang="es-CO" sz="1400" dirty="0">
              <a:latin typeface="Arial Narrow" panose="020B0606020202030204" pitchFamily="34" charset="0"/>
            </a:endParaRPr>
          </a:p>
        </p:txBody>
      </p:sp>
      <p:cxnSp>
        <p:nvCxnSpPr>
          <p:cNvPr id="101" name="Conector recto de flecha 100"/>
          <p:cNvCxnSpPr/>
          <p:nvPr/>
        </p:nvCxnSpPr>
        <p:spPr>
          <a:xfrm>
            <a:off x="4807767" y="3090547"/>
            <a:ext cx="781271" cy="0"/>
          </a:xfrm>
          <a:prstGeom prst="straightConnector1">
            <a:avLst/>
          </a:prstGeom>
          <a:ln w="381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 0"/>
          <p:cNvSpPr/>
          <p:nvPr/>
        </p:nvSpPr>
        <p:spPr>
          <a:xfrm>
            <a:off x="-1285003" y="244464"/>
            <a:ext cx="14630400" cy="7886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Oferta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académica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: Escuela Naval de Suboficiales </a:t>
            </a:r>
          </a:p>
          <a:p>
            <a:pPr marL="0" indent="0" algn="ctr">
              <a:lnSpc>
                <a:spcPts val="245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"ARC BARRANQUILLA"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3" name="Text 1"/>
          <p:cNvSpPr/>
          <p:nvPr/>
        </p:nvSpPr>
        <p:spPr>
          <a:xfrm>
            <a:off x="7602770" y="6359657"/>
            <a:ext cx="2498884" cy="312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r>
              <a:rPr lang="en-US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POSGRADO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218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5" grpId="0"/>
      <p:bldP spid="76" grpId="0"/>
      <p:bldP spid="77" grpId="0"/>
      <p:bldP spid="78" grpId="0"/>
      <p:bldP spid="84" grpId="0" animBg="1"/>
      <p:bldP spid="87" grpId="0"/>
      <p:bldP spid="89" grpId="0" animBg="1"/>
      <p:bldP spid="90" grpId="0"/>
      <p:bldP spid="92" grpId="0"/>
      <p:bldP spid="93" grpId="0"/>
      <p:bldP spid="102" grpId="0" animBg="1"/>
      <p:bldP spid="1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0"/>
          <p:cNvSpPr/>
          <p:nvPr/>
        </p:nvSpPr>
        <p:spPr>
          <a:xfrm>
            <a:off x="-966140" y="190248"/>
            <a:ext cx="14630399" cy="8446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Acreditación Institucional Escuela Naval de Suboficiales </a:t>
            </a:r>
          </a:p>
          <a:p>
            <a:pPr marL="0" indent="0" algn="ctr">
              <a:lnSpc>
                <a:spcPts val="3300"/>
              </a:lnSpc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"ARC BARRANQUILLA"</a:t>
            </a:r>
            <a:endParaRPr lang="es-CO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9" name="Rectángulo 148"/>
          <p:cNvSpPr/>
          <p:nvPr/>
        </p:nvSpPr>
        <p:spPr>
          <a:xfrm>
            <a:off x="217906" y="1535621"/>
            <a:ext cx="2543042" cy="250463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0" name="Rectángulo 149"/>
          <p:cNvSpPr/>
          <p:nvPr/>
        </p:nvSpPr>
        <p:spPr>
          <a:xfrm>
            <a:off x="4780381" y="1535620"/>
            <a:ext cx="2543042" cy="250463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Rectángulo 150"/>
          <p:cNvSpPr/>
          <p:nvPr/>
        </p:nvSpPr>
        <p:spPr>
          <a:xfrm>
            <a:off x="9353661" y="1475527"/>
            <a:ext cx="2831769" cy="250463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2" name="Imagen 1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157" y="5028520"/>
            <a:ext cx="1499553" cy="724784"/>
          </a:xfrm>
          <a:prstGeom prst="rect">
            <a:avLst/>
          </a:prstGeom>
        </p:spPr>
      </p:pic>
      <p:pic>
        <p:nvPicPr>
          <p:cNvPr id="153" name="Imagen 1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875" y="4624683"/>
            <a:ext cx="1800000" cy="538759"/>
          </a:xfrm>
          <a:prstGeom prst="rect">
            <a:avLst/>
          </a:prstGeom>
        </p:spPr>
      </p:pic>
      <p:sp>
        <p:nvSpPr>
          <p:cNvPr id="154" name="CuadroTexto 153"/>
          <p:cNvSpPr txBox="1"/>
          <p:nvPr/>
        </p:nvSpPr>
        <p:spPr>
          <a:xfrm>
            <a:off x="275180" y="3049537"/>
            <a:ext cx="1643400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Acreditación</a:t>
            </a:r>
          </a:p>
          <a:p>
            <a:pPr algn="ctr">
              <a:lnSpc>
                <a:spcPts val="1600"/>
              </a:lnSpc>
            </a:pPr>
            <a:r>
              <a:rPr lang="es-MX" b="1" dirty="0">
                <a:solidFill>
                  <a:schemeClr val="tx1">
                    <a:lumMod val="50000"/>
                  </a:schemeClr>
                </a:solidFill>
              </a:rPr>
              <a:t>Institucional</a:t>
            </a:r>
            <a:endParaRPr lang="es-CO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5" name="CuadroTexto 154"/>
          <p:cNvSpPr txBox="1"/>
          <p:nvPr/>
        </p:nvSpPr>
        <p:spPr>
          <a:xfrm>
            <a:off x="3057675" y="2970848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MX" sz="1400" dirty="0">
                <a:solidFill>
                  <a:schemeClr val="tx1">
                    <a:lumMod val="50000"/>
                  </a:schemeClr>
                </a:solidFill>
              </a:rPr>
              <a:t>Renovación</a:t>
            </a:r>
          </a:p>
          <a:p>
            <a:pPr>
              <a:lnSpc>
                <a:spcPts val="1600"/>
              </a:lnSpc>
            </a:pPr>
            <a:r>
              <a:rPr lang="es-MX" sz="1400" dirty="0">
                <a:solidFill>
                  <a:schemeClr val="tx1">
                    <a:lumMod val="50000"/>
                  </a:schemeClr>
                </a:solidFill>
              </a:rPr>
              <a:t>Acreditación</a:t>
            </a:r>
          </a:p>
          <a:p>
            <a:pPr>
              <a:lnSpc>
                <a:spcPts val="1600"/>
              </a:lnSpc>
            </a:pPr>
            <a:r>
              <a:rPr lang="es-MX" sz="1400" dirty="0">
                <a:solidFill>
                  <a:schemeClr val="tx1">
                    <a:lumMod val="50000"/>
                  </a:schemeClr>
                </a:solidFill>
              </a:rPr>
              <a:t>Institucional</a:t>
            </a:r>
            <a:endParaRPr lang="es-CO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6" name="CuadroTexto 155"/>
          <p:cNvSpPr txBox="1"/>
          <p:nvPr/>
        </p:nvSpPr>
        <p:spPr>
          <a:xfrm>
            <a:off x="-55063" y="1713615"/>
            <a:ext cx="1332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tx1">
                    <a:lumMod val="50000"/>
                  </a:schemeClr>
                </a:solidFill>
              </a:rPr>
              <a:t>2008</a:t>
            </a:r>
            <a:endParaRPr lang="es-CO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7" name="CuadroTexto 156"/>
          <p:cNvSpPr txBox="1"/>
          <p:nvPr/>
        </p:nvSpPr>
        <p:spPr>
          <a:xfrm>
            <a:off x="2187203" y="1788487"/>
            <a:ext cx="1332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tx1">
                    <a:lumMod val="50000"/>
                  </a:schemeClr>
                </a:solidFill>
              </a:rPr>
              <a:t>2013</a:t>
            </a:r>
            <a:endParaRPr lang="es-CO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8" name="CuadroTexto 157"/>
          <p:cNvSpPr txBox="1"/>
          <p:nvPr/>
        </p:nvSpPr>
        <p:spPr>
          <a:xfrm>
            <a:off x="4144366" y="1800826"/>
            <a:ext cx="1332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tx1">
                    <a:lumMod val="50000"/>
                  </a:schemeClr>
                </a:solidFill>
              </a:rPr>
              <a:t>2017</a:t>
            </a:r>
            <a:endParaRPr lang="es-CO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59" name="CuadroTexto 158"/>
          <p:cNvSpPr txBox="1"/>
          <p:nvPr/>
        </p:nvSpPr>
        <p:spPr>
          <a:xfrm>
            <a:off x="6800205" y="1800826"/>
            <a:ext cx="1332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tx1">
                    <a:lumMod val="50000"/>
                  </a:schemeClr>
                </a:solidFill>
              </a:rPr>
              <a:t>2022</a:t>
            </a:r>
            <a:endParaRPr lang="es-CO" sz="4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0" name="CuadroTexto 159"/>
          <p:cNvSpPr txBox="1"/>
          <p:nvPr/>
        </p:nvSpPr>
        <p:spPr>
          <a:xfrm>
            <a:off x="8755764" y="1814854"/>
            <a:ext cx="1332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/>
              <a:t>2025</a:t>
            </a:r>
            <a:endParaRPr lang="es-CO" sz="4000" b="1" dirty="0"/>
          </a:p>
        </p:txBody>
      </p:sp>
      <p:sp>
        <p:nvSpPr>
          <p:cNvPr id="161" name="CuadroTexto 160"/>
          <p:cNvSpPr txBox="1"/>
          <p:nvPr/>
        </p:nvSpPr>
        <p:spPr>
          <a:xfrm>
            <a:off x="762555" y="2316338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solidFill>
                  <a:schemeClr val="tx1">
                    <a:lumMod val="50000"/>
                  </a:schemeClr>
                </a:solidFill>
              </a:rPr>
              <a:t>4 Años</a:t>
            </a:r>
            <a:endParaRPr lang="es-CO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2" name="CuadroTexto 161"/>
          <p:cNvSpPr txBox="1"/>
          <p:nvPr/>
        </p:nvSpPr>
        <p:spPr>
          <a:xfrm>
            <a:off x="3304994" y="2316338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solidFill>
                  <a:schemeClr val="tx1">
                    <a:lumMod val="50000"/>
                  </a:schemeClr>
                </a:solidFill>
              </a:rPr>
              <a:t>4 Años</a:t>
            </a:r>
            <a:endParaRPr lang="es-CO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3" name="CuadroTexto 162"/>
          <p:cNvSpPr txBox="1"/>
          <p:nvPr/>
        </p:nvSpPr>
        <p:spPr>
          <a:xfrm>
            <a:off x="5336067" y="2316338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solidFill>
                  <a:schemeClr val="tx1">
                    <a:lumMod val="50000"/>
                  </a:schemeClr>
                </a:solidFill>
              </a:rPr>
              <a:t>4 Años</a:t>
            </a:r>
            <a:endParaRPr lang="es-CO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64" name="CuadroTexto 163"/>
          <p:cNvSpPr txBox="1"/>
          <p:nvPr/>
        </p:nvSpPr>
        <p:spPr>
          <a:xfrm>
            <a:off x="7870066" y="2316338"/>
            <a:ext cx="846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solidFill>
                  <a:schemeClr val="tx1">
                    <a:lumMod val="50000"/>
                  </a:schemeClr>
                </a:solidFill>
              </a:rPr>
              <a:t>4 Años</a:t>
            </a:r>
            <a:endParaRPr lang="es-CO" sz="1600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65" name="Conector recto 164"/>
          <p:cNvCxnSpPr/>
          <p:nvPr/>
        </p:nvCxnSpPr>
        <p:spPr>
          <a:xfrm>
            <a:off x="-55063" y="2685462"/>
            <a:ext cx="1224000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ector recto 165"/>
          <p:cNvCxnSpPr/>
          <p:nvPr/>
        </p:nvCxnSpPr>
        <p:spPr>
          <a:xfrm flipH="1">
            <a:off x="233416" y="2361367"/>
            <a:ext cx="0" cy="612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ector recto 166"/>
          <p:cNvCxnSpPr/>
          <p:nvPr/>
        </p:nvCxnSpPr>
        <p:spPr>
          <a:xfrm flipH="1">
            <a:off x="739997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Conector recto 167"/>
          <p:cNvCxnSpPr/>
          <p:nvPr/>
        </p:nvCxnSpPr>
        <p:spPr>
          <a:xfrm flipH="1">
            <a:off x="1246578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Conector recto 168"/>
          <p:cNvCxnSpPr/>
          <p:nvPr/>
        </p:nvCxnSpPr>
        <p:spPr>
          <a:xfrm flipH="1">
            <a:off x="1753159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Conector recto 169"/>
          <p:cNvCxnSpPr/>
          <p:nvPr/>
        </p:nvCxnSpPr>
        <p:spPr>
          <a:xfrm flipH="1">
            <a:off x="2259740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Conector recto 170"/>
          <p:cNvCxnSpPr/>
          <p:nvPr/>
        </p:nvCxnSpPr>
        <p:spPr>
          <a:xfrm flipH="1">
            <a:off x="3272902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Conector recto 171"/>
          <p:cNvCxnSpPr/>
          <p:nvPr/>
        </p:nvCxnSpPr>
        <p:spPr>
          <a:xfrm flipH="1">
            <a:off x="3779483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Conector recto 172"/>
          <p:cNvCxnSpPr/>
          <p:nvPr/>
        </p:nvCxnSpPr>
        <p:spPr>
          <a:xfrm flipH="1">
            <a:off x="4286064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Conector recto 173"/>
          <p:cNvCxnSpPr/>
          <p:nvPr/>
        </p:nvCxnSpPr>
        <p:spPr>
          <a:xfrm flipH="1">
            <a:off x="5299226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Conector recto 174"/>
          <p:cNvCxnSpPr/>
          <p:nvPr/>
        </p:nvCxnSpPr>
        <p:spPr>
          <a:xfrm flipH="1">
            <a:off x="5805807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ector recto 175"/>
          <p:cNvCxnSpPr/>
          <p:nvPr/>
        </p:nvCxnSpPr>
        <p:spPr>
          <a:xfrm flipH="1">
            <a:off x="6312388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Conector recto 176"/>
          <p:cNvCxnSpPr/>
          <p:nvPr/>
        </p:nvCxnSpPr>
        <p:spPr>
          <a:xfrm flipH="1">
            <a:off x="6818969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ector recto 177"/>
          <p:cNvCxnSpPr/>
          <p:nvPr/>
        </p:nvCxnSpPr>
        <p:spPr>
          <a:xfrm flipH="1">
            <a:off x="7832131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Conector recto 178"/>
          <p:cNvCxnSpPr/>
          <p:nvPr/>
        </p:nvCxnSpPr>
        <p:spPr>
          <a:xfrm flipH="1">
            <a:off x="8338712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recto 179"/>
          <p:cNvCxnSpPr/>
          <p:nvPr/>
        </p:nvCxnSpPr>
        <p:spPr>
          <a:xfrm flipH="1">
            <a:off x="8845293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Conector recto 180"/>
          <p:cNvCxnSpPr/>
          <p:nvPr/>
        </p:nvCxnSpPr>
        <p:spPr>
          <a:xfrm flipH="1">
            <a:off x="9858455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ector recto 181"/>
          <p:cNvCxnSpPr/>
          <p:nvPr/>
        </p:nvCxnSpPr>
        <p:spPr>
          <a:xfrm flipH="1">
            <a:off x="2766321" y="2361367"/>
            <a:ext cx="0" cy="612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recto 182"/>
          <p:cNvCxnSpPr/>
          <p:nvPr/>
        </p:nvCxnSpPr>
        <p:spPr>
          <a:xfrm flipH="1">
            <a:off x="4792645" y="2361367"/>
            <a:ext cx="0" cy="612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ector recto 183"/>
          <p:cNvCxnSpPr/>
          <p:nvPr/>
        </p:nvCxnSpPr>
        <p:spPr>
          <a:xfrm flipH="1">
            <a:off x="7325550" y="2361367"/>
            <a:ext cx="0" cy="612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ector recto 184"/>
          <p:cNvCxnSpPr/>
          <p:nvPr/>
        </p:nvCxnSpPr>
        <p:spPr>
          <a:xfrm flipH="1">
            <a:off x="9351874" y="2361367"/>
            <a:ext cx="0" cy="61200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CuadroTexto 185"/>
          <p:cNvSpPr txBox="1"/>
          <p:nvPr/>
        </p:nvSpPr>
        <p:spPr>
          <a:xfrm>
            <a:off x="2653669" y="2746890"/>
            <a:ext cx="8963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600" b="1" dirty="0">
                <a:solidFill>
                  <a:schemeClr val="tx2">
                    <a:lumMod val="75000"/>
                  </a:schemeClr>
                </a:solidFill>
              </a:rPr>
              <a:t>1 </a:t>
            </a:r>
          </a:p>
        </p:txBody>
      </p:sp>
      <p:sp>
        <p:nvSpPr>
          <p:cNvPr id="187" name="CuadroTexto 186"/>
          <p:cNvSpPr txBox="1"/>
          <p:nvPr/>
        </p:nvSpPr>
        <p:spPr>
          <a:xfrm>
            <a:off x="5219917" y="3002258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MX" sz="1400" dirty="0">
                <a:solidFill>
                  <a:schemeClr val="tx1">
                    <a:lumMod val="50000"/>
                  </a:schemeClr>
                </a:solidFill>
              </a:rPr>
              <a:t>Renovación</a:t>
            </a:r>
          </a:p>
          <a:p>
            <a:pPr>
              <a:lnSpc>
                <a:spcPts val="1600"/>
              </a:lnSpc>
            </a:pPr>
            <a:r>
              <a:rPr lang="es-MX" sz="1400" dirty="0">
                <a:solidFill>
                  <a:schemeClr val="tx1">
                    <a:lumMod val="50000"/>
                  </a:schemeClr>
                </a:solidFill>
              </a:rPr>
              <a:t>Acreditación</a:t>
            </a:r>
          </a:p>
          <a:p>
            <a:pPr>
              <a:lnSpc>
                <a:spcPts val="1600"/>
              </a:lnSpc>
            </a:pPr>
            <a:r>
              <a:rPr lang="es-MX" sz="1400" dirty="0">
                <a:solidFill>
                  <a:schemeClr val="tx1">
                    <a:lumMod val="50000"/>
                  </a:schemeClr>
                </a:solidFill>
              </a:rPr>
              <a:t>Institucional</a:t>
            </a:r>
            <a:endParaRPr lang="es-CO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88" name="CuadroTexto 187"/>
          <p:cNvSpPr txBox="1"/>
          <p:nvPr/>
        </p:nvSpPr>
        <p:spPr>
          <a:xfrm>
            <a:off x="4735564" y="2746890"/>
            <a:ext cx="8964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600" b="1" dirty="0">
                <a:solidFill>
                  <a:schemeClr val="tx2">
                    <a:lumMod val="75000"/>
                  </a:schemeClr>
                </a:solidFill>
              </a:rPr>
              <a:t>2 </a:t>
            </a:r>
          </a:p>
        </p:txBody>
      </p:sp>
      <p:sp>
        <p:nvSpPr>
          <p:cNvPr id="189" name="CuadroTexto 188"/>
          <p:cNvSpPr txBox="1"/>
          <p:nvPr/>
        </p:nvSpPr>
        <p:spPr>
          <a:xfrm>
            <a:off x="7742493" y="3002258"/>
            <a:ext cx="1324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MX" sz="1400" dirty="0">
                <a:solidFill>
                  <a:schemeClr val="tx1">
                    <a:lumMod val="50000"/>
                  </a:schemeClr>
                </a:solidFill>
              </a:rPr>
              <a:t>Renovación</a:t>
            </a:r>
          </a:p>
          <a:p>
            <a:pPr>
              <a:lnSpc>
                <a:spcPts val="1600"/>
              </a:lnSpc>
            </a:pPr>
            <a:r>
              <a:rPr lang="es-MX" sz="1400" dirty="0">
                <a:solidFill>
                  <a:schemeClr val="tx1">
                    <a:lumMod val="50000"/>
                  </a:schemeClr>
                </a:solidFill>
              </a:rPr>
              <a:t>Acreditación</a:t>
            </a:r>
          </a:p>
          <a:p>
            <a:pPr>
              <a:lnSpc>
                <a:spcPts val="1600"/>
              </a:lnSpc>
            </a:pPr>
            <a:r>
              <a:rPr lang="es-MX" sz="1400" dirty="0">
                <a:solidFill>
                  <a:schemeClr val="tx1">
                    <a:lumMod val="50000"/>
                  </a:schemeClr>
                </a:solidFill>
              </a:rPr>
              <a:t>Institucional</a:t>
            </a:r>
            <a:endParaRPr lang="es-CO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90" name="CuadroTexto 189"/>
          <p:cNvSpPr txBox="1"/>
          <p:nvPr/>
        </p:nvSpPr>
        <p:spPr>
          <a:xfrm>
            <a:off x="7267926" y="2746890"/>
            <a:ext cx="8964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600" b="1" dirty="0">
                <a:solidFill>
                  <a:schemeClr val="tx2">
                    <a:lumMod val="75000"/>
                  </a:schemeClr>
                </a:solidFill>
              </a:rPr>
              <a:t>3 </a:t>
            </a:r>
          </a:p>
        </p:txBody>
      </p:sp>
      <p:sp>
        <p:nvSpPr>
          <p:cNvPr id="191" name="CuadroTexto 190"/>
          <p:cNvSpPr txBox="1"/>
          <p:nvPr/>
        </p:nvSpPr>
        <p:spPr>
          <a:xfrm>
            <a:off x="9866357" y="2980954"/>
            <a:ext cx="1430200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s-MX" sz="1400" dirty="0"/>
              <a:t>Renovación</a:t>
            </a:r>
          </a:p>
          <a:p>
            <a:pPr>
              <a:lnSpc>
                <a:spcPts val="1600"/>
              </a:lnSpc>
            </a:pPr>
            <a:r>
              <a:rPr lang="es-MX" sz="1400" dirty="0"/>
              <a:t>Acreditación</a:t>
            </a:r>
          </a:p>
          <a:p>
            <a:pPr>
              <a:lnSpc>
                <a:spcPts val="1600"/>
              </a:lnSpc>
            </a:pPr>
            <a:r>
              <a:rPr lang="es-MX" sz="1400" dirty="0"/>
              <a:t>Institucional</a:t>
            </a:r>
          </a:p>
          <a:p>
            <a:pPr>
              <a:lnSpc>
                <a:spcPts val="1600"/>
              </a:lnSpc>
            </a:pPr>
            <a:r>
              <a:rPr lang="es-MX" sz="1400" dirty="0"/>
              <a:t> </a:t>
            </a:r>
          </a:p>
          <a:p>
            <a:pPr>
              <a:lnSpc>
                <a:spcPts val="1600"/>
              </a:lnSpc>
            </a:pPr>
            <a:r>
              <a:rPr lang="es-MX" sz="1400" b="1" dirty="0"/>
              <a:t>(EN PROCESO)</a:t>
            </a:r>
            <a:endParaRPr lang="es-CO" sz="1400" b="1" dirty="0"/>
          </a:p>
        </p:txBody>
      </p:sp>
      <p:sp>
        <p:nvSpPr>
          <p:cNvPr id="192" name="CuadroTexto 191"/>
          <p:cNvSpPr txBox="1"/>
          <p:nvPr/>
        </p:nvSpPr>
        <p:spPr>
          <a:xfrm>
            <a:off x="9389720" y="2746890"/>
            <a:ext cx="89640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6600" b="1" dirty="0"/>
              <a:t>4 </a:t>
            </a:r>
          </a:p>
        </p:txBody>
      </p:sp>
      <p:cxnSp>
        <p:nvCxnSpPr>
          <p:cNvPr id="194" name="Conector recto 193"/>
          <p:cNvCxnSpPr/>
          <p:nvPr/>
        </p:nvCxnSpPr>
        <p:spPr>
          <a:xfrm flipH="1">
            <a:off x="10365036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Conector recto 194"/>
          <p:cNvCxnSpPr/>
          <p:nvPr/>
        </p:nvCxnSpPr>
        <p:spPr>
          <a:xfrm flipH="1">
            <a:off x="10871617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Conector recto 195"/>
          <p:cNvCxnSpPr/>
          <p:nvPr/>
        </p:nvCxnSpPr>
        <p:spPr>
          <a:xfrm flipH="1">
            <a:off x="11378191" y="2649943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 recto 196"/>
          <p:cNvCxnSpPr/>
          <p:nvPr/>
        </p:nvCxnSpPr>
        <p:spPr>
          <a:xfrm flipH="1">
            <a:off x="11878063" y="2637751"/>
            <a:ext cx="0" cy="72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CuadroTexto 197"/>
          <p:cNvSpPr txBox="1"/>
          <p:nvPr/>
        </p:nvSpPr>
        <p:spPr>
          <a:xfrm>
            <a:off x="8667987" y="2672525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2025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9" name="CuadroTexto 198"/>
          <p:cNvSpPr txBox="1"/>
          <p:nvPr/>
        </p:nvSpPr>
        <p:spPr>
          <a:xfrm>
            <a:off x="8169951" y="2672525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2024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0" name="CuadroTexto 199"/>
          <p:cNvSpPr txBox="1"/>
          <p:nvPr/>
        </p:nvSpPr>
        <p:spPr>
          <a:xfrm>
            <a:off x="7654825" y="2672525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2023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1" name="CuadroTexto 200"/>
          <p:cNvSpPr txBox="1"/>
          <p:nvPr/>
        </p:nvSpPr>
        <p:spPr>
          <a:xfrm>
            <a:off x="6086015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2020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2" name="CuadroTexto 201"/>
          <p:cNvSpPr txBox="1"/>
          <p:nvPr/>
        </p:nvSpPr>
        <p:spPr>
          <a:xfrm>
            <a:off x="5587979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3" name="CuadroTexto 202"/>
          <p:cNvSpPr txBox="1"/>
          <p:nvPr/>
        </p:nvSpPr>
        <p:spPr>
          <a:xfrm>
            <a:off x="5072853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2018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" name="CuadroTexto 203"/>
          <p:cNvSpPr txBox="1"/>
          <p:nvPr/>
        </p:nvSpPr>
        <p:spPr>
          <a:xfrm>
            <a:off x="6622714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2021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5" name="CuadroTexto 204"/>
          <p:cNvSpPr txBox="1"/>
          <p:nvPr/>
        </p:nvSpPr>
        <p:spPr>
          <a:xfrm>
            <a:off x="1583700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2011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6" name="CuadroTexto 205"/>
          <p:cNvSpPr txBox="1"/>
          <p:nvPr/>
        </p:nvSpPr>
        <p:spPr>
          <a:xfrm>
            <a:off x="1085664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7" name="CuadroTexto 206"/>
          <p:cNvSpPr txBox="1"/>
          <p:nvPr/>
        </p:nvSpPr>
        <p:spPr>
          <a:xfrm>
            <a:off x="570538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2009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8" name="CuadroTexto 207"/>
          <p:cNvSpPr txBox="1"/>
          <p:nvPr/>
        </p:nvSpPr>
        <p:spPr>
          <a:xfrm>
            <a:off x="2120400" y="2672525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2012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9" name="CuadroTexto 208"/>
          <p:cNvSpPr txBox="1"/>
          <p:nvPr/>
        </p:nvSpPr>
        <p:spPr>
          <a:xfrm>
            <a:off x="4084819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2016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0" name="CuadroTexto 209"/>
          <p:cNvSpPr txBox="1"/>
          <p:nvPr/>
        </p:nvSpPr>
        <p:spPr>
          <a:xfrm>
            <a:off x="3586783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2015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1" name="CuadroTexto 210"/>
          <p:cNvSpPr txBox="1"/>
          <p:nvPr/>
        </p:nvSpPr>
        <p:spPr>
          <a:xfrm>
            <a:off x="3071657" y="2672525"/>
            <a:ext cx="4411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900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endParaRPr lang="es-CO" sz="9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12" name="Conector angular 211"/>
          <p:cNvCxnSpPr>
            <a:stCxn id="152" idx="3"/>
          </p:cNvCxnSpPr>
          <p:nvPr/>
        </p:nvCxnSpPr>
        <p:spPr>
          <a:xfrm flipH="1" flipV="1">
            <a:off x="9256877" y="3114156"/>
            <a:ext cx="450833" cy="2276756"/>
          </a:xfrm>
          <a:prstGeom prst="bentConnector4">
            <a:avLst>
              <a:gd name="adj1" fmla="val -50706"/>
              <a:gd name="adj2" fmla="val 41023"/>
            </a:avLst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Rectángulo 212"/>
          <p:cNvSpPr/>
          <p:nvPr/>
        </p:nvSpPr>
        <p:spPr>
          <a:xfrm>
            <a:off x="9896657" y="4747189"/>
            <a:ext cx="1039365" cy="22659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ts val="1200"/>
              </a:lnSpc>
              <a:spcBef>
                <a:spcPct val="0"/>
              </a:spcBef>
            </a:pPr>
            <a:r>
              <a:rPr lang="es-ES_tradnl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Visita Pares</a:t>
            </a:r>
          </a:p>
        </p:txBody>
      </p:sp>
      <p:sp>
        <p:nvSpPr>
          <p:cNvPr id="214" name="Rectángulo 213"/>
          <p:cNvSpPr/>
          <p:nvPr/>
        </p:nvSpPr>
        <p:spPr>
          <a:xfrm>
            <a:off x="9894202" y="5061501"/>
            <a:ext cx="1038872" cy="226591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36000" tIns="36000" rIns="36000" bIns="36000">
            <a:spAutoFit/>
          </a:bodyPr>
          <a:lstStyle/>
          <a:p>
            <a:pPr algn="ctr">
              <a:lnSpc>
                <a:spcPts val="1200"/>
              </a:lnSpc>
              <a:spcBef>
                <a:spcPct val="0"/>
              </a:spcBef>
            </a:pPr>
            <a:r>
              <a:rPr lang="es-ES_tradnl" sz="11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Resolución</a:t>
            </a:r>
          </a:p>
        </p:txBody>
      </p:sp>
      <p:cxnSp>
        <p:nvCxnSpPr>
          <p:cNvPr id="215" name="Conector angular 214"/>
          <p:cNvCxnSpPr>
            <a:endCxn id="152" idx="1"/>
          </p:cNvCxnSpPr>
          <p:nvPr/>
        </p:nvCxnSpPr>
        <p:spPr>
          <a:xfrm rot="5400000">
            <a:off x="7709235" y="3992032"/>
            <a:ext cx="1897802" cy="899958"/>
          </a:xfrm>
          <a:prstGeom prst="bentConnector4">
            <a:avLst>
              <a:gd name="adj1" fmla="val 50901"/>
              <a:gd name="adj2" fmla="val 167022"/>
            </a:avLst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Rectángulo 215"/>
          <p:cNvSpPr/>
          <p:nvPr/>
        </p:nvSpPr>
        <p:spPr>
          <a:xfrm>
            <a:off x="6276102" y="4805665"/>
            <a:ext cx="1367705" cy="553998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lIns="36000" tIns="36000" rIns="36000" bIns="36000" anchor="ctr">
            <a:spAutoFit/>
          </a:bodyPr>
          <a:lstStyle/>
          <a:p>
            <a:pPr lvl="0" algn="ctr">
              <a:lnSpc>
                <a:spcPts val="1200"/>
              </a:lnSpc>
              <a:spcBef>
                <a:spcPct val="0"/>
              </a:spcBef>
              <a:defRPr/>
            </a:pPr>
            <a:r>
              <a:rPr lang="es-ES_tradnl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  <a:ea typeface="Lato Light Italic" panose="020F0502020204030203" pitchFamily="34" charset="0"/>
                <a:cs typeface="Lato Light Italic" panose="020F0502020204030203" pitchFamily="34" charset="0"/>
              </a:rPr>
              <a:t>Informe de Autoevaluación Institucional</a:t>
            </a:r>
          </a:p>
        </p:txBody>
      </p:sp>
    </p:spTree>
    <p:extLst>
      <p:ext uri="{BB962C8B-B14F-4D97-AF65-F5344CB8AC3E}">
        <p14:creationId xmlns:p14="http://schemas.microsoft.com/office/powerpoint/2010/main" val="2424583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5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8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9" dur="2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2" dur="2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8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1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4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49" grpId="0" animBg="1"/>
      <p:bldP spid="150" grpId="0" animBg="1"/>
      <p:bldP spid="151" grpId="0" animBg="1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8" grpId="0"/>
      <p:bldP spid="199" grpId="0"/>
      <p:bldP spid="200" grpId="0"/>
      <p:bldP spid="201" grpId="0"/>
      <p:bldP spid="202" grpId="0"/>
      <p:bldP spid="203" grpId="0"/>
      <p:bldP spid="204" grpId="0"/>
      <p:bldP spid="205" grpId="0"/>
      <p:bldP spid="206" grpId="0"/>
      <p:bldP spid="207" grpId="0"/>
      <p:bldP spid="208" grpId="0"/>
      <p:bldP spid="209" grpId="0"/>
      <p:bldP spid="210" grpId="0"/>
      <p:bldP spid="211" grpId="0"/>
      <p:bldP spid="213" grpId="0" animBg="1"/>
      <p:bldP spid="214" grpId="0" animBg="1"/>
      <p:bldP spid="2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4606" y="178038"/>
            <a:ext cx="11339989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Sedes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académicas</a:t>
            </a: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Escuela Naval de Suboficiales </a:t>
            </a:r>
          </a:p>
          <a:p>
            <a:pPr marL="0" indent="0" algn="ctr">
              <a:lnSpc>
                <a:spcPts val="330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"ARC BARRANQUILLA"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-343376" y="1161484"/>
            <a:ext cx="12954952" cy="9572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Profundización en conocimiento y complementación de habilidades necesarias para el </a:t>
            </a:r>
          </a:p>
          <a:p>
            <a:pPr marL="0" indent="0" algn="ctr">
              <a:buNone/>
            </a:pP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desarrollo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 de Operaciones Navales 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546" y="2452404"/>
            <a:ext cx="1508054" cy="151590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4293546" y="4089077"/>
            <a:ext cx="2644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Escuela de Buceo y Salvamento (ESBUC)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415131" y="5413531"/>
            <a:ext cx="2163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Escuela de Submarinos (ESUBC)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230522" y="3164168"/>
            <a:ext cx="2493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Escuela de Inteligencia Naval (ESINT)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54606" y="5413532"/>
            <a:ext cx="2457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Escuela Internacional de Guardacostas (ESCIG) </a:t>
            </a:r>
            <a:endParaRPr lang="es-CO" sz="16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0178" y="3934174"/>
            <a:ext cx="1473786" cy="1479357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048" y="1712726"/>
            <a:ext cx="1430046" cy="147935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" descr="CREACION Y FUNCIONES DEL CUERPO DE GUARDACOSTAS by jonathanjinetenatera -  Issuu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375" r="91667">
                        <a14:backgroundMark x1="81042" y1="18519" x2="81042" y2="18519"/>
                        <a14:backgroundMark x1="57292" y1="4074" x2="57292" y2="4074"/>
                        <a14:backgroundMark x1="41667" y1="3333" x2="41667" y2="3333"/>
                        <a14:backgroundMark x1="51458" y1="2963" x2="51458" y2="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30" y="3778835"/>
            <a:ext cx="3182281" cy="179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SCUELA DE AVIACIÓN NAVAL - Escuela Naval de Suboficiales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50" y="1267667"/>
            <a:ext cx="2369474" cy="236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587011" y="3176867"/>
            <a:ext cx="2457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Escuela de Aviación Naval</a:t>
            </a:r>
            <a:endParaRPr lang="es-CO" sz="16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795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  <p:bldP spid="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760196" y="639842"/>
            <a:ext cx="3523178" cy="4054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Operaciones Navales</a:t>
            </a:r>
            <a:endParaRPr lang="es-CO" sz="3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2839384" y="1039954"/>
            <a:ext cx="7179945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r>
              <a:rPr lang="en-US" sz="19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Desarrollar Operaciones Navales con capacidades diferenciales</a:t>
            </a:r>
            <a:endParaRPr lang="en-US" sz="19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893" y="1467277"/>
            <a:ext cx="3021984" cy="169009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48745" y="3172471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Superficie </a:t>
            </a:r>
            <a:endParaRPr lang="en-US" sz="19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2933" y="4169212"/>
            <a:ext cx="465653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endParaRPr lang="en-US" sz="135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0174" y="3598723"/>
            <a:ext cx="4656534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endParaRPr lang="en-US" sz="135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93" y="3843293"/>
            <a:ext cx="3021984" cy="169791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37540" y="5541204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Guardacostas</a:t>
            </a:r>
            <a:endParaRPr lang="en-US" sz="19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638453" y="1611076"/>
            <a:ext cx="3069193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Cumplimiento de la Misión</a:t>
            </a: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  <a:endParaRPr lang="en-US" sz="19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2200" y="1881237"/>
            <a:ext cx="1121701" cy="2067793"/>
          </a:xfrm>
          <a:prstGeom prst="rect">
            <a:avLst/>
          </a:prstGeom>
        </p:spPr>
      </p:pic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798" y="4375540"/>
            <a:ext cx="2479119" cy="165274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5236708" y="6141118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Aviación Naval</a:t>
            </a:r>
            <a:endParaRPr lang="en-US" sz="19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56323" y="1446206"/>
            <a:ext cx="2619375" cy="158579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8649908" y="3115502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Submarinos</a:t>
            </a:r>
            <a:endParaRPr lang="en-US" sz="19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8847433" y="3895720"/>
            <a:ext cx="4052888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endParaRPr lang="en-US" sz="135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 10"/>
          <p:cNvSpPr/>
          <p:nvPr/>
        </p:nvSpPr>
        <p:spPr>
          <a:xfrm>
            <a:off x="8847433" y="4326369"/>
            <a:ext cx="4052888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endParaRPr lang="en-US" sz="135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 11"/>
          <p:cNvSpPr/>
          <p:nvPr/>
        </p:nvSpPr>
        <p:spPr>
          <a:xfrm>
            <a:off x="8649907" y="5541204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Infantería de Marina</a:t>
            </a:r>
            <a:endParaRPr lang="en-US" sz="19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 12"/>
          <p:cNvSpPr/>
          <p:nvPr/>
        </p:nvSpPr>
        <p:spPr>
          <a:xfrm>
            <a:off x="8689821" y="6171998"/>
            <a:ext cx="2432209" cy="303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9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Con apoyo de…</a:t>
            </a:r>
            <a:endParaRPr lang="en-US" sz="19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AutoShape 2" descr="https://www.armada.mil.co/sites/default/files/arc._foto._aniversario_86_infanteria_de_marina_5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323" y="3730461"/>
            <a:ext cx="2619375" cy="1743075"/>
          </a:xfrm>
          <a:prstGeom prst="rect">
            <a:avLst/>
          </a:prstGeom>
        </p:spPr>
      </p:pic>
      <p:sp>
        <p:nvSpPr>
          <p:cNvPr id="22" name="Shape 20"/>
          <p:cNvSpPr/>
          <p:nvPr/>
        </p:nvSpPr>
        <p:spPr>
          <a:xfrm>
            <a:off x="791965" y="323672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F2B42D"/>
          </a:solidFill>
          <a:ln/>
        </p:spPr>
      </p:sp>
      <p:sp>
        <p:nvSpPr>
          <p:cNvPr id="23" name="Shape 21"/>
          <p:cNvSpPr/>
          <p:nvPr/>
        </p:nvSpPr>
        <p:spPr>
          <a:xfrm>
            <a:off x="460375" y="157937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F2B42D"/>
            </a:solidFill>
            <a:prstDash val="solid"/>
          </a:ln>
        </p:spPr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336" y="196096"/>
            <a:ext cx="222409" cy="278011"/>
          </a:xfrm>
          <a:prstGeom prst="rect">
            <a:avLst/>
          </a:prstGeom>
        </p:spPr>
      </p:pic>
      <p:sp>
        <p:nvSpPr>
          <p:cNvPr id="25" name="Text 22"/>
          <p:cNvSpPr/>
          <p:nvPr/>
        </p:nvSpPr>
        <p:spPr>
          <a:xfrm>
            <a:off x="1425316" y="243721"/>
            <a:ext cx="8861684" cy="3284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Ejecución de operaciones navales</a:t>
            </a:r>
            <a:endParaRPr lang="es-CO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47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9" grpId="0" animBg="1"/>
      <p:bldP spid="10" grpId="0" animBg="1"/>
      <p:bldP spid="13" grpId="0" animBg="1"/>
      <p:bldP spid="15" grpId="0" animBg="1"/>
      <p:bldP spid="18" grpId="0" animBg="1"/>
      <p:bldP spid="19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64885" y="150277"/>
            <a:ext cx="5690711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Dirección General Marítima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635496" y="853677"/>
            <a:ext cx="8893850" cy="1114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en-US" sz="2400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Contribuir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a </a:t>
            </a:r>
            <a:r>
              <a:rPr lang="es-MX" sz="24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ejercer la autoridad marítima dirigiendo, coordinando y controlando</a:t>
            </a:r>
          </a:p>
          <a:p>
            <a:pPr algn="ctr">
              <a:lnSpc>
                <a:spcPts val="2750"/>
              </a:lnSpc>
            </a:pPr>
            <a:r>
              <a:rPr lang="es-MX" sz="24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las actividades marítimas para el crecimiento del país y desarrollo </a:t>
            </a:r>
          </a:p>
          <a:p>
            <a:pPr algn="ctr">
              <a:lnSpc>
                <a:spcPts val="2750"/>
              </a:lnSpc>
            </a:pPr>
            <a:r>
              <a:rPr lang="es-MX" sz="24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de sus intereses marítimos.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73" y="2222499"/>
            <a:ext cx="4130146" cy="309760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404" y="2222499"/>
            <a:ext cx="4132383" cy="30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98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417008" y="290965"/>
            <a:ext cx="7438192" cy="490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Fuerzas Navales y Capitanías de Puerto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544" y="1006474"/>
            <a:ext cx="7359656" cy="4603751"/>
          </a:xfrm>
          <a:prstGeom prst="rect">
            <a:avLst/>
          </a:prstGeom>
        </p:spPr>
      </p:pic>
      <p:pic>
        <p:nvPicPr>
          <p:cNvPr id="4" name="Picture 2" descr="Fuerza Naval del Caribe (@FNC_ArmadaCol) / X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00" l="0" r="9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00" y="2343269"/>
            <a:ext cx="484124" cy="4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uerza Naval del Pacífico (@FNP_ArmadaCol) / X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792" y="3731433"/>
            <a:ext cx="413958" cy="41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cerca de – FUERZA NAVAL DEL ORIENT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000" y="3156903"/>
            <a:ext cx="490976" cy="48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ABRIL 2024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62" y="4412091"/>
            <a:ext cx="372773" cy="70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378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34148" cy="5152340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3686812" y="1135608"/>
            <a:ext cx="7531179" cy="1382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s-CO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Estandarización de los procedimientos operacionales y de emergencia los cuales se implementan en todas las Unidades.</a:t>
            </a:r>
            <a:endParaRPr lang="es-CO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3670427" y="1945227"/>
            <a:ext cx="7547564" cy="2249375"/>
            <a:chOff x="6276425" y="3076456"/>
            <a:chExt cx="7547564" cy="2554174"/>
          </a:xfrm>
        </p:grpSpPr>
        <p:sp>
          <p:nvSpPr>
            <p:cNvPr id="5" name="Text 4"/>
            <p:cNvSpPr/>
            <p:nvPr/>
          </p:nvSpPr>
          <p:spPr>
            <a:xfrm>
              <a:off x="6292810" y="3602626"/>
              <a:ext cx="7531179" cy="460772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algn="l">
                <a:lnSpc>
                  <a:spcPts val="2900"/>
                </a:lnSpc>
                <a:buSzPct val="100000"/>
              </a:pPr>
              <a:r>
                <a:rPr lang="es-CO" sz="19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PT Sans" pitchFamily="34" charset="-120"/>
                </a:rPr>
                <a:t>2. Actualización constante del personal (Centro de Evaluación de la Flota). </a:t>
              </a:r>
              <a:endParaRPr lang="es-CO" sz="19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grpSp>
          <p:nvGrpSpPr>
            <p:cNvPr id="6" name="Grupo 5"/>
            <p:cNvGrpSpPr/>
            <p:nvPr/>
          </p:nvGrpSpPr>
          <p:grpSpPr>
            <a:xfrm>
              <a:off x="6276425" y="3076456"/>
              <a:ext cx="7547564" cy="2554174"/>
              <a:chOff x="6276425" y="3076456"/>
              <a:chExt cx="7547564" cy="2554174"/>
            </a:xfrm>
          </p:grpSpPr>
          <p:sp>
            <p:nvSpPr>
              <p:cNvPr id="7" name="Text 2"/>
              <p:cNvSpPr/>
              <p:nvPr/>
            </p:nvSpPr>
            <p:spPr>
              <a:xfrm>
                <a:off x="6292810" y="3076456"/>
                <a:ext cx="7531179" cy="460772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algn="l">
                  <a:lnSpc>
                    <a:spcPts val="2900"/>
                  </a:lnSpc>
                  <a:buSzPct val="100000"/>
                </a:pPr>
                <a:r>
                  <a:rPr lang="es-CO" sz="1900" dirty="0">
                    <a:solidFill>
                      <a:schemeClr val="tx1">
                        <a:lumMod val="75000"/>
                      </a:schemeClr>
                    </a:solidFill>
                    <a:latin typeface="Arial Narrow" panose="020B0606020202030204" pitchFamily="34" charset="0"/>
                    <a:ea typeface="PT Sans" pitchFamily="34" charset="-122"/>
                    <a:cs typeface="PT Sans" pitchFamily="34" charset="-120"/>
                  </a:rPr>
                  <a:t>1. Conceptos estandarizados (Doctrina Naval).  </a:t>
                </a:r>
                <a:endParaRPr lang="es-CO" sz="19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8" name="Text 3"/>
              <p:cNvSpPr/>
              <p:nvPr/>
            </p:nvSpPr>
            <p:spPr>
              <a:xfrm>
                <a:off x="6292810" y="3617833"/>
                <a:ext cx="7531179" cy="92154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algn="l">
                  <a:lnSpc>
                    <a:spcPts val="2900"/>
                  </a:lnSpc>
                  <a:buSzPct val="100000"/>
                </a:pPr>
                <a:endParaRPr lang="es-CO" sz="19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9" name="Text 5"/>
              <p:cNvSpPr/>
              <p:nvPr/>
            </p:nvSpPr>
            <p:spPr>
              <a:xfrm>
                <a:off x="6276425" y="4128795"/>
                <a:ext cx="7547564" cy="1501835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algn="l">
                  <a:lnSpc>
                    <a:spcPts val="2900"/>
                  </a:lnSpc>
                  <a:buSzPct val="100000"/>
                </a:pPr>
                <a:r>
                  <a:rPr lang="es-CO" sz="1900" dirty="0">
                    <a:solidFill>
                      <a:schemeClr val="tx1">
                        <a:lumMod val="75000"/>
                      </a:schemeClr>
                    </a:solidFill>
                    <a:latin typeface="Arial Narrow" panose="020B0606020202030204" pitchFamily="34" charset="0"/>
                    <a:ea typeface="PT Sans" pitchFamily="34" charset="-122"/>
                    <a:cs typeface="PT Sans" pitchFamily="34" charset="-120"/>
                  </a:rPr>
                  <a:t>3. Entrenamiento y reentrenamiento de las tripulaciones </a:t>
                </a:r>
              </a:p>
              <a:p>
                <a:pPr marL="342900" indent="-342900" algn="l">
                  <a:lnSpc>
                    <a:spcPts val="2900"/>
                  </a:lnSpc>
                  <a:buSzPct val="100000"/>
                  <a:buChar char="•"/>
                </a:pPr>
                <a:r>
                  <a:rPr lang="es-MX" sz="1900" dirty="0">
                    <a:solidFill>
                      <a:schemeClr val="tx1">
                        <a:lumMod val="75000"/>
                      </a:schemeClr>
                    </a:solidFill>
                    <a:latin typeface="Arial Narrow" panose="020B0606020202030204" pitchFamily="34" charset="0"/>
                    <a:ea typeface="PT Sans" pitchFamily="34" charset="-122"/>
                    <a:cs typeface="PT Sans" pitchFamily="34" charset="-120"/>
                  </a:rPr>
                  <a:t>Escuelas de Superficie. </a:t>
                </a:r>
              </a:p>
              <a:p>
                <a:pPr marL="342900" indent="-342900" algn="l">
                  <a:lnSpc>
                    <a:spcPts val="2900"/>
                  </a:lnSpc>
                  <a:buSzPct val="100000"/>
                  <a:buChar char="•"/>
                </a:pPr>
                <a:r>
                  <a:rPr lang="es-MX" sz="1900" dirty="0">
                    <a:solidFill>
                      <a:schemeClr val="tx1">
                        <a:lumMod val="75000"/>
                      </a:schemeClr>
                    </a:solidFill>
                    <a:latin typeface="Arial Narrow" panose="020B0606020202030204" pitchFamily="34" charset="0"/>
                    <a:ea typeface="PT Sans" pitchFamily="34" charset="-122"/>
                    <a:cs typeface="PT Sans" pitchFamily="34" charset="-120"/>
                  </a:rPr>
                  <a:t>Escuela de Submarinos. </a:t>
                </a:r>
              </a:p>
              <a:p>
                <a:pPr marL="342900" indent="-342900" algn="l">
                  <a:lnSpc>
                    <a:spcPts val="2900"/>
                  </a:lnSpc>
                  <a:buSzPct val="100000"/>
                  <a:buChar char="•"/>
                </a:pPr>
                <a:r>
                  <a:rPr lang="es-MX" sz="1900" dirty="0">
                    <a:solidFill>
                      <a:schemeClr val="tx1">
                        <a:lumMod val="75000"/>
                      </a:schemeClr>
                    </a:solidFill>
                    <a:latin typeface="Arial Narrow" panose="020B0606020202030204" pitchFamily="34" charset="0"/>
                    <a:ea typeface="PT Sans" pitchFamily="34" charset="-122"/>
                    <a:cs typeface="PT Sans" pitchFamily="34" charset="-120"/>
                  </a:rPr>
                  <a:t>Escuela de Aviación Naval. </a:t>
                </a:r>
              </a:p>
              <a:p>
                <a:pPr marL="342900" indent="-342900" algn="l">
                  <a:lnSpc>
                    <a:spcPts val="2900"/>
                  </a:lnSpc>
                  <a:buSzPct val="100000"/>
                  <a:buChar char="•"/>
                </a:pPr>
                <a:r>
                  <a:rPr lang="es-MX" sz="1900" dirty="0">
                    <a:solidFill>
                      <a:schemeClr val="tx1">
                        <a:lumMod val="75000"/>
                      </a:schemeClr>
                    </a:solidFill>
                    <a:latin typeface="Arial Narrow" panose="020B0606020202030204" pitchFamily="34" charset="0"/>
                    <a:ea typeface="PT Sans" pitchFamily="34" charset="-122"/>
                    <a:cs typeface="PT Sans" pitchFamily="34" charset="-120"/>
                  </a:rPr>
                  <a:t>Escuela de Buceo y Salvamento. </a:t>
                </a:r>
              </a:p>
              <a:p>
                <a:pPr marL="342900" indent="-342900" algn="l">
                  <a:lnSpc>
                    <a:spcPts val="2900"/>
                  </a:lnSpc>
                  <a:buSzPct val="100000"/>
                  <a:buChar char="•"/>
                </a:pPr>
                <a:r>
                  <a:rPr lang="es-MX" sz="1900" dirty="0">
                    <a:solidFill>
                      <a:schemeClr val="tx1">
                        <a:lumMod val="75000"/>
                      </a:schemeClr>
                    </a:solidFill>
                    <a:latin typeface="Arial Narrow" panose="020B0606020202030204" pitchFamily="34" charset="0"/>
                    <a:ea typeface="PT Sans" pitchFamily="34" charset="-122"/>
                    <a:cs typeface="PT Sans" pitchFamily="34" charset="-120"/>
                  </a:rPr>
                  <a:t>Escuela Internacional de Guardacostas.</a:t>
                </a:r>
                <a:endParaRPr lang="es-CO" sz="19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PT Sans" pitchFamily="34" charset="-120"/>
                </a:endParaRPr>
              </a:p>
            </p:txBody>
          </p:sp>
        </p:grpSp>
      </p:grpSp>
      <p:sp>
        <p:nvSpPr>
          <p:cNvPr id="12" name="Shape 23"/>
          <p:cNvSpPr/>
          <p:nvPr/>
        </p:nvSpPr>
        <p:spPr>
          <a:xfrm>
            <a:off x="3434148" y="560757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D7425E"/>
          </a:solidFill>
          <a:ln/>
        </p:spPr>
      </p:sp>
      <p:sp>
        <p:nvSpPr>
          <p:cNvPr id="13" name="Shape 24"/>
          <p:cNvSpPr/>
          <p:nvPr/>
        </p:nvSpPr>
        <p:spPr>
          <a:xfrm>
            <a:off x="3883847" y="395022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D7425E"/>
            </a:solidFill>
            <a:prstDash val="solid"/>
          </a:ln>
        </p:spPr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9808" y="433182"/>
            <a:ext cx="222409" cy="278011"/>
          </a:xfrm>
          <a:prstGeom prst="rect">
            <a:avLst/>
          </a:prstGeom>
        </p:spPr>
      </p:pic>
      <p:sp>
        <p:nvSpPr>
          <p:cNvPr id="15" name="Text 25"/>
          <p:cNvSpPr/>
          <p:nvPr/>
        </p:nvSpPr>
        <p:spPr>
          <a:xfrm>
            <a:off x="4490960" y="496048"/>
            <a:ext cx="6934199" cy="657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1800"/>
              </a:lnSpc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Evaluación de procesos operacionales </a:t>
            </a:r>
            <a:endParaRPr lang="es-CO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949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54370" y="491619"/>
            <a:ext cx="5932988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Fortalecimiento del talento humano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Text 32"/>
          <p:cNvSpPr/>
          <p:nvPr/>
        </p:nvSpPr>
        <p:spPr>
          <a:xfrm>
            <a:off x="7925753" y="3381732"/>
            <a:ext cx="618184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endParaRPr lang="en-US" sz="24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1" name="Text 34"/>
          <p:cNvSpPr/>
          <p:nvPr/>
        </p:nvSpPr>
        <p:spPr>
          <a:xfrm>
            <a:off x="7925753" y="4255056"/>
            <a:ext cx="6181844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00"/>
              </a:lnSpc>
              <a:buNone/>
            </a:pPr>
            <a:endParaRPr lang="en-US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2" name="Text 36"/>
          <p:cNvSpPr/>
          <p:nvPr/>
        </p:nvSpPr>
        <p:spPr>
          <a:xfrm>
            <a:off x="7925753" y="5073134"/>
            <a:ext cx="6181844" cy="3030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endParaRPr lang="en-US" sz="24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59674" y="5758898"/>
            <a:ext cx="1931939" cy="374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350"/>
              </a:lnSpc>
            </a:pPr>
            <a:r>
              <a:rPr lang="es-CO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¿Qué queremos?…</a:t>
            </a:r>
            <a:endParaRPr lang="es-CO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5" name="Imagen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6172" y="1260990"/>
            <a:ext cx="6126738" cy="3904393"/>
          </a:xfrm>
          <a:prstGeom prst="rect">
            <a:avLst/>
          </a:prstGeom>
        </p:spPr>
      </p:pic>
      <p:pic>
        <p:nvPicPr>
          <p:cNvPr id="145" name="Imagen 1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244" y="2214398"/>
            <a:ext cx="5823956" cy="505881"/>
          </a:xfrm>
          <a:prstGeom prst="rect">
            <a:avLst/>
          </a:prstGeom>
        </p:spPr>
      </p:pic>
      <p:sp>
        <p:nvSpPr>
          <p:cNvPr id="147" name="Rectángulo 146"/>
          <p:cNvSpPr/>
          <p:nvPr/>
        </p:nvSpPr>
        <p:spPr>
          <a:xfrm>
            <a:off x="6859133" y="2863903"/>
            <a:ext cx="2871299" cy="374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350"/>
              </a:lnSpc>
            </a:pPr>
            <a:r>
              <a:rPr lang="es-CO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Fórmula del éxito operacional</a:t>
            </a:r>
            <a:endParaRPr lang="es-CO" b="1" u="sng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51" name="Conector curvado 150"/>
          <p:cNvCxnSpPr>
            <a:endCxn id="147" idx="2"/>
          </p:cNvCxnSpPr>
          <p:nvPr/>
        </p:nvCxnSpPr>
        <p:spPr>
          <a:xfrm flipV="1">
            <a:off x="4946073" y="3238108"/>
            <a:ext cx="3348710" cy="1723948"/>
          </a:xfrm>
          <a:prstGeom prst="curvedConnector2">
            <a:avLst/>
          </a:prstGeom>
          <a:ln w="2857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Shape 26"/>
          <p:cNvSpPr/>
          <p:nvPr/>
        </p:nvSpPr>
        <p:spPr>
          <a:xfrm>
            <a:off x="487078" y="468759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DD785E"/>
          </a:solidFill>
          <a:ln/>
        </p:spPr>
      </p:sp>
      <p:sp>
        <p:nvSpPr>
          <p:cNvPr id="14" name="Shape 27"/>
          <p:cNvSpPr/>
          <p:nvPr/>
        </p:nvSpPr>
        <p:spPr>
          <a:xfrm>
            <a:off x="155488" y="303024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DD785E"/>
            </a:solidFill>
            <a:prstDash val="solid"/>
          </a:ln>
        </p:spPr>
      </p:sp>
      <p:pic>
        <p:nvPicPr>
          <p:cNvPr id="15" name="Image 7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449" y="341184"/>
            <a:ext cx="222409" cy="278011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1120430" y="175428"/>
            <a:ext cx="2222302" cy="836712"/>
            <a:chOff x="6939340" y="5927824"/>
            <a:chExt cx="2222302" cy="836712"/>
          </a:xfrm>
        </p:grpSpPr>
        <p:sp>
          <p:nvSpPr>
            <p:cNvPr id="17" name="Text 28"/>
            <p:cNvSpPr/>
            <p:nvPr/>
          </p:nvSpPr>
          <p:spPr>
            <a:xfrm>
              <a:off x="7039055" y="5927824"/>
              <a:ext cx="1853446" cy="23169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6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Nunito Semi Bold" pitchFamily="34" charset="-122"/>
                  <a:cs typeface="Nunito Semi Bold" pitchFamily="34" charset="-120"/>
                </a:rPr>
                <a:t>RESULTADOS</a:t>
              </a:r>
              <a:endPara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" name="Text 29"/>
            <p:cNvSpPr/>
            <p:nvPr/>
          </p:nvSpPr>
          <p:spPr>
            <a:xfrm>
              <a:off x="6939340" y="6206728"/>
              <a:ext cx="2222302" cy="23169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6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Nunito Semi Bold" pitchFamily="34" charset="-122"/>
                  <a:cs typeface="Nunito Semi Bold" pitchFamily="34" charset="-120"/>
                </a:rPr>
                <a:t>MITIGACIÓN DEL RIESGO</a:t>
              </a:r>
              <a:endPara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" name="Text 30"/>
            <p:cNvSpPr/>
            <p:nvPr/>
          </p:nvSpPr>
          <p:spPr>
            <a:xfrm>
              <a:off x="6939340" y="6532840"/>
              <a:ext cx="2074188" cy="23169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6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Nunito Semi Bold" pitchFamily="34" charset="-122"/>
                  <a:cs typeface="Nunito Semi Bold" pitchFamily="34" charset="-120"/>
                </a:rPr>
                <a:t>(ÉXITO OPERACIONAL) </a:t>
              </a:r>
              <a:endPara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6806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5" grpId="0"/>
      <p:bldP spid="14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37">
            <a:extLst>
              <a:ext uri="{FF2B5EF4-FFF2-40B4-BE49-F238E27FC236}">
                <a16:creationId xmlns:a16="http://schemas.microsoft.com/office/drawing/2014/main" id="{CB965589-0BE3-2248-8081-EE5C8E637C35}"/>
              </a:ext>
            </a:extLst>
          </p:cNvPr>
          <p:cNvCxnSpPr/>
          <p:nvPr/>
        </p:nvCxnSpPr>
        <p:spPr>
          <a:xfrm>
            <a:off x="1844034" y="1698706"/>
            <a:ext cx="7836297" cy="0"/>
          </a:xfrm>
          <a:prstGeom prst="line">
            <a:avLst/>
          </a:prstGeom>
          <a:ln w="508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:a16="http://schemas.microsoft.com/office/drawing/2014/main" id="{95262D94-D621-784C-8CFB-396A77373D51}"/>
              </a:ext>
            </a:extLst>
          </p:cNvPr>
          <p:cNvSpPr/>
          <p:nvPr/>
        </p:nvSpPr>
        <p:spPr>
          <a:xfrm>
            <a:off x="1844034" y="1783175"/>
            <a:ext cx="8170404" cy="24540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s-MX" sz="2800" b="1" dirty="0">
                <a:solidFill>
                  <a:srgbClr val="2F5597"/>
                </a:solidFill>
                <a:latin typeface="Century Gothic" pitchFamily="34" charset="0"/>
                <a:cs typeface="Arial" pitchFamily="34" charset="0"/>
              </a:rPr>
              <a:t>Prevención del riesgo de accidentes en el sector marítimo, desde la Formación del talento humano en la Armada de Colombia: Caso ENSUB.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endParaRPr lang="es-MX" sz="2000" dirty="0">
              <a:solidFill>
                <a:srgbClr val="2F5597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s-MX" sz="2000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24/04/2025</a:t>
            </a:r>
            <a:endParaRPr kumimoji="0" lang="es-CO" sz="360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cs typeface="Arial" pitchFamily="34" charset="0"/>
            </a:endParaRPr>
          </a:p>
        </p:txBody>
      </p:sp>
      <p:cxnSp>
        <p:nvCxnSpPr>
          <p:cNvPr id="8" name="Straight Connector 38">
            <a:extLst>
              <a:ext uri="{FF2B5EF4-FFF2-40B4-BE49-F238E27FC236}">
                <a16:creationId xmlns:a16="http://schemas.microsoft.com/office/drawing/2014/main" id="{AAC04BF8-AE42-AC40-BFEB-3B8FC306D5BD}"/>
              </a:ext>
            </a:extLst>
          </p:cNvPr>
          <p:cNvCxnSpPr/>
          <p:nvPr/>
        </p:nvCxnSpPr>
        <p:spPr>
          <a:xfrm>
            <a:off x="1844034" y="3412641"/>
            <a:ext cx="7836297" cy="0"/>
          </a:xfrm>
          <a:prstGeom prst="line">
            <a:avLst/>
          </a:prstGeom>
          <a:ln w="50800">
            <a:solidFill>
              <a:srgbClr val="2F5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B7CE7B33-6E61-2B46-9362-B98D1709EA98}"/>
              </a:ext>
            </a:extLst>
          </p:cNvPr>
          <p:cNvSpPr/>
          <p:nvPr/>
        </p:nvSpPr>
        <p:spPr>
          <a:xfrm>
            <a:off x="5029200" y="5888433"/>
            <a:ext cx="6003666" cy="61555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s-MX" sz="2000" b="1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Contralmirante Javier Hernando Rubio Barrera</a:t>
            </a:r>
            <a:endParaRPr kumimoji="0" lang="es-MX" sz="2000" b="1" i="0" u="none" strike="noStrike" kern="1200" cap="none" spc="0" normalizeH="0" noProof="0" dirty="0">
              <a:ln>
                <a:noFill/>
              </a:ln>
              <a:solidFill>
                <a:srgbClr val="2F5597"/>
              </a:solidFill>
              <a:uLnTx/>
              <a:uFillTx/>
              <a:latin typeface="Century Gothic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s-MX" sz="1400" dirty="0">
                <a:solidFill>
                  <a:srgbClr val="2F5597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Director Escuela Naval de Suboficiales “ARC BARRANQUILLA”</a:t>
            </a:r>
            <a:endParaRPr kumimoji="0" lang="es-CO" sz="2400" i="0" u="none" strike="noStrike" kern="1200" cap="none" spc="0" normalizeH="0" baseline="0" noProof="0" dirty="0">
              <a:ln>
                <a:noFill/>
              </a:ln>
              <a:solidFill>
                <a:srgbClr val="2F559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19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306287" y="219879"/>
            <a:ext cx="9313772" cy="1020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32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Arial" panose="020B0604020202020204" pitchFamily="34" charset="0"/>
              </a:rPr>
              <a:t>Modelo colaborativo: Fortalecimiento talento humano del gremio marítimo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3560400" y="1554714"/>
            <a:ext cx="7625715" cy="1388269"/>
          </a:xfrm>
          <a:prstGeom prst="rect">
            <a:avLst/>
          </a:prstGeom>
          <a:noFill/>
          <a:ln w="19050">
            <a:noFill/>
          </a:ln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7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Arial" panose="020B0604020202020204" pitchFamily="34" charset="0"/>
              </a:rPr>
              <a:t>Enfoque pedagógico que permite trabajar en conjunto para alcanzar  objetivos comunes, fomentando la participación, el aprendizaje mutuo y la construcción colectiva de conocimientos en función de mitigar el riesgo en actividades marítimas.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290946" y="3848017"/>
            <a:ext cx="6833029" cy="1673856"/>
            <a:chOff x="56809" y="3537975"/>
            <a:chExt cx="7819789" cy="1673856"/>
          </a:xfrm>
        </p:grpSpPr>
        <p:sp>
          <p:nvSpPr>
            <p:cNvPr id="5" name="Text 3"/>
            <p:cNvSpPr/>
            <p:nvPr/>
          </p:nvSpPr>
          <p:spPr>
            <a:xfrm>
              <a:off x="56809" y="3537975"/>
              <a:ext cx="7819789" cy="86748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ctr">
                <a:lnSpc>
                  <a:spcPts val="3400"/>
                </a:lnSpc>
                <a:buNone/>
              </a:pPr>
              <a:r>
                <a:rPr lang="en-US" sz="2000" b="1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Arial" panose="020B0604020202020204" pitchFamily="34" charset="0"/>
                </a:rPr>
                <a:t>Procedimientos operacionales y de emergencia del sector marítimo.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 4"/>
            <p:cNvSpPr/>
            <p:nvPr/>
          </p:nvSpPr>
          <p:spPr>
            <a:xfrm>
              <a:off x="96535" y="4018944"/>
              <a:ext cx="7625715" cy="3470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700"/>
                </a:lnSpc>
                <a:buSzPct val="100000"/>
                <a:buFont typeface="+mj-lt"/>
                <a:buAutoNum type="arabicPeriod"/>
              </a:pPr>
              <a:r>
                <a:rPr lang="en-US" sz="20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Arial" panose="020B0604020202020204" pitchFamily="34" charset="0"/>
                </a:rPr>
                <a:t>Interés voluntario. 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 5"/>
            <p:cNvSpPr/>
            <p:nvPr/>
          </p:nvSpPr>
          <p:spPr>
            <a:xfrm>
              <a:off x="96535" y="4441854"/>
              <a:ext cx="7625715" cy="3470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700"/>
                </a:lnSpc>
                <a:buSzPct val="100000"/>
                <a:buFont typeface="+mj-lt"/>
                <a:buAutoNum type="arabicPeriod" startAt="2"/>
              </a:pPr>
              <a:r>
                <a:rPr lang="en-US" sz="20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Arial" panose="020B0604020202020204" pitchFamily="34" charset="0"/>
                </a:rPr>
                <a:t>Diagnóstico por estaciones (Código IGS – </a:t>
              </a:r>
              <a:r>
                <a:rPr lang="en-US" sz="2000" dirty="0" err="1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Arial" panose="020B0604020202020204" pitchFamily="34" charset="0"/>
                </a:rPr>
                <a:t>Doctrina</a:t>
              </a:r>
              <a:r>
                <a:rPr lang="en-US" sz="20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Arial" panose="020B0604020202020204" pitchFamily="34" charset="0"/>
                </a:rPr>
                <a:t> Naval). 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6"/>
            <p:cNvSpPr/>
            <p:nvPr/>
          </p:nvSpPr>
          <p:spPr>
            <a:xfrm>
              <a:off x="96535" y="4864764"/>
              <a:ext cx="7625715" cy="347067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342900" indent="-342900" algn="l">
                <a:lnSpc>
                  <a:spcPts val="2700"/>
                </a:lnSpc>
                <a:buSzPct val="100000"/>
                <a:buFont typeface="+mj-lt"/>
                <a:buAutoNum type="arabicPeriod" startAt="3"/>
              </a:pPr>
              <a:r>
                <a:rPr lang="en-US" sz="20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Arial" panose="020B0604020202020204" pitchFamily="34" charset="0"/>
                </a:rPr>
                <a:t>Oferta académica (Capacitación, OVAs, simulación y </a:t>
              </a:r>
              <a:r>
                <a:rPr lang="en-US" sz="2000" dirty="0" err="1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Arial" panose="020B0604020202020204" pitchFamily="34" charset="0"/>
                </a:rPr>
                <a:t>laboratorios</a:t>
              </a:r>
              <a:r>
                <a:rPr lang="en-US" sz="20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PT Sans" pitchFamily="34" charset="-122"/>
                  <a:cs typeface="Arial" panose="020B0604020202020204" pitchFamily="34" charset="0"/>
                </a:rPr>
                <a:t>).</a:t>
              </a:r>
              <a:endPara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Zafarranchos realizados a Bordo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37030"/>
            <a:ext cx="3367314" cy="240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4169" y="3122178"/>
            <a:ext cx="3599543" cy="23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91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82610" y="129579"/>
            <a:ext cx="7029688" cy="494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850"/>
              </a:lnSpc>
              <a:buNone/>
            </a:pPr>
            <a:r>
              <a:rPr lang="es-CO" sz="32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Modelo colaborativo: Oferta académica</a:t>
            </a:r>
            <a:endParaRPr lang="es-CO" sz="3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 4"/>
          <p:cNvSpPr/>
          <p:nvPr/>
        </p:nvSpPr>
        <p:spPr>
          <a:xfrm>
            <a:off x="5299591" y="6390918"/>
            <a:ext cx="4044910" cy="419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endParaRPr lang="en-US" sz="205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02AD6B-AE48-4838-A762-3233C130BE0D}"/>
              </a:ext>
            </a:extLst>
          </p:cNvPr>
          <p:cNvSpPr txBox="1"/>
          <p:nvPr/>
        </p:nvSpPr>
        <p:spPr>
          <a:xfrm>
            <a:off x="1395761" y="686042"/>
            <a:ext cx="371871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Entrenamientos Especiales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52C8908-A162-42E4-9256-0D1348555A20}"/>
              </a:ext>
            </a:extLst>
          </p:cNvPr>
          <p:cNvSpPr txBox="1"/>
          <p:nvPr/>
        </p:nvSpPr>
        <p:spPr>
          <a:xfrm>
            <a:off x="361845" y="1163095"/>
            <a:ext cx="5786542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Operaciones de búsqueda y rescate.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Maniobras con buques gaseros en terminales de regasificación de GNL.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Técnicas de zarpe y atraque.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Simulación de maniobras en instalaciones monoboyas, multiboyas y terminales petroleros.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Maniobras con remolcadores de sistemas de propulsión azimutal, convencional y empuje.</a:t>
            </a:r>
          </a:p>
        </p:txBody>
      </p:sp>
      <p:pic>
        <p:nvPicPr>
          <p:cNvPr id="8" name="Imagen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1" r="2504" b="4599"/>
          <a:stretch/>
        </p:blipFill>
        <p:spPr bwMode="auto">
          <a:xfrm>
            <a:off x="4547586" y="4006374"/>
            <a:ext cx="2944424" cy="18237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54" y="4006373"/>
            <a:ext cx="3069523" cy="18237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419" y="3994795"/>
            <a:ext cx="2973841" cy="183527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4731BE-3858-4C22-A7F2-573ADCD2633F}"/>
              </a:ext>
            </a:extLst>
          </p:cNvPr>
          <p:cNvSpPr txBox="1"/>
          <p:nvPr/>
        </p:nvSpPr>
        <p:spPr>
          <a:xfrm>
            <a:off x="7492010" y="618524"/>
            <a:ext cx="371871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Capacitación Curso Modelo OMI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2B38E09-1753-4FB9-94C0-E1A4F36B4005}"/>
              </a:ext>
            </a:extLst>
          </p:cNvPr>
          <p:cNvSpPr txBox="1"/>
          <p:nvPr/>
        </p:nvSpPr>
        <p:spPr>
          <a:xfrm>
            <a:off x="6248400" y="1086152"/>
            <a:ext cx="5195888" cy="21544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1.07 La navegación con radar, punteo radar y utilización del ARPA.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1.22 Simulador de maniobra y trabajo en el puente (BRM).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1.25 Título de operador General de GDMSS.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1.27 Uso operacional de los sistemas de información y visualización de cartas electrónicas (ECDIS).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1.34 Sistema de identificación automática (AIS)</a:t>
            </a:r>
          </a:p>
        </p:txBody>
      </p:sp>
    </p:spTree>
    <p:extLst>
      <p:ext uri="{BB962C8B-B14F-4D97-AF65-F5344CB8AC3E}">
        <p14:creationId xmlns:p14="http://schemas.microsoft.com/office/powerpoint/2010/main" val="24397906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102504" cy="5791200"/>
          </a:xfrm>
          <a:prstGeom prst="rect">
            <a:avLst/>
          </a:prstGeom>
        </p:spPr>
      </p:pic>
      <p:sp>
        <p:nvSpPr>
          <p:cNvPr id="3" name="Text 1"/>
          <p:cNvSpPr/>
          <p:nvPr/>
        </p:nvSpPr>
        <p:spPr>
          <a:xfrm>
            <a:off x="5808561" y="1055006"/>
            <a:ext cx="5077154" cy="21961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250"/>
              </a:lnSpc>
              <a:buNone/>
            </a:pPr>
            <a:r>
              <a:rPr lang="en-US" sz="2400" i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"El ejército puede organizarse en un momento, pero la marina necesita mucho tiempo y dinero, y jamás he visto una nación que se quede sin ella aún cuando esté en paz con todo el mundo".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734599" y="4029319"/>
            <a:ext cx="7937183" cy="345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Gran Almirante José Padilla </a:t>
            </a:r>
            <a:r>
              <a:rPr lang="es-CO" sz="24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López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</a:t>
            </a:r>
          </a:p>
          <a:p>
            <a:pPr marL="0" indent="0" algn="ctr">
              <a:lnSpc>
                <a:spcPts val="2700"/>
              </a:lnSpc>
              <a:buNone/>
            </a:pPr>
            <a:r>
              <a:rPr lang="es-CO" sz="24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Héroe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Naval Colombiano </a:t>
            </a:r>
            <a:endParaRPr lang="en-US" sz="24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015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273CBD9-8C4C-DBFF-0924-07DA3D644010}"/>
              </a:ext>
            </a:extLst>
          </p:cNvPr>
          <p:cNvSpPr txBox="1"/>
          <p:nvPr/>
        </p:nvSpPr>
        <p:spPr>
          <a:xfrm>
            <a:off x="2785509" y="980104"/>
            <a:ext cx="3741754" cy="800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3200" b="1">
                <a:solidFill>
                  <a:srgbClr val="2F5597"/>
                </a:solidFill>
                <a:latin typeface="Century Gothic" panose="020B0502020202020204" pitchFamily="34" charset="0"/>
              </a:rPr>
              <a:t>¡Morir o ser libres!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D55889D2-4E3B-9004-83BD-1869A9FC1C43}"/>
              </a:ext>
            </a:extLst>
          </p:cNvPr>
          <p:cNvSpPr txBox="1"/>
          <p:nvPr/>
        </p:nvSpPr>
        <p:spPr>
          <a:xfrm>
            <a:off x="2785509" y="1780909"/>
            <a:ext cx="3589354" cy="43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1600" i="1">
                <a:solidFill>
                  <a:srgbClr val="2F5597"/>
                </a:solidFill>
                <a:latin typeface="Century Gothic" panose="020B0502020202020204" pitchFamily="34" charset="0"/>
              </a:rPr>
              <a:t>Gran Almirante José Padilla López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FCF1B74-4F83-DE4A-ECA0-092DA68E147E}"/>
              </a:ext>
            </a:extLst>
          </p:cNvPr>
          <p:cNvSpPr txBox="1"/>
          <p:nvPr/>
        </p:nvSpPr>
        <p:spPr>
          <a:xfrm>
            <a:off x="2785509" y="3429000"/>
            <a:ext cx="3741754" cy="8008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6000" b="1">
                <a:solidFill>
                  <a:srgbClr val="2F5597"/>
                </a:solidFill>
                <a:latin typeface="Century Gothic" panose="020B05020202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121558101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/>
          <p:cNvSpPr/>
          <p:nvPr/>
        </p:nvSpPr>
        <p:spPr>
          <a:xfrm>
            <a:off x="247650" y="183456"/>
            <a:ext cx="10972800" cy="11146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Prevención del riesgo de accidentes en el sector marítimo, desde la Formación del talento humano en la Armada de Colombia: Caso ENSUB.</a:t>
            </a:r>
            <a:endParaRPr lang="en-US" sz="3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57" y="1714500"/>
            <a:ext cx="5801254" cy="387050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687680" y="1714500"/>
            <a:ext cx="4423665" cy="30237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s-CO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La Armada de Colombia dentro de sus</a:t>
            </a:r>
            <a:r>
              <a:rPr lang="es-CO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 lineamientos estratégicos</a:t>
            </a:r>
            <a:r>
              <a:rPr lang="es-CO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 cuenta con el</a:t>
            </a:r>
            <a:r>
              <a:rPr lang="es-CO" sz="2000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s-CO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fortalecimiento del talento humano</a:t>
            </a:r>
            <a:r>
              <a:rPr lang="es-CO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, esto se logra a través de la formación y capacitación constante de nuestros tripulantes para </a:t>
            </a:r>
            <a:r>
              <a:rPr lang="es-CO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desarrollar operaciones navales con carácter diferencial</a:t>
            </a:r>
            <a:r>
              <a:rPr lang="es-CO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.</a:t>
            </a:r>
            <a:endParaRPr lang="es-CO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646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0"/>
          <p:cNvSpPr/>
          <p:nvPr/>
        </p:nvSpPr>
        <p:spPr>
          <a:xfrm>
            <a:off x="452813" y="145797"/>
            <a:ext cx="1117663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Principales causas de accidentes marítimos </a:t>
            </a:r>
            <a:endParaRPr lang="es-CO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 2"/>
          <p:cNvSpPr/>
          <p:nvPr/>
        </p:nvSpPr>
        <p:spPr>
          <a:xfrm>
            <a:off x="6826824" y="4961500"/>
            <a:ext cx="4402588" cy="724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Responsable del 75% de accidentes según la OMI.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 6"/>
          <p:cNvSpPr/>
          <p:nvPr/>
        </p:nvSpPr>
        <p:spPr>
          <a:xfrm>
            <a:off x="6882004" y="1423518"/>
            <a:ext cx="3988099" cy="900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Tormentas y mares adversos aumentan riesgos operativos.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6882004" y="3824031"/>
            <a:ext cx="4098458" cy="900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Problemas mecánicos que comprometen la seguridad. 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 14"/>
          <p:cNvSpPr/>
          <p:nvPr/>
        </p:nvSpPr>
        <p:spPr>
          <a:xfrm>
            <a:off x="6041130" y="2799955"/>
            <a:ext cx="5422184" cy="4503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Piratería y otros riesgos de seguridad.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val="2836090985"/>
              </p:ext>
            </p:extLst>
          </p:nvPr>
        </p:nvGraphicFramePr>
        <p:xfrm>
          <a:off x="452813" y="1423518"/>
          <a:ext cx="6429191" cy="429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 2"/>
          <p:cNvSpPr/>
          <p:nvPr/>
        </p:nvSpPr>
        <p:spPr>
          <a:xfrm>
            <a:off x="7237604" y="6289822"/>
            <a:ext cx="5976580" cy="499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3550"/>
              </a:lnSpc>
            </a:pPr>
            <a:r>
              <a:rPr lang="es-CO" sz="1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Tomado de: </a:t>
            </a:r>
            <a:r>
              <a:rPr lang="es-CO" sz="1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hlinkClick r:id="rId8"/>
              </a:rPr>
              <a:t>https://albtriallawyers.com/es/primary-causes-of-maritime-accidents/</a:t>
            </a:r>
            <a:r>
              <a:rPr lang="es-CO" sz="1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337066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Graphic spid="16" grpId="0">
        <p:bldAsOne/>
      </p:bldGraphic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0"/>
          <p:cNvSpPr/>
          <p:nvPr/>
        </p:nvSpPr>
        <p:spPr>
          <a:xfrm>
            <a:off x="3435191" y="35937"/>
            <a:ext cx="5387935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30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Armada de Colombia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 1"/>
          <p:cNvSpPr/>
          <p:nvPr/>
        </p:nvSpPr>
        <p:spPr>
          <a:xfrm>
            <a:off x="1129427" y="1468608"/>
            <a:ext cx="2693908" cy="3367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1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MISIÓN</a:t>
            </a:r>
            <a:endParaRPr lang="en-US" sz="21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 2"/>
          <p:cNvSpPr/>
          <p:nvPr/>
        </p:nvSpPr>
        <p:spPr>
          <a:xfrm>
            <a:off x="547449" y="1820754"/>
            <a:ext cx="3819763" cy="28240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 La Armada Nacional desarrolla </a:t>
            </a:r>
            <a:r>
              <a:rPr lang="en-US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operaciones navales</a:t>
            </a:r>
            <a:r>
              <a:rPr lang="en-US" sz="2000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con el propósito de contribuir a la defensa de la soberanía, la independencia, la integridad del territorio y el orden constitucional, así como la protección y desarrollo de los </a:t>
            </a:r>
            <a:r>
              <a:rPr lang="en-US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intereses nacionales.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301" y="1106658"/>
            <a:ext cx="2516871" cy="4639775"/>
          </a:xfrm>
          <a:prstGeom prst="rect">
            <a:avLst/>
          </a:prstGeom>
        </p:spPr>
      </p:pic>
      <p:sp>
        <p:nvSpPr>
          <p:cNvPr id="20" name="Text 3"/>
          <p:cNvSpPr/>
          <p:nvPr/>
        </p:nvSpPr>
        <p:spPr>
          <a:xfrm>
            <a:off x="7603272" y="1468608"/>
            <a:ext cx="4056578" cy="457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21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VISIÓN</a:t>
            </a:r>
            <a:endParaRPr lang="en-US" sz="21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 4"/>
          <p:cNvSpPr/>
          <p:nvPr/>
        </p:nvSpPr>
        <p:spPr>
          <a:xfrm>
            <a:off x="7909739" y="1926522"/>
            <a:ext cx="3405544" cy="4121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Ser una Armada de </a:t>
            </a:r>
            <a:r>
              <a:rPr lang="en-US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proyección e</a:t>
            </a:r>
            <a:r>
              <a:rPr lang="en-US" sz="2000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 </a:t>
            </a:r>
            <a:r>
              <a:rPr lang="en-US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influencia regional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, con tecnología y capacidades de avanzada para la defensa y seguridad, determinante para el desarrollo de los intereses nacionales, reconocida por su integridad y </a:t>
            </a:r>
            <a:r>
              <a:rPr lang="en-US" sz="2000" b="1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contribución al progreso del país.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275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0"/>
          <p:cNvSpPr/>
          <p:nvPr/>
        </p:nvSpPr>
        <p:spPr>
          <a:xfrm>
            <a:off x="2326839" y="218837"/>
            <a:ext cx="7810262" cy="463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60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Jefatura de Estado Mayor de Personal (JEMPE)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Shape 1"/>
          <p:cNvSpPr/>
          <p:nvPr/>
        </p:nvSpPr>
        <p:spPr>
          <a:xfrm flipH="1">
            <a:off x="6094473" y="682109"/>
            <a:ext cx="45719" cy="6082427"/>
          </a:xfrm>
          <a:prstGeom prst="roundRect">
            <a:avLst>
              <a:gd name="adj" fmla="val 1033760"/>
            </a:avLst>
          </a:prstGeom>
          <a:solidFill>
            <a:srgbClr val="FFFFFF">
              <a:alpha val="24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</p:sp>
      <p:sp>
        <p:nvSpPr>
          <p:cNvPr id="12" name="Shape 2"/>
          <p:cNvSpPr/>
          <p:nvPr/>
        </p:nvSpPr>
        <p:spPr>
          <a:xfrm>
            <a:off x="5524698" y="1025009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F2B42D"/>
          </a:solidFill>
          <a:ln/>
        </p:spPr>
      </p:sp>
      <p:sp>
        <p:nvSpPr>
          <p:cNvPr id="13" name="Shape 3"/>
          <p:cNvSpPr/>
          <p:nvPr/>
        </p:nvSpPr>
        <p:spPr>
          <a:xfrm>
            <a:off x="5974397" y="859274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F2B42D"/>
            </a:solidFill>
            <a:prstDash val="solid"/>
          </a:ln>
        </p:spPr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358" y="897433"/>
            <a:ext cx="222409" cy="278011"/>
          </a:xfrm>
          <a:prstGeom prst="rect">
            <a:avLst/>
          </a:prstGeom>
        </p:spPr>
      </p:pic>
      <p:sp>
        <p:nvSpPr>
          <p:cNvPr id="15" name="Text 4"/>
          <p:cNvSpPr/>
          <p:nvPr/>
        </p:nvSpPr>
        <p:spPr>
          <a:xfrm>
            <a:off x="1787564" y="920590"/>
            <a:ext cx="3737134" cy="231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INCORPORACIÓN DEL TALENTO HUMANO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Shape 5"/>
          <p:cNvSpPr/>
          <p:nvPr/>
        </p:nvSpPr>
        <p:spPr>
          <a:xfrm>
            <a:off x="6305987" y="1812607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D7425E"/>
          </a:solidFill>
          <a:ln/>
        </p:spPr>
      </p:sp>
      <p:sp>
        <p:nvSpPr>
          <p:cNvPr id="17" name="Shape 6"/>
          <p:cNvSpPr/>
          <p:nvPr/>
        </p:nvSpPr>
        <p:spPr>
          <a:xfrm>
            <a:off x="5974397" y="1646872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D7425E"/>
            </a:solidFill>
            <a:prstDash val="solid"/>
          </a:ln>
        </p:spPr>
      </p:sp>
      <p:pic>
        <p:nvPicPr>
          <p:cNvPr id="2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0358" y="1685032"/>
            <a:ext cx="222409" cy="278011"/>
          </a:xfrm>
          <a:prstGeom prst="rect">
            <a:avLst/>
          </a:prstGeom>
        </p:spPr>
      </p:pic>
      <p:sp>
        <p:nvSpPr>
          <p:cNvPr id="23" name="Text 7"/>
          <p:cNvSpPr/>
          <p:nvPr/>
        </p:nvSpPr>
        <p:spPr>
          <a:xfrm>
            <a:off x="6939339" y="1708189"/>
            <a:ext cx="2841784" cy="231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FORMACIÓN DE LOS ALUMNOS 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Shape 8"/>
          <p:cNvSpPr/>
          <p:nvPr/>
        </p:nvSpPr>
        <p:spPr>
          <a:xfrm>
            <a:off x="5524698" y="2521506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DD785E"/>
          </a:solidFill>
          <a:ln/>
        </p:spPr>
      </p:sp>
      <p:sp>
        <p:nvSpPr>
          <p:cNvPr id="25" name="Shape 9"/>
          <p:cNvSpPr/>
          <p:nvPr/>
        </p:nvSpPr>
        <p:spPr>
          <a:xfrm>
            <a:off x="5974397" y="2355771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DD785E"/>
            </a:solidFill>
            <a:prstDash val="solid"/>
          </a:ln>
        </p:spPr>
      </p:sp>
      <p:pic>
        <p:nvPicPr>
          <p:cNvPr id="2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358" y="2393930"/>
            <a:ext cx="222409" cy="278011"/>
          </a:xfrm>
          <a:prstGeom prst="rect">
            <a:avLst/>
          </a:prstGeom>
        </p:spPr>
      </p:pic>
      <p:sp>
        <p:nvSpPr>
          <p:cNvPr id="27" name="Text 10"/>
          <p:cNvSpPr/>
          <p:nvPr/>
        </p:nvSpPr>
        <p:spPr>
          <a:xfrm>
            <a:off x="3510459" y="2417087"/>
            <a:ext cx="1853446" cy="231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ENTRENAMIENTO 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 11"/>
          <p:cNvSpPr/>
          <p:nvPr/>
        </p:nvSpPr>
        <p:spPr>
          <a:xfrm>
            <a:off x="-167501" y="2678698"/>
            <a:ext cx="5976104" cy="201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(TIEMPO - MEDIOS - CAPACIDADES - RECURSOS)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Shape 12"/>
          <p:cNvSpPr/>
          <p:nvPr/>
        </p:nvSpPr>
        <p:spPr>
          <a:xfrm>
            <a:off x="6305987" y="3230404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48A8E2"/>
          </a:solidFill>
          <a:ln/>
        </p:spPr>
      </p:sp>
      <p:sp>
        <p:nvSpPr>
          <p:cNvPr id="30" name="Shape 13"/>
          <p:cNvSpPr/>
          <p:nvPr/>
        </p:nvSpPr>
        <p:spPr>
          <a:xfrm>
            <a:off x="5974397" y="3064669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48A8E2"/>
            </a:solidFill>
            <a:prstDash val="solid"/>
          </a:ln>
        </p:spPr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0358" y="3102828"/>
            <a:ext cx="222409" cy="278011"/>
          </a:xfrm>
          <a:prstGeom prst="rect">
            <a:avLst/>
          </a:prstGeom>
        </p:spPr>
      </p:pic>
      <p:sp>
        <p:nvSpPr>
          <p:cNvPr id="32" name="Text 14"/>
          <p:cNvSpPr/>
          <p:nvPr/>
        </p:nvSpPr>
        <p:spPr>
          <a:xfrm>
            <a:off x="6858317" y="3111539"/>
            <a:ext cx="1853446" cy="231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CAPACITACIÓN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3" name="Text 15"/>
          <p:cNvSpPr/>
          <p:nvPr/>
        </p:nvSpPr>
        <p:spPr>
          <a:xfrm>
            <a:off x="6939339" y="3427244"/>
            <a:ext cx="5976104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4" name="Shape 16"/>
          <p:cNvSpPr/>
          <p:nvPr/>
        </p:nvSpPr>
        <p:spPr>
          <a:xfrm>
            <a:off x="5524698" y="3939302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59ABA9"/>
          </a:solidFill>
          <a:ln/>
        </p:spPr>
      </p:sp>
      <p:sp>
        <p:nvSpPr>
          <p:cNvPr id="35" name="Shape 17"/>
          <p:cNvSpPr/>
          <p:nvPr/>
        </p:nvSpPr>
        <p:spPr>
          <a:xfrm>
            <a:off x="5974397" y="3773567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59ABA9"/>
            </a:solidFill>
            <a:prstDash val="solid"/>
          </a:ln>
        </p:spPr>
      </p:sp>
      <p:pic>
        <p:nvPicPr>
          <p:cNvPr id="3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358" y="3811726"/>
            <a:ext cx="222409" cy="278011"/>
          </a:xfrm>
          <a:prstGeom prst="rect">
            <a:avLst/>
          </a:prstGeom>
        </p:spPr>
      </p:pic>
      <p:sp>
        <p:nvSpPr>
          <p:cNvPr id="37" name="Text 18"/>
          <p:cNvSpPr/>
          <p:nvPr/>
        </p:nvSpPr>
        <p:spPr>
          <a:xfrm>
            <a:off x="3510459" y="3834883"/>
            <a:ext cx="1853446" cy="231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ENTRENAMIENTO 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Text 19"/>
          <p:cNvSpPr/>
          <p:nvPr/>
        </p:nvSpPr>
        <p:spPr>
          <a:xfrm>
            <a:off x="-34687" y="4089737"/>
            <a:ext cx="5976104" cy="2016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55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(TIEMPO - MEDIOS - CAPACIDADES-RECURSOS)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9" name="Shape 20"/>
          <p:cNvSpPr/>
          <p:nvPr/>
        </p:nvSpPr>
        <p:spPr>
          <a:xfrm>
            <a:off x="6305987" y="4648200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F2B42D"/>
          </a:solidFill>
          <a:ln/>
        </p:spPr>
      </p:sp>
      <p:sp>
        <p:nvSpPr>
          <p:cNvPr id="40" name="Shape 21"/>
          <p:cNvSpPr/>
          <p:nvPr/>
        </p:nvSpPr>
        <p:spPr>
          <a:xfrm>
            <a:off x="5974397" y="4482465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F2B42D"/>
            </a:solidFill>
            <a:prstDash val="solid"/>
          </a:ln>
        </p:spPr>
      </p:sp>
      <p:pic>
        <p:nvPicPr>
          <p:cNvPr id="41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0358" y="4520624"/>
            <a:ext cx="222409" cy="278011"/>
          </a:xfrm>
          <a:prstGeom prst="rect">
            <a:avLst/>
          </a:prstGeom>
        </p:spPr>
      </p:pic>
      <p:sp>
        <p:nvSpPr>
          <p:cNvPr id="42" name="Text 22"/>
          <p:cNvSpPr/>
          <p:nvPr/>
        </p:nvSpPr>
        <p:spPr>
          <a:xfrm>
            <a:off x="6858317" y="4529988"/>
            <a:ext cx="3544848" cy="231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EJECUCIÓN DE OPERACIONES NAVALES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Shape 23"/>
          <p:cNvSpPr/>
          <p:nvPr/>
        </p:nvSpPr>
        <p:spPr>
          <a:xfrm>
            <a:off x="5524698" y="5357098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D7425E"/>
          </a:solidFill>
          <a:ln/>
        </p:spPr>
      </p:sp>
      <p:sp>
        <p:nvSpPr>
          <p:cNvPr id="44" name="Shape 24"/>
          <p:cNvSpPr/>
          <p:nvPr/>
        </p:nvSpPr>
        <p:spPr>
          <a:xfrm>
            <a:off x="5974397" y="5191363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D7425E"/>
            </a:solidFill>
            <a:prstDash val="solid"/>
          </a:ln>
        </p:spPr>
      </p:sp>
      <p:pic>
        <p:nvPicPr>
          <p:cNvPr id="45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358" y="5229523"/>
            <a:ext cx="222409" cy="278011"/>
          </a:xfrm>
          <a:prstGeom prst="rect">
            <a:avLst/>
          </a:prstGeom>
        </p:spPr>
      </p:pic>
      <p:sp>
        <p:nvSpPr>
          <p:cNvPr id="46" name="Text 25"/>
          <p:cNvSpPr/>
          <p:nvPr/>
        </p:nvSpPr>
        <p:spPr>
          <a:xfrm>
            <a:off x="1279197" y="5252680"/>
            <a:ext cx="4168973" cy="231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800"/>
              </a:lnSpc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EVALUACIÓN DE PROCESOS OPERACIONALES 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7" name="Shape 26"/>
          <p:cNvSpPr/>
          <p:nvPr/>
        </p:nvSpPr>
        <p:spPr>
          <a:xfrm>
            <a:off x="6305987" y="6065996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DD785E"/>
          </a:solidFill>
          <a:ln/>
        </p:spPr>
      </p:sp>
      <p:sp>
        <p:nvSpPr>
          <p:cNvPr id="48" name="Shape 27"/>
          <p:cNvSpPr/>
          <p:nvPr/>
        </p:nvSpPr>
        <p:spPr>
          <a:xfrm>
            <a:off x="5974397" y="5900261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DD785E"/>
            </a:solidFill>
            <a:prstDash val="solid"/>
          </a:ln>
        </p:spPr>
      </p:sp>
      <p:pic>
        <p:nvPicPr>
          <p:cNvPr id="4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0358" y="5938421"/>
            <a:ext cx="222409" cy="278011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6939339" y="5772665"/>
            <a:ext cx="2222302" cy="836712"/>
            <a:chOff x="6939340" y="5927824"/>
            <a:chExt cx="2222302" cy="836712"/>
          </a:xfrm>
        </p:grpSpPr>
        <p:sp>
          <p:nvSpPr>
            <p:cNvPr id="50" name="Text 28"/>
            <p:cNvSpPr/>
            <p:nvPr/>
          </p:nvSpPr>
          <p:spPr>
            <a:xfrm>
              <a:off x="7039055" y="5927824"/>
              <a:ext cx="1853446" cy="23169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6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Nunito Semi Bold" pitchFamily="34" charset="-122"/>
                  <a:cs typeface="Nunito Semi Bold" pitchFamily="34" charset="-120"/>
                </a:rPr>
                <a:t>RESULTADOS</a:t>
              </a:r>
              <a:endPara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1" name="Text 29"/>
            <p:cNvSpPr/>
            <p:nvPr/>
          </p:nvSpPr>
          <p:spPr>
            <a:xfrm>
              <a:off x="6939340" y="6206728"/>
              <a:ext cx="2222302" cy="23169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6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Nunito Semi Bold" pitchFamily="34" charset="-122"/>
                  <a:cs typeface="Nunito Semi Bold" pitchFamily="34" charset="-120"/>
                </a:rPr>
                <a:t>MITIGACIÓN DEL RIESGO</a:t>
              </a:r>
              <a:endPara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2" name="Text 30"/>
            <p:cNvSpPr/>
            <p:nvPr/>
          </p:nvSpPr>
          <p:spPr>
            <a:xfrm>
              <a:off x="6939340" y="6532840"/>
              <a:ext cx="2074188" cy="231696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800"/>
                </a:lnSpc>
                <a:buNone/>
              </a:pPr>
              <a:r>
                <a:rPr lang="en-US" sz="1600" dirty="0">
                  <a:solidFill>
                    <a:schemeClr val="tx1">
                      <a:lumMod val="75000"/>
                    </a:schemeClr>
                  </a:solidFill>
                  <a:latin typeface="Arial Narrow" panose="020B0606020202030204" pitchFamily="34" charset="0"/>
                  <a:ea typeface="Nunito Semi Bold" pitchFamily="34" charset="-122"/>
                  <a:cs typeface="Nunito Semi Bold" pitchFamily="34" charset="-120"/>
                </a:rPr>
                <a:t>(ÉXITO OPERACIONAL) </a:t>
              </a:r>
              <a:endParaRPr lang="en-US" sz="16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53" name="Text 31"/>
          <p:cNvSpPr/>
          <p:nvPr/>
        </p:nvSpPr>
        <p:spPr>
          <a:xfrm>
            <a:off x="6858318" y="6955155"/>
            <a:ext cx="5976104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3438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23" grpId="0" animBg="1"/>
      <p:bldP spid="27" grpId="0" animBg="1"/>
      <p:bldP spid="28" grpId="0" animBg="1"/>
      <p:bldP spid="32" grpId="0" animBg="1"/>
      <p:bldP spid="37" grpId="0" animBg="1"/>
      <p:bldP spid="38" grpId="0" animBg="1"/>
      <p:bldP spid="42" grpId="0" animBg="1"/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31"/>
          <p:cNvSpPr/>
          <p:nvPr/>
        </p:nvSpPr>
        <p:spPr>
          <a:xfrm>
            <a:off x="6858318" y="6955155"/>
            <a:ext cx="5976104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5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200" y="815278"/>
            <a:ext cx="3033257" cy="4650791"/>
          </a:xfrm>
          <a:prstGeom prst="rect">
            <a:avLst/>
          </a:prstGeom>
        </p:spPr>
      </p:pic>
      <p:sp>
        <p:nvSpPr>
          <p:cNvPr id="55" name="Text 0"/>
          <p:cNvSpPr/>
          <p:nvPr/>
        </p:nvSpPr>
        <p:spPr>
          <a:xfrm>
            <a:off x="833795" y="635554"/>
            <a:ext cx="7654528" cy="53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900"/>
              </a:lnSpc>
              <a:buNone/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Jefatura Integral de Educación Naval (JINEN)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6" name="Text 1"/>
          <p:cNvSpPr/>
          <p:nvPr/>
        </p:nvSpPr>
        <p:spPr>
          <a:xfrm>
            <a:off x="714672" y="1226761"/>
            <a:ext cx="7654528" cy="4255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800" u="sng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Proceso de profesionalización</a:t>
            </a:r>
            <a:endParaRPr lang="en-US" sz="28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57" name="Shape 3"/>
          <p:cNvSpPr/>
          <p:nvPr/>
        </p:nvSpPr>
        <p:spPr>
          <a:xfrm>
            <a:off x="873790" y="1633924"/>
            <a:ext cx="22860" cy="4385310"/>
          </a:xfrm>
          <a:prstGeom prst="roundRect">
            <a:avLst>
              <a:gd name="adj" fmla="val 1396216"/>
            </a:avLst>
          </a:prstGeom>
          <a:solidFill>
            <a:srgbClr val="FFFFFF">
              <a:alpha val="24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</p:sp>
      <p:sp>
        <p:nvSpPr>
          <p:cNvPr id="58" name="Shape 4"/>
          <p:cNvSpPr/>
          <p:nvPr/>
        </p:nvSpPr>
        <p:spPr>
          <a:xfrm>
            <a:off x="1090305" y="2101125"/>
            <a:ext cx="638294" cy="22860"/>
          </a:xfrm>
          <a:prstGeom prst="roundRect">
            <a:avLst>
              <a:gd name="adj" fmla="val 1396216"/>
            </a:avLst>
          </a:prstGeom>
          <a:solidFill>
            <a:srgbClr val="F2B42D"/>
          </a:solidFill>
          <a:ln/>
        </p:spPr>
      </p:sp>
      <p:sp>
        <p:nvSpPr>
          <p:cNvPr id="59" name="Shape 5"/>
          <p:cNvSpPr/>
          <p:nvPr/>
        </p:nvSpPr>
        <p:spPr>
          <a:xfrm>
            <a:off x="634414" y="1873239"/>
            <a:ext cx="478750" cy="478750"/>
          </a:xfrm>
          <a:prstGeom prst="roundRect">
            <a:avLst>
              <a:gd name="adj" fmla="val 66668"/>
            </a:avLst>
          </a:prstGeom>
          <a:solidFill>
            <a:srgbClr val="00002E"/>
          </a:solidFill>
          <a:ln w="22860">
            <a:solidFill>
              <a:srgbClr val="F2B42D"/>
            </a:solidFill>
            <a:prstDash val="solid"/>
          </a:ln>
        </p:spPr>
      </p:sp>
      <p:pic>
        <p:nvPicPr>
          <p:cNvPr id="6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33" y="1924853"/>
            <a:ext cx="300395" cy="375404"/>
          </a:xfrm>
          <a:prstGeom prst="rect">
            <a:avLst/>
          </a:prstGeom>
        </p:spPr>
      </p:pic>
      <p:sp>
        <p:nvSpPr>
          <p:cNvPr id="61" name="Text 6"/>
          <p:cNvSpPr/>
          <p:nvPr/>
        </p:nvSpPr>
        <p:spPr>
          <a:xfrm>
            <a:off x="1937732" y="1846688"/>
            <a:ext cx="4987885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Escuela Naval de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Cadetes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“Almirante Padilla”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2" name="Text 7"/>
          <p:cNvSpPr/>
          <p:nvPr/>
        </p:nvSpPr>
        <p:spPr>
          <a:xfrm>
            <a:off x="1937732" y="2287220"/>
            <a:ext cx="6351270" cy="34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Alma máter de los  Oficiales  - Universidad Profesional.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3" name="Shape 8"/>
          <p:cNvSpPr/>
          <p:nvPr/>
        </p:nvSpPr>
        <p:spPr>
          <a:xfrm>
            <a:off x="1090305" y="3520350"/>
            <a:ext cx="638294" cy="22860"/>
          </a:xfrm>
          <a:prstGeom prst="roundRect">
            <a:avLst>
              <a:gd name="adj" fmla="val 1396216"/>
            </a:avLst>
          </a:prstGeom>
          <a:solidFill>
            <a:srgbClr val="D7425E"/>
          </a:solidFill>
          <a:ln/>
        </p:spPr>
      </p:sp>
      <p:sp>
        <p:nvSpPr>
          <p:cNvPr id="64" name="Shape 9"/>
          <p:cNvSpPr/>
          <p:nvPr/>
        </p:nvSpPr>
        <p:spPr>
          <a:xfrm>
            <a:off x="634414" y="3292464"/>
            <a:ext cx="478750" cy="478750"/>
          </a:xfrm>
          <a:prstGeom prst="roundRect">
            <a:avLst>
              <a:gd name="adj" fmla="val 66668"/>
            </a:avLst>
          </a:prstGeom>
          <a:solidFill>
            <a:srgbClr val="00002E"/>
          </a:solidFill>
          <a:ln w="22860">
            <a:solidFill>
              <a:srgbClr val="D7425E"/>
            </a:solidFill>
            <a:prstDash val="solid"/>
          </a:ln>
        </p:spPr>
      </p:sp>
      <p:pic>
        <p:nvPicPr>
          <p:cNvPr id="6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3" y="3344078"/>
            <a:ext cx="300395" cy="375404"/>
          </a:xfrm>
          <a:prstGeom prst="rect">
            <a:avLst/>
          </a:prstGeom>
        </p:spPr>
      </p:pic>
      <p:sp>
        <p:nvSpPr>
          <p:cNvPr id="66" name="Text 10"/>
          <p:cNvSpPr/>
          <p:nvPr/>
        </p:nvSpPr>
        <p:spPr>
          <a:xfrm>
            <a:off x="1937732" y="3265913"/>
            <a:ext cx="6208990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Escuela Naval de Suboficiales "ARC BARRANQUILLA"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7" name="Text 11"/>
          <p:cNvSpPr/>
          <p:nvPr/>
        </p:nvSpPr>
        <p:spPr>
          <a:xfrm>
            <a:off x="1937732" y="3706445"/>
            <a:ext cx="6351270" cy="340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Alma máter de los Suboficiales Navales - Universidad Tecnológica. 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8" name="Shape 12"/>
          <p:cNvSpPr/>
          <p:nvPr/>
        </p:nvSpPr>
        <p:spPr>
          <a:xfrm>
            <a:off x="1090305" y="4939575"/>
            <a:ext cx="638294" cy="22860"/>
          </a:xfrm>
          <a:prstGeom prst="roundRect">
            <a:avLst>
              <a:gd name="adj" fmla="val 1396216"/>
            </a:avLst>
          </a:prstGeom>
          <a:solidFill>
            <a:srgbClr val="DD785E"/>
          </a:solidFill>
          <a:ln/>
        </p:spPr>
      </p:sp>
      <p:sp>
        <p:nvSpPr>
          <p:cNvPr id="69" name="Shape 13"/>
          <p:cNvSpPr/>
          <p:nvPr/>
        </p:nvSpPr>
        <p:spPr>
          <a:xfrm>
            <a:off x="634414" y="4711689"/>
            <a:ext cx="478750" cy="478750"/>
          </a:xfrm>
          <a:prstGeom prst="roundRect">
            <a:avLst>
              <a:gd name="adj" fmla="val 66668"/>
            </a:avLst>
          </a:prstGeom>
          <a:solidFill>
            <a:srgbClr val="00002E"/>
          </a:solidFill>
          <a:ln w="22860">
            <a:solidFill>
              <a:srgbClr val="DD785E"/>
            </a:solidFill>
            <a:prstDash val="solid"/>
          </a:ln>
        </p:spPr>
      </p:sp>
      <p:pic>
        <p:nvPicPr>
          <p:cNvPr id="7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533" y="4763303"/>
            <a:ext cx="300395" cy="375404"/>
          </a:xfrm>
          <a:prstGeom prst="rect">
            <a:avLst/>
          </a:prstGeom>
        </p:spPr>
      </p:pic>
      <p:sp>
        <p:nvSpPr>
          <p:cNvPr id="71" name="Text 14"/>
          <p:cNvSpPr/>
          <p:nvPr/>
        </p:nvSpPr>
        <p:spPr>
          <a:xfrm>
            <a:off x="1937732" y="4685138"/>
            <a:ext cx="5235178" cy="312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 Escuela de Formación de Infantería de Marina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2" name="Text 15"/>
          <p:cNvSpPr/>
          <p:nvPr/>
        </p:nvSpPr>
        <p:spPr>
          <a:xfrm>
            <a:off x="1937732" y="5125670"/>
            <a:ext cx="6351270" cy="680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Alma </a:t>
            </a:r>
            <a:r>
              <a:rPr lang="en-US" sz="2000" dirty="0" err="1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máter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 de los Suboficiales del Cuerpo de Infantería de Marina - Universidad Tecnológica. </a:t>
            </a:r>
            <a:endParaRPr lang="en-US" sz="20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3" name="Shape 5"/>
          <p:cNvSpPr/>
          <p:nvPr/>
        </p:nvSpPr>
        <p:spPr>
          <a:xfrm>
            <a:off x="1076266" y="426423"/>
            <a:ext cx="472559" cy="22860"/>
          </a:xfrm>
          <a:prstGeom prst="roundRect">
            <a:avLst>
              <a:gd name="adj" fmla="val 1033760"/>
            </a:avLst>
          </a:prstGeom>
          <a:solidFill>
            <a:srgbClr val="D7425E"/>
          </a:solidFill>
          <a:ln/>
        </p:spPr>
      </p:sp>
      <p:sp>
        <p:nvSpPr>
          <p:cNvPr id="74" name="Shape 6"/>
          <p:cNvSpPr/>
          <p:nvPr/>
        </p:nvSpPr>
        <p:spPr>
          <a:xfrm>
            <a:off x="744676" y="260688"/>
            <a:ext cx="354449" cy="354449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D7425E"/>
            </a:solidFill>
            <a:prstDash val="solid"/>
          </a:ln>
        </p:spPr>
      </p:sp>
      <p:pic>
        <p:nvPicPr>
          <p:cNvPr id="75" name="Image 1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637" y="298848"/>
            <a:ext cx="222409" cy="278011"/>
          </a:xfrm>
          <a:prstGeom prst="rect">
            <a:avLst/>
          </a:prstGeom>
        </p:spPr>
      </p:pic>
      <p:sp>
        <p:nvSpPr>
          <p:cNvPr id="76" name="Text 7"/>
          <p:cNvSpPr/>
          <p:nvPr/>
        </p:nvSpPr>
        <p:spPr>
          <a:xfrm>
            <a:off x="1709618" y="347425"/>
            <a:ext cx="5215999" cy="267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Formación de los alumnos </a:t>
            </a:r>
            <a:endParaRPr lang="es-CO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965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61" grpId="0" animBg="1"/>
      <p:bldP spid="62" grpId="0" animBg="1"/>
      <p:bldP spid="66" grpId="0" animBg="1"/>
      <p:bldP spid="67" grpId="0" animBg="1"/>
      <p:bldP spid="71" grpId="0" animBg="1"/>
      <p:bldP spid="72" grpId="0" animBg="1"/>
      <p:bldP spid="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0"/>
          <p:cNvSpPr/>
          <p:nvPr/>
        </p:nvSpPr>
        <p:spPr>
          <a:xfrm>
            <a:off x="1173837" y="178391"/>
            <a:ext cx="9310807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s-CO" sz="265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Caso: Escuela Naval de Suboficiales "ARC BARRANQUILLA"</a:t>
            </a:r>
            <a:endParaRPr lang="es-CO" sz="265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 1"/>
          <p:cNvSpPr/>
          <p:nvPr/>
        </p:nvSpPr>
        <p:spPr>
          <a:xfrm>
            <a:off x="627817" y="3208752"/>
            <a:ext cx="2877145" cy="12665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Función </a:t>
            </a:r>
          </a:p>
          <a:p>
            <a:pPr marL="0" indent="0" algn="ctr"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misional</a:t>
            </a:r>
            <a:endParaRPr lang="es-CO" sz="320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 17"/>
          <p:cNvSpPr/>
          <p:nvPr/>
        </p:nvSpPr>
        <p:spPr>
          <a:xfrm>
            <a:off x="101124" y="670564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>
              <a:latin typeface="Arial Narrow" panose="020B0606020202030204" pitchFamily="34" charset="0"/>
            </a:endParaRPr>
          </a:p>
        </p:txBody>
      </p:sp>
      <p:graphicFrame>
        <p:nvGraphicFramePr>
          <p:cNvPr id="29" name="Diagrama 28"/>
          <p:cNvGraphicFramePr/>
          <p:nvPr>
            <p:extLst>
              <p:ext uri="{D42A27DB-BD31-4B8C-83A1-F6EECF244321}">
                <p14:modId xmlns:p14="http://schemas.microsoft.com/office/powerpoint/2010/main" val="1207744527"/>
              </p:ext>
            </p:extLst>
          </p:nvPr>
        </p:nvGraphicFramePr>
        <p:xfrm>
          <a:off x="4292124" y="1254005"/>
          <a:ext cx="7341076" cy="491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Flecha a la derecha con bandas 29"/>
          <p:cNvSpPr/>
          <p:nvPr/>
        </p:nvSpPr>
        <p:spPr>
          <a:xfrm>
            <a:off x="3212862" y="3417509"/>
            <a:ext cx="1765538" cy="59118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791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Graphic spid="29" grpId="0">
        <p:bldAsOne/>
      </p:bldGraphic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17"/>
          <p:cNvSpPr/>
          <p:nvPr/>
        </p:nvSpPr>
        <p:spPr>
          <a:xfrm>
            <a:off x="101124" y="6705640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endParaRPr lang="en-US" sz="1850" dirty="0">
              <a:latin typeface="Arial Narrow" panose="020B0606020202030204" pitchFamily="34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522" y="287898"/>
            <a:ext cx="4305300" cy="6215284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660158" y="964998"/>
            <a:ext cx="30480" cy="4861084"/>
          </a:xfrm>
          <a:prstGeom prst="roundRect">
            <a:avLst>
              <a:gd name="adj" fmla="val 1147251"/>
            </a:avLst>
          </a:prstGeom>
          <a:solidFill>
            <a:srgbClr val="FFFFFF">
              <a:alpha val="24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</p:sp>
      <p:sp>
        <p:nvSpPr>
          <p:cNvPr id="9" name="Shape 3"/>
          <p:cNvSpPr/>
          <p:nvPr/>
        </p:nvSpPr>
        <p:spPr>
          <a:xfrm>
            <a:off x="891913" y="1474110"/>
            <a:ext cx="699254" cy="30480"/>
          </a:xfrm>
          <a:prstGeom prst="roundRect">
            <a:avLst>
              <a:gd name="adj" fmla="val 1147251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</p:sp>
      <p:sp>
        <p:nvSpPr>
          <p:cNvPr id="10" name="Shape 4"/>
          <p:cNvSpPr/>
          <p:nvPr/>
        </p:nvSpPr>
        <p:spPr>
          <a:xfrm>
            <a:off x="397923" y="1227174"/>
            <a:ext cx="524470" cy="524470"/>
          </a:xfrm>
          <a:prstGeom prst="roundRect">
            <a:avLst>
              <a:gd name="adj" fmla="val 66673"/>
            </a:avLst>
          </a:prstGeom>
          <a:solidFill>
            <a:schemeClr val="accent5">
              <a:lumMod val="60000"/>
              <a:lumOff val="40000"/>
            </a:schemeClr>
          </a:solidFill>
          <a:ln w="22860">
            <a:solidFill>
              <a:schemeClr val="accent4"/>
            </a:solidFill>
            <a:prstDash val="solid"/>
          </a:ln>
        </p:spPr>
      </p:sp>
      <p:sp>
        <p:nvSpPr>
          <p:cNvPr id="11" name="Text 5"/>
          <p:cNvSpPr/>
          <p:nvPr/>
        </p:nvSpPr>
        <p:spPr>
          <a:xfrm>
            <a:off x="1825780" y="1269813"/>
            <a:ext cx="5103852" cy="411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Curso de Capacitación Intermedia </a:t>
            </a:r>
            <a:endParaRPr lang="en-US" sz="255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825780" y="1604392"/>
            <a:ext cx="6084570" cy="466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25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Especialización Tecnológica.</a:t>
            </a:r>
            <a:endParaRPr lang="en-US" sz="225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891913" y="3190396"/>
            <a:ext cx="699254" cy="30480"/>
          </a:xfrm>
          <a:prstGeom prst="roundRect">
            <a:avLst>
              <a:gd name="adj" fmla="val 1147251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</p:sp>
      <p:sp>
        <p:nvSpPr>
          <p:cNvPr id="14" name="Shape 8"/>
          <p:cNvSpPr/>
          <p:nvPr/>
        </p:nvSpPr>
        <p:spPr>
          <a:xfrm>
            <a:off x="397923" y="2943460"/>
            <a:ext cx="524470" cy="524470"/>
          </a:xfrm>
          <a:prstGeom prst="roundRect">
            <a:avLst>
              <a:gd name="adj" fmla="val 66673"/>
            </a:avLst>
          </a:prstGeom>
          <a:solidFill>
            <a:schemeClr val="tx1"/>
          </a:solidFill>
          <a:ln w="22860">
            <a:solidFill>
              <a:schemeClr val="tx1"/>
            </a:solidFill>
            <a:prstDash val="solid"/>
          </a:ln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54" y="2999955"/>
            <a:ext cx="329089" cy="411361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1779853" y="3015195"/>
            <a:ext cx="5485328" cy="411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Tiempo - Recursos  (Entrenamiento).</a:t>
            </a:r>
            <a:endParaRPr lang="en-US" sz="255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Shape 10"/>
          <p:cNvSpPr/>
          <p:nvPr/>
        </p:nvSpPr>
        <p:spPr>
          <a:xfrm>
            <a:off x="891913" y="4300772"/>
            <a:ext cx="699254" cy="30480"/>
          </a:xfrm>
          <a:prstGeom prst="roundRect">
            <a:avLst>
              <a:gd name="adj" fmla="val 1147251"/>
            </a:avLst>
          </a:prstGeom>
          <a:solidFill>
            <a:srgbClr val="FFC000"/>
          </a:solidFill>
          <a:ln>
            <a:solidFill>
              <a:schemeClr val="accent2"/>
            </a:solidFill>
          </a:ln>
        </p:spPr>
      </p:sp>
      <p:sp>
        <p:nvSpPr>
          <p:cNvPr id="18" name="Shape 11"/>
          <p:cNvSpPr/>
          <p:nvPr/>
        </p:nvSpPr>
        <p:spPr>
          <a:xfrm>
            <a:off x="397923" y="4053837"/>
            <a:ext cx="524470" cy="524470"/>
          </a:xfrm>
          <a:prstGeom prst="roundRect">
            <a:avLst>
              <a:gd name="adj" fmla="val 66673"/>
            </a:avLst>
          </a:prstGeom>
          <a:solidFill>
            <a:srgbClr val="FFC000"/>
          </a:solidFill>
          <a:ln w="22860">
            <a:solidFill>
              <a:srgbClr val="DD785E"/>
            </a:solidFill>
            <a:prstDash val="solid"/>
          </a:ln>
        </p:spPr>
      </p:sp>
      <p:sp>
        <p:nvSpPr>
          <p:cNvPr id="19" name="Text 12"/>
          <p:cNvSpPr/>
          <p:nvPr/>
        </p:nvSpPr>
        <p:spPr>
          <a:xfrm>
            <a:off x="1825780" y="4024666"/>
            <a:ext cx="3291007" cy="411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endParaRPr lang="en-US" sz="2550" dirty="0">
              <a:latin typeface="Arial Narrow" panose="020B0606020202030204" pitchFamily="34" charset="0"/>
            </a:endParaRPr>
          </a:p>
        </p:txBody>
      </p:sp>
      <p:sp>
        <p:nvSpPr>
          <p:cNvPr id="20" name="Text 13"/>
          <p:cNvSpPr/>
          <p:nvPr/>
        </p:nvSpPr>
        <p:spPr>
          <a:xfrm>
            <a:off x="1779853" y="4110331"/>
            <a:ext cx="4885373" cy="4113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Curso de Capacitación Avanzado</a:t>
            </a:r>
            <a:endParaRPr lang="en-US" sz="255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 14"/>
          <p:cNvSpPr/>
          <p:nvPr/>
        </p:nvSpPr>
        <p:spPr>
          <a:xfrm>
            <a:off x="1797460" y="4369319"/>
            <a:ext cx="6084570" cy="466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50"/>
              </a:lnSpc>
              <a:buNone/>
            </a:pPr>
            <a:r>
              <a:rPr lang="en-US" sz="2250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PT Sans" pitchFamily="34" charset="-122"/>
                <a:cs typeface="PT Sans" pitchFamily="34" charset="-120"/>
              </a:rPr>
              <a:t>Especialización Talento Humano y Liderazgo.</a:t>
            </a:r>
            <a:endParaRPr lang="en-US" sz="2250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Shape 12"/>
          <p:cNvSpPr/>
          <p:nvPr/>
        </p:nvSpPr>
        <p:spPr>
          <a:xfrm>
            <a:off x="729513" y="479684"/>
            <a:ext cx="712610" cy="45719"/>
          </a:xfrm>
          <a:prstGeom prst="roundRect">
            <a:avLst>
              <a:gd name="adj" fmla="val 1033760"/>
            </a:avLst>
          </a:prstGeom>
          <a:solidFill>
            <a:srgbClr val="48A8E2"/>
          </a:solidFill>
          <a:ln/>
        </p:spPr>
      </p:sp>
      <p:sp>
        <p:nvSpPr>
          <p:cNvPr id="23" name="Shape 13"/>
          <p:cNvSpPr/>
          <p:nvPr/>
        </p:nvSpPr>
        <p:spPr>
          <a:xfrm>
            <a:off x="397923" y="146696"/>
            <a:ext cx="534503" cy="544562"/>
          </a:xfrm>
          <a:prstGeom prst="roundRect">
            <a:avLst>
              <a:gd name="adj" fmla="val 66672"/>
            </a:avLst>
          </a:prstGeom>
          <a:solidFill>
            <a:srgbClr val="00002E"/>
          </a:solidFill>
          <a:ln w="15240">
            <a:solidFill>
              <a:srgbClr val="48A8E2"/>
            </a:solidFill>
            <a:prstDash val="solid"/>
          </a:ln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82" y="205944"/>
            <a:ext cx="341701" cy="427126"/>
          </a:xfrm>
          <a:prstGeom prst="rect">
            <a:avLst/>
          </a:prstGeom>
        </p:spPr>
      </p:pic>
      <p:sp>
        <p:nvSpPr>
          <p:cNvPr id="25" name="Text 14"/>
          <p:cNvSpPr/>
          <p:nvPr/>
        </p:nvSpPr>
        <p:spPr>
          <a:xfrm>
            <a:off x="1686823" y="406434"/>
            <a:ext cx="2794963" cy="3559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s-CO" sz="3200" b="1" dirty="0">
                <a:solidFill>
                  <a:schemeClr val="tx1">
                    <a:lumMod val="75000"/>
                  </a:schemeClr>
                </a:solidFill>
                <a:latin typeface="Arial Narrow" panose="020B0606020202030204" pitchFamily="34" charset="0"/>
                <a:ea typeface="Nunito Semi Bold" pitchFamily="34" charset="-122"/>
                <a:cs typeface="Nunito Semi Bold" pitchFamily="34" charset="-120"/>
              </a:rPr>
              <a:t>Capacitación</a:t>
            </a:r>
            <a:endParaRPr lang="es-CO" sz="3200" b="1" dirty="0">
              <a:solidFill>
                <a:schemeClr val="tx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005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1" grpId="0" animBg="1"/>
      <p:bldP spid="12" grpId="0" animBg="1"/>
      <p:bldP spid="16" grpId="0" animBg="1"/>
      <p:bldP spid="19" grpId="0" animBg="1"/>
      <p:bldP spid="20" grpId="0" animBg="1"/>
      <p:bldP spid="21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Y_IGNORE_UCW" val="true"/>
  <p:tag name="PPT/SLIDES/SLIDE11.XML" val="615922599"/>
  <p:tag name="PPT/SLIDES/SLIDE13.XML" val="2329487718"/>
  <p:tag name="PPT/SLIDES/SLIDE5.XML" val="441198568"/>
  <p:tag name="PPT/SLIDES/SLIDE6.XML" val="627742434"/>
  <p:tag name="PPT/SLIDES/SLIDE7.XML" val="1930700438"/>
  <p:tag name="PPT/SLIDES/SLIDE8.XML" val="3765479741"/>
  <p:tag name="PPT/SLIDES/SLIDE9.XML" val="273965979"/>
  <p:tag name="PPT/SLIDES/SLIDE10.XML" val="1240353957"/>
  <p:tag name="PPT/SLIDES/SLIDE4.XML" val="1153786079"/>
  <p:tag name="PPT/SLIDES/SLIDE3.XML" val="3144997964"/>
  <p:tag name="PPT/SLIDES/SLIDE2.XML" val="448591999"/>
  <p:tag name="PPT/SLIDES/SLIDE18.XML" val="2996987931"/>
  <p:tag name="PPT/SLIDES/SLIDE17.XML" val="3710377042"/>
  <p:tag name="PPT/SLIDES/SLIDE12.XML" val="2901157494"/>
  <p:tag name="PPT/SLIDES/SLIDE16.XML" val="2378818603"/>
  <p:tag name="PPT/SLIDES/SLIDE14.XML" val="3913680511"/>
  <p:tag name="PPT/SLIDES/SLIDE1.XML" val="1910640480"/>
  <p:tag name="PPT/SLIDES/SLIDE15.XML" val="1717815290"/>
  <p:tag name="PPT/SLIDEMASTERS/SLIDEMASTER1.XML" val="2619661529"/>
  <p:tag name="PPT/SLIDELAYOUTS/SLIDELAYOUT2.XML" val="3860966808"/>
  <p:tag name="PPT/NOTESSLIDES/NOTESSLIDE1.XML" val="2834477410"/>
  <p:tag name="PPT/SLIDELAYOUTS/SLIDELAYOUT1.XML" val="3579488907"/>
  <p:tag name="PPT/MEDIA/IMAGE27.PNG" val="1393806426"/>
  <p:tag name="PPT/MEDIA/IMAGE26.PNG" val="786766288"/>
  <p:tag name="PPT/MEDIA/IMAGE25.JPEG" val="466170632"/>
  <p:tag name="PPT/MEDIA/IMAGE24.PNG" val="3887643432"/>
  <p:tag name="PPT/MEDIA/IMAGE28.PNG" val="1067231293"/>
  <p:tag name="PPT/MEDIA/IMAGE30.PNG" val="2172022271"/>
  <p:tag name="PPT/NOTESMASTERS/NOTESMASTER1.XML" val="3202082460"/>
  <p:tag name="PPT/MEDIA/IMAGE31.JPEG" val="254182686"/>
  <p:tag name="PPT/MEDIA/IMAGE29.PNG" val="131161213"/>
  <p:tag name="PPT/MEDIA/IMAGE22.JPEG" val="984907935"/>
  <p:tag name="PPT/MEDIA/IMAGE21.PNG" val="3848091366"/>
  <p:tag name="PPT/MEDIA/IMAGE7.PNG" val="3730918328"/>
  <p:tag name="PPT/MEDIA/IMAGE8.PNG" val="169203109"/>
  <p:tag name="PPT/MEDIA/IMAGE9.PNG" val="3941672776"/>
  <p:tag name="PPT/MEDIA/HDPHOTO1.WDP" val="2061591096"/>
  <p:tag name="PPT/MEDIA/IMAGE10.PNG" val="3522960150"/>
  <p:tag name="PPT/MEDIA/IMAGE23.PNG" val="1590038781"/>
  <p:tag name="PPT/MEDIA/IMAGE6.JPEG" val="3492577071"/>
  <p:tag name="PPT/MEDIA/IMAGE5.JPEG" val="3312581131"/>
  <p:tag name="PPT/MEDIA/IMAGE4.JPEG" val="775775843"/>
  <p:tag name="PPT/THEME/THEME1.XML" val="376593477"/>
  <p:tag name="PPT/MEDIA/IMAGE1.JPEG" val="3016691806"/>
  <p:tag name="PPT/MEDIA/IMAGE2.JPEG" val="3949820246"/>
  <p:tag name="PPT/THEME/THEME2.XML" val="2070612669"/>
  <p:tag name="PPT/MEDIA/IMAGE3.JPEG" val="1348824758"/>
  <p:tag name="PPT/MEDIA/IMAGE11.PNG" val="1163415402"/>
  <p:tag name="PPT/MEDIA/HDPHOTO2.WDP" val="4157854454"/>
  <p:tag name="PPT/MEDIA/IMAGE12.PNG" val="2867455987"/>
  <p:tag name="PPT/MEDIA/HDPHOTO3.WDP" val="3659844204"/>
  <p:tag name="PPT/MEDIA/IMAGE17.PNG" val="788656927"/>
  <p:tag name="PPT/MEDIA/IMAGE18.PNG" val="239425004"/>
  <p:tag name="PPT/MEDIA/IMAGE19.PNG" val="3699960129"/>
  <p:tag name="PPT/MEDIA/HDPHOTO7.WDP" val="1052121592"/>
  <p:tag name="PPT/MEDIA/IMAGE20.PNG" val="2986716618"/>
  <p:tag name="PPT/MEDIA/IMAGE15.PNG" val="689454430"/>
  <p:tag name="PPT/MEDIA/IMAGE16.PNG" val="3143928651"/>
  <p:tag name="PPT/MEDIA/HDPHOTO6.WDP" val="3818563558"/>
  <p:tag name="PPT/MEDIA/IMAGE13.PNG" val="2731574091"/>
  <p:tag name="PPT/MEDIA/HDPHOTO4.WDP" val="3925222251"/>
  <p:tag name="PPT/MEDIA/HDPHOTO5.WDP" val="928090523"/>
  <p:tag name="PPT/MEDIA/IMAGE14.PNG" val="1104996553"/>
</p:tagLst>
</file>

<file path=ppt/theme/theme1.xml><?xml version="1.0" encoding="utf-8"?>
<a:theme xmlns:a="http://schemas.openxmlformats.org/drawingml/2006/main" name="Tema de Office">
  <a:themeElements>
    <a:clrScheme name="Presentación ARC 2024-Paleta de Colores">
      <a:dk1>
        <a:srgbClr val="595959"/>
      </a:dk1>
      <a:lt1>
        <a:srgbClr val="FFFFFF"/>
      </a:lt1>
      <a:dk2>
        <a:srgbClr val="2F5597"/>
      </a:dk2>
      <a:lt2>
        <a:srgbClr val="8AC3F1"/>
      </a:lt2>
      <a:accent1>
        <a:srgbClr val="3CA5C2"/>
      </a:accent1>
      <a:accent2>
        <a:srgbClr val="2E83A8"/>
      </a:accent2>
      <a:accent3>
        <a:srgbClr val="256D98"/>
      </a:accent3>
      <a:accent4>
        <a:srgbClr val="2E5497"/>
      </a:accent4>
      <a:accent5>
        <a:srgbClr val="2F5597"/>
      </a:accent5>
      <a:accent6>
        <a:srgbClr val="2F5597"/>
      </a:accent6>
      <a:hlink>
        <a:srgbClr val="2F5597"/>
      </a:hlink>
      <a:folHlink>
        <a:srgbClr val="2F5597"/>
      </a:folHlink>
    </a:clrScheme>
    <a:fontScheme name="Century Gothic">
      <a:majorFont>
        <a:latin typeface="Century Gothic" panose="020F03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Arial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1091</Words>
  <Application>Microsoft Office PowerPoint</Application>
  <PresentationFormat>Panorámica</PresentationFormat>
  <Paragraphs>205</Paragraphs>
  <Slides>23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Century Gothic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TF JOSE ANTONIO PACHECO FONTALVO</dc:creator>
  <cp:lastModifiedBy>Jose Pacheco Fontalvo</cp:lastModifiedBy>
  <cp:revision>31</cp:revision>
  <dcterms:modified xsi:type="dcterms:W3CDTF">2025-04-24T12:29:37Z</dcterms:modified>
</cp:coreProperties>
</file>