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5" r:id="rId2"/>
    <p:sldId id="296" r:id="rId3"/>
    <p:sldId id="318" r:id="rId4"/>
    <p:sldId id="317" r:id="rId5"/>
    <p:sldId id="319" r:id="rId6"/>
    <p:sldId id="320" r:id="rId7"/>
    <p:sldId id="321" r:id="rId8"/>
    <p:sldId id="322" r:id="rId9"/>
    <p:sldId id="302" r:id="rId10"/>
    <p:sldId id="304" r:id="rId11"/>
    <p:sldId id="305" r:id="rId12"/>
    <p:sldId id="306" r:id="rId13"/>
    <p:sldId id="308" r:id="rId14"/>
    <p:sldId id="307" r:id="rId15"/>
    <p:sldId id="324" r:id="rId16"/>
    <p:sldId id="300" r:id="rId17"/>
    <p:sldId id="267" r:id="rId18"/>
    <p:sldId id="271" r:id="rId19"/>
    <p:sldId id="309" r:id="rId20"/>
    <p:sldId id="313" r:id="rId21"/>
    <p:sldId id="310" r:id="rId22"/>
    <p:sldId id="323" r:id="rId23"/>
    <p:sldId id="311" r:id="rId24"/>
    <p:sldId id="312" r:id="rId25"/>
    <p:sldId id="314" r:id="rId26"/>
    <p:sldId id="274" r:id="rId27"/>
    <p:sldId id="301" r:id="rId28"/>
    <p:sldId id="273" r:id="rId29"/>
    <p:sldId id="325" r:id="rId30"/>
    <p:sldId id="276" r:id="rId31"/>
    <p:sldId id="259" r:id="rId32"/>
    <p:sldId id="326" r:id="rId33"/>
    <p:sldId id="265" r:id="rId34"/>
    <p:sldId id="297" r:id="rId35"/>
    <p:sldId id="298" r:id="rId36"/>
    <p:sldId id="266" r:id="rId37"/>
    <p:sldId id="299" r:id="rId38"/>
    <p:sldId id="316" r:id="rId39"/>
    <p:sldId id="293" r:id="rId40"/>
    <p:sldId id="290" r:id="rId41"/>
    <p:sldId id="291" r:id="rId4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5" autoAdjust="0"/>
    <p:restoredTop sz="85755" autoAdjust="0"/>
  </p:normalViewPr>
  <p:slideViewPr>
    <p:cSldViewPr snapToGrid="0">
      <p:cViewPr varScale="1">
        <p:scale>
          <a:sx n="46" d="100"/>
          <a:sy n="46" d="100"/>
        </p:scale>
        <p:origin x="17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1A8F1-E2C4-431B-8F4D-5546DFF99C1F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635BC-2199-4C28-A2CC-ABD4B4FA75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71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F6E12-774F-70A7-FD29-39A48EF33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9CB9B-2190-B681-C333-F1D4B6973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DA0C-02B4-8520-34E3-1864326D9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5BE7-D347-4621-B57B-0C637BDBC800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EBA29-3610-5531-21FF-363ACF60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540A2-09D9-199F-AB8D-4A33040A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ED3A-313F-42B0-BD9E-8A73F6876F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245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9139-B807-F9E5-C129-132E8B618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1F500-B4B8-044A-A73E-2B5C84065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FE540-F841-C008-BC93-ED97AFD81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5BE7-D347-4621-B57B-0C637BDBC800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1EA77-A120-8DA1-FF14-FA89DF03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83F0D-EAB0-34FD-EFA8-3F111FE0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ED3A-313F-42B0-BD9E-8A73F6876F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396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09EA5F-C9B0-0E51-5EF7-0266EE107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9B5610-1F71-304A-1C36-3F138FFB1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98800-8907-3318-54FD-1B9EC2DE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5BE7-D347-4621-B57B-0C637BDBC800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8EA0D-E21B-5A39-9CFE-EA5D3BC1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07085-F9C3-3BF2-48E8-7BACA06B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ED3A-313F-42B0-BD9E-8A73F6876F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484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9626B-023C-1A4F-8674-BABECF95B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F5D2C-9FE3-7DD3-4CCC-00BC65156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34F6E-A6B5-266A-5736-21AD92DE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5BE7-D347-4621-B57B-0C637BDBC800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36088-F43D-955E-BED1-F07B7904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85C92-C309-A449-4513-25C13CD6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ED3A-313F-42B0-BD9E-8A73F6876F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257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016B-C020-2337-51C4-C3E6F209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F3602-78A1-B86A-A58A-3613A1E1C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8D5A5-ADA6-BF16-C20B-4B28B7C83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5BE7-D347-4621-B57B-0C637BDBC800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786ED-E293-11AB-A298-4A7B643DA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7B2AB-7364-4039-74EB-F971FA8DF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ED3A-313F-42B0-BD9E-8A73F6876F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400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C5D95-AF17-3FFC-186C-319875482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98A8-B66B-FBD6-F07D-7AAADC398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5D216-68C0-67C9-8AE3-CE2F34234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60E9D-EAE1-AB5F-F96A-58E94B2A6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5BE7-D347-4621-B57B-0C637BDBC800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05C30-CD12-0A6E-FD10-28FBC75D5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FE396-C664-4618-ECEB-31F2BCE6B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ED3A-313F-42B0-BD9E-8A73F6876F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316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F3C18-945E-7539-8CF4-3B6EEC48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97C51-BE6A-D0DB-2F89-C86FA7F27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3A475-5AFB-12E9-D59F-2A7F022FB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5D678-A4AE-1638-8C7F-807059765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F0514-2708-0A18-DB5B-78FDDA5BF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97373-C634-4A05-38C1-1E1624936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5BE7-D347-4621-B57B-0C637BDBC800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5A73-4835-0F90-D2BA-A91E98675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FB0D70-CB37-167E-E3A5-9F710447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ED3A-313F-42B0-BD9E-8A73F6876F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423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D49BF-18F8-5AFF-13B8-4D6D88504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177A0-29B7-FDFE-E557-7E9132C4A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5BE7-D347-4621-B57B-0C637BDBC800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8A4E0-A9C4-EA5A-AAA4-A232F448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10F1D-A0C6-39AE-630F-FC14CD79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ED3A-313F-42B0-BD9E-8A73F6876F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254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A73358-39D1-7041-24A6-23221850E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5BE7-D347-4621-B57B-0C637BDBC800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5E6576-64D4-87E3-44DB-89773E0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9CB9D-0258-620A-0969-F23488A4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ED3A-313F-42B0-BD9E-8A73F6876F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526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8ADC-743A-5AF7-4EBB-7326E25E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918BC-BBC3-EAB1-A189-6CED973C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D5258-8AEC-CFA4-D973-C8C8C2B6B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07366-184D-0EBB-0537-808CF569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5BE7-D347-4621-B57B-0C637BDBC800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AD491-5CC1-7FF8-F9A4-A7F32C01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976F2-B4ED-3274-E1E9-4D07DE0B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ED3A-313F-42B0-BD9E-8A73F6876F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107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A249-ABD0-ABC1-F1E8-B8C4D04E8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0FEC8C-1CB7-5BA8-9E50-73567D2CB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EDCE6-BF55-5F8E-3D24-E6A096A5C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710EF-DAD2-0CAE-5C9C-FEB17038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5BE7-D347-4621-B57B-0C637BDBC800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5DFE0-09EB-019D-46AF-1ED4158CB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5745D-F553-126D-5A73-CBC294A7A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ED3A-313F-42B0-BD9E-8A73F6876F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153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04DBFD-D220-43A3-8DDA-0BB00F6B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C3441-F763-A38D-9A67-3B4599360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17610-7799-DD56-776C-94FBE274C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DA5BE7-D347-4621-B57B-0C637BDBC800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A0E1F-3D7A-6376-E09C-391AE431B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D9B22-035A-9618-217A-E46ABE4DD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3BED3A-313F-42B0-BD9E-8A73F6876F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254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0">
            <a:extLst>
              <a:ext uri="{FF2B5EF4-FFF2-40B4-BE49-F238E27FC236}">
                <a16:creationId xmlns:a16="http://schemas.microsoft.com/office/drawing/2014/main" id="{8DE2E8FE-B87B-430D-9722-167B5E2C2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!!Rectangle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BB01595-4D12-66F0-EBBC-3387667C4A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r="7555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FA8B4E-2DE0-8757-33B4-78DCF0C5A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6628" y="1657752"/>
            <a:ext cx="5964120" cy="5122985"/>
          </a:xfrm>
        </p:spPr>
        <p:txBody>
          <a:bodyPr anchor="t">
            <a:normAutofit fontScale="90000"/>
          </a:bodyPr>
          <a:lstStyle/>
          <a:p>
            <a:pPr algn="l"/>
            <a:r>
              <a:rPr lang="es-CO" sz="5000" b="1" dirty="0">
                <a:solidFill>
                  <a:srgbClr val="FFFFFF"/>
                </a:solidFill>
              </a:rPr>
              <a:t>La Seguridad Integral Maritima un concepto consolidado en las maniobras de aproximación y atraque en los puertos de Colombia</a:t>
            </a:r>
          </a:p>
        </p:txBody>
      </p:sp>
      <p:cxnSp>
        <p:nvCxnSpPr>
          <p:cNvPr id="41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3C2D9557-7159-E66A-B882-C804C09B3C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4411" y="99939"/>
            <a:ext cx="4177569" cy="9957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98054EF-9767-648C-9B4F-0A5632A8E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42A70-46CF-2411-9296-922BFE121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eg">
            <a:extLst>
              <a:ext uri="{FF2B5EF4-FFF2-40B4-BE49-F238E27FC236}">
                <a16:creationId xmlns:a16="http://schemas.microsoft.com/office/drawing/2014/main" id="{FFDF66FD-30E0-17EA-25AC-48C80EE843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BE93A44-2A6D-4D7C-4CDC-B4B8D6F37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09" y="1702028"/>
            <a:ext cx="5625705" cy="488900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3F68A38-9117-5E31-FF97-DB85FE65A958}"/>
              </a:ext>
            </a:extLst>
          </p:cNvPr>
          <p:cNvSpPr txBox="1"/>
          <p:nvPr/>
        </p:nvSpPr>
        <p:spPr>
          <a:xfrm>
            <a:off x="4463988" y="357022"/>
            <a:ext cx="4542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Variables Oceanograficas</a:t>
            </a:r>
          </a:p>
          <a:p>
            <a:endParaRPr lang="es-CO" sz="2800" b="1" dirty="0"/>
          </a:p>
          <a:p>
            <a:pPr algn="ctr"/>
            <a:r>
              <a:rPr lang="es-CO" sz="2800" b="1" dirty="0"/>
              <a:t>El Oleaje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BEEB1D-670F-7B01-1DBD-0C4978B2D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7FB52F-19C0-F171-AF3F-7557A746B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309" y="2109063"/>
            <a:ext cx="5643495" cy="329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21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B0C09-9D59-03D0-A745-55974FEFA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eg">
            <a:extLst>
              <a:ext uri="{FF2B5EF4-FFF2-40B4-BE49-F238E27FC236}">
                <a16:creationId xmlns:a16="http://schemas.microsoft.com/office/drawing/2014/main" id="{509057DE-1F5D-7B06-3F58-260F5B5347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AA542D9-BA1C-B051-6E77-6C8FAC6DE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87230"/>
            <a:ext cx="6398647" cy="485559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4B0552D-0549-B670-60A2-2B05530EDED8}"/>
              </a:ext>
            </a:extLst>
          </p:cNvPr>
          <p:cNvSpPr txBox="1"/>
          <p:nvPr/>
        </p:nvSpPr>
        <p:spPr>
          <a:xfrm>
            <a:off x="4283879" y="-44760"/>
            <a:ext cx="4542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Variables Oceanograficas</a:t>
            </a:r>
          </a:p>
          <a:p>
            <a:endParaRPr lang="es-CO" sz="2800" b="1" dirty="0"/>
          </a:p>
          <a:p>
            <a:pPr algn="ctr"/>
            <a:r>
              <a:rPr lang="es-CO" sz="2800" b="1" dirty="0"/>
              <a:t>La Corriente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53DDF7-AC42-3171-3811-53674B1C7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F0F678-82C5-65C2-C1BE-C80D687F8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590" y="2297455"/>
            <a:ext cx="5830815" cy="382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0120E-CEFE-E703-E08D-33EC6CE84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eg">
            <a:extLst>
              <a:ext uri="{FF2B5EF4-FFF2-40B4-BE49-F238E27FC236}">
                <a16:creationId xmlns:a16="http://schemas.microsoft.com/office/drawing/2014/main" id="{D3545FA8-0667-EB3B-AF14-7E220B73AF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67BF466-D7F6-496D-3302-EF1FA9372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23" y="2175163"/>
            <a:ext cx="6137480" cy="393469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EA74E8-868F-C824-05AF-484E5868BF67}"/>
              </a:ext>
            </a:extLst>
          </p:cNvPr>
          <p:cNvSpPr txBox="1"/>
          <p:nvPr/>
        </p:nvSpPr>
        <p:spPr>
          <a:xfrm>
            <a:off x="4283879" y="-44760"/>
            <a:ext cx="4542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Variables Oceanograficas</a:t>
            </a:r>
          </a:p>
          <a:p>
            <a:endParaRPr lang="es-CO" sz="2800" b="1" dirty="0"/>
          </a:p>
          <a:p>
            <a:pPr algn="ctr"/>
            <a:r>
              <a:rPr lang="es-CO" sz="2800" b="1" dirty="0"/>
              <a:t>La Corriente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C4F55E-6CC8-1FE8-1AAC-670FBB805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188B4D-9131-333B-49E2-01CBAC364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986" y="2317344"/>
            <a:ext cx="5585469" cy="37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2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EA3CD-033B-227A-A0ED-7D21FEC04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eg">
            <a:extLst>
              <a:ext uri="{FF2B5EF4-FFF2-40B4-BE49-F238E27FC236}">
                <a16:creationId xmlns:a16="http://schemas.microsoft.com/office/drawing/2014/main" id="{01362965-DCE1-21A6-38CA-7618E1224B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9E86B59-7DE8-7B58-8206-279231679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85" y="1965450"/>
            <a:ext cx="5554018" cy="36837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EC6494-86B0-99BB-463B-185B647D0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290" y="1894831"/>
            <a:ext cx="4973511" cy="36266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A9863E6-8761-400D-889C-F8119028D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7692E85-A487-051C-1A71-235E78E496E0}"/>
              </a:ext>
            </a:extLst>
          </p:cNvPr>
          <p:cNvSpPr txBox="1"/>
          <p:nvPr/>
        </p:nvSpPr>
        <p:spPr>
          <a:xfrm>
            <a:off x="4283879" y="-44760"/>
            <a:ext cx="4542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Variables Oceanograficas</a:t>
            </a:r>
          </a:p>
          <a:p>
            <a:endParaRPr lang="es-CO" sz="2800" b="1" dirty="0"/>
          </a:p>
          <a:p>
            <a:pPr algn="ctr"/>
            <a:r>
              <a:rPr lang="es-CO" sz="2800" b="1" dirty="0"/>
              <a:t>La columna de Agua</a:t>
            </a:r>
          </a:p>
        </p:txBody>
      </p:sp>
    </p:spTree>
    <p:extLst>
      <p:ext uri="{BB962C8B-B14F-4D97-AF65-F5344CB8AC3E}">
        <p14:creationId xmlns:p14="http://schemas.microsoft.com/office/powerpoint/2010/main" val="4118974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44E9C-3964-B918-4ABA-8A08DB558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BA7945-E7F4-F4FB-10AE-0752C5C2F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003" y="919956"/>
            <a:ext cx="7750528" cy="366457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C4B762E-BEC3-9461-99A5-E6812479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9651"/>
            <a:ext cx="10515600" cy="1325563"/>
          </a:xfrm>
        </p:spPr>
        <p:txBody>
          <a:bodyPr>
            <a:noAutofit/>
          </a:bodyPr>
          <a:lstStyle/>
          <a:p>
            <a:r>
              <a:rPr lang="es-ES" sz="2000" dirty="0"/>
              <a:t>la corriente máxima llenante en esta zona tiene velocidades del orden de 1.4 nudos con mareas vivas (marea de sicigia) que se localizan en las proximidades de los Muelles </a:t>
            </a:r>
            <a:r>
              <a:rPr lang="es-ES" sz="2000" dirty="0" err="1"/>
              <a:t>nº</a:t>
            </a:r>
            <a:r>
              <a:rPr lang="es-ES" sz="2000" dirty="0"/>
              <a:t> 2 a </a:t>
            </a:r>
            <a:r>
              <a:rPr lang="es-ES" sz="2000" dirty="0" err="1"/>
              <a:t>nº</a:t>
            </a:r>
            <a:r>
              <a:rPr lang="es-ES" sz="2000" dirty="0"/>
              <a:t> 9 de SPB. Por su parte, en la zona de la Terminal SPIA la intensidad máxima en las mismas condiciones es del orden de 0.9 nudos y aumenta hasta 1.2 nudos en la zona del canal frente a Isla Alba. Estas intensidades están asociadas a mareas vivas con rangos de hasta 4.0 m, que corresponden a probabilidades de no superación del 90% y un nivel medio de marea (MSL) de 2.1 m. </a:t>
            </a:r>
            <a:endParaRPr lang="es-CO" sz="2000" dirty="0"/>
          </a:p>
        </p:txBody>
      </p:sp>
      <p:pic>
        <p:nvPicPr>
          <p:cNvPr id="6" name="image1.jpeg">
            <a:extLst>
              <a:ext uri="{FF2B5EF4-FFF2-40B4-BE49-F238E27FC236}">
                <a16:creationId xmlns:a16="http://schemas.microsoft.com/office/drawing/2014/main" id="{978F6148-CDBF-AE91-3679-4E63C10814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9A254C-462D-F55C-AAEA-0D786F8C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88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1CBF40-8229-4D23-D92D-B59196D9E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7BCD2AC-AE04-BAE4-21D2-E966D255D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7BD63D4B-3BD7-78B8-ACAB-FD7733DCC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72CED5DC-921C-2DF9-C33E-991C4A2A36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3432" y="106532"/>
            <a:ext cx="2258060" cy="4070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68E7CF-55DE-DA5A-9A17-23380D05A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9" y="1327759"/>
            <a:ext cx="9534775" cy="5350896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:a16="http://schemas.microsoft.com/office/drawing/2014/main" id="{9A595A66-51F5-0026-ACB6-1B01C8014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5239" y="1590840"/>
            <a:ext cx="6629931" cy="5095221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CO" sz="3400" dirty="0">
                <a:solidFill>
                  <a:schemeClr val="bg1"/>
                </a:solidFill>
              </a:rPr>
              <a:t>Antecedentes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CO" sz="3400" dirty="0">
                <a:solidFill>
                  <a:schemeClr val="bg1"/>
                </a:solidFill>
              </a:rPr>
              <a:t>La Caracterizacion Oceanográfica.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CO" sz="3400" dirty="0">
                <a:solidFill>
                  <a:schemeClr val="bg1"/>
                </a:solidFill>
              </a:rPr>
              <a:t>Los Canales de Navegacion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CO" sz="3400" dirty="0">
                <a:solidFill>
                  <a:schemeClr val="bg1"/>
                </a:solidFill>
              </a:rPr>
              <a:t>La señalizacion maritima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CO" sz="3400" dirty="0">
                <a:solidFill>
                  <a:schemeClr val="bg1"/>
                </a:solidFill>
              </a:rPr>
              <a:t>El muelle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CO" sz="3400" dirty="0">
                <a:solidFill>
                  <a:schemeClr val="bg1"/>
                </a:solidFill>
              </a:rPr>
              <a:t>La Infraestructura del muelle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CO" sz="3400" dirty="0">
                <a:solidFill>
                  <a:schemeClr val="bg1"/>
                </a:solidFill>
              </a:rPr>
              <a:t>El entorno de la Seguridad Integral Maritima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6E79BB-0A82-07AE-C37D-8C426EE90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8B68D3FD-0E3B-253B-5D7D-E8583AA64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7672" y="-1021861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r>
              <a:rPr lang="es-CO" dirty="0">
                <a:solidFill>
                  <a:schemeClr val="bg2"/>
                </a:solidFill>
              </a:rPr>
              <a:t>la Resolucion 626 del 2014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5F209E9-371C-D679-CB28-B11B922ADDB1}"/>
              </a:ext>
            </a:extLst>
          </p:cNvPr>
          <p:cNvSpPr txBox="1"/>
          <p:nvPr/>
        </p:nvSpPr>
        <p:spPr>
          <a:xfrm>
            <a:off x="405189" y="5530241"/>
            <a:ext cx="3516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3600" dirty="0">
                <a:solidFill>
                  <a:schemeClr val="bg1"/>
                </a:solidFill>
              </a:rPr>
              <a:t>El Buque Tipo</a:t>
            </a:r>
          </a:p>
          <a:p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1287405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C1A7A-7267-3C54-8754-04BB09EE7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9014A221-FF5C-8C1A-2551-009E3D99267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1C0E8D7-D0B1-D781-6D7B-46A70179F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57" y="1935210"/>
            <a:ext cx="10289485" cy="346971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CC6D04B-4209-6AB4-FCA5-74D799565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E6A149-A54B-E43D-422D-3E1994710185}"/>
              </a:ext>
            </a:extLst>
          </p:cNvPr>
          <p:cNvSpPr txBox="1"/>
          <p:nvPr/>
        </p:nvSpPr>
        <p:spPr>
          <a:xfrm>
            <a:off x="4134159" y="729863"/>
            <a:ext cx="48213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Los Canales de navegación</a:t>
            </a:r>
          </a:p>
          <a:p>
            <a:pPr algn="ctr"/>
            <a:endParaRPr lang="es-CO" sz="2800" b="1" dirty="0"/>
          </a:p>
          <a:p>
            <a:pPr algn="ctr"/>
            <a:r>
              <a:rPr lang="es-CO" sz="2800" b="1" dirty="0"/>
              <a:t>Áreas restringidas</a:t>
            </a:r>
          </a:p>
          <a:p>
            <a:endParaRPr lang="es-CO" sz="2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918AC6-62E3-6856-88EF-F102A6F75339}"/>
              </a:ext>
            </a:extLst>
          </p:cNvPr>
          <p:cNvSpPr txBox="1"/>
          <p:nvPr/>
        </p:nvSpPr>
        <p:spPr>
          <a:xfrm>
            <a:off x="2008909" y="5638800"/>
            <a:ext cx="487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Derrotero del Caribe Colombiano, DIMAR, 2020</a:t>
            </a:r>
          </a:p>
        </p:txBody>
      </p:sp>
    </p:spTree>
    <p:extLst>
      <p:ext uri="{BB962C8B-B14F-4D97-AF65-F5344CB8AC3E}">
        <p14:creationId xmlns:p14="http://schemas.microsoft.com/office/powerpoint/2010/main" val="2259726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C4712B-C905-DA0F-4180-57B5E689E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590" y="898649"/>
            <a:ext cx="7700342" cy="5214052"/>
          </a:xfrm>
          <a:prstGeom prst="rect">
            <a:avLst/>
          </a:prstGeom>
        </p:spPr>
      </p:pic>
      <p:pic>
        <p:nvPicPr>
          <p:cNvPr id="4" name="image1.jpeg">
            <a:extLst>
              <a:ext uri="{FF2B5EF4-FFF2-40B4-BE49-F238E27FC236}">
                <a16:creationId xmlns:a16="http://schemas.microsoft.com/office/drawing/2014/main" id="{3D95714C-2B39-1AA5-9572-1F9C3DEA72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68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2AD0C8-3F77-9FFF-6327-FE8E3359C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549" y="1317753"/>
            <a:ext cx="7996262" cy="5029906"/>
          </a:xfrm>
          <a:prstGeom prst="rect">
            <a:avLst/>
          </a:prstGeom>
        </p:spPr>
      </p:pic>
      <p:pic>
        <p:nvPicPr>
          <p:cNvPr id="4" name="image1.jpeg">
            <a:extLst>
              <a:ext uri="{FF2B5EF4-FFF2-40B4-BE49-F238E27FC236}">
                <a16:creationId xmlns:a16="http://schemas.microsoft.com/office/drawing/2014/main" id="{768D531F-9414-0C13-F3CC-E66DB92037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175B80F-A6B7-4D4E-0945-435448A50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91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F5AE1-5D07-F776-B9BC-7EDD4ED1A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30363D0A-B314-A4DA-0193-B00854D31F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D1CF02-5A2A-BDB3-A282-925FC6AB6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320" y="1195636"/>
            <a:ext cx="7041818" cy="511445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57D8DD1-52D6-E9B1-3FF7-9EA570829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E7B675-A1D6-1580-5976-C8DED71CD83C}"/>
              </a:ext>
            </a:extLst>
          </p:cNvPr>
          <p:cNvSpPr txBox="1"/>
          <p:nvPr/>
        </p:nvSpPr>
        <p:spPr>
          <a:xfrm>
            <a:off x="4851738" y="502447"/>
            <a:ext cx="4821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El Canal Publico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AA7B182-DAD0-27E8-AAE4-213DF0C47672}"/>
              </a:ext>
            </a:extLst>
          </p:cNvPr>
          <p:cNvSpPr txBox="1"/>
          <p:nvPr/>
        </p:nvSpPr>
        <p:spPr>
          <a:xfrm>
            <a:off x="4055733" y="6295391"/>
            <a:ext cx="577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Dimar, IDE, visor de las Cartas Náuticas, Portal maritimo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A18303C-92DF-5788-FD1A-9B67D3C0DFB9}"/>
              </a:ext>
            </a:extLst>
          </p:cNvPr>
          <p:cNvSpPr txBox="1"/>
          <p:nvPr/>
        </p:nvSpPr>
        <p:spPr>
          <a:xfrm>
            <a:off x="0" y="2205781"/>
            <a:ext cx="383739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/>
              <a:t>Velocidades promedio</a:t>
            </a:r>
          </a:p>
          <a:p>
            <a:endParaRPr lang="es-CO" sz="2400" dirty="0"/>
          </a:p>
          <a:p>
            <a:r>
              <a:rPr lang="es-CO" sz="2400" b="1" dirty="0"/>
              <a:t>Rumbos establecidos</a:t>
            </a:r>
          </a:p>
          <a:p>
            <a:endParaRPr lang="es-CO" sz="2400" dirty="0"/>
          </a:p>
          <a:p>
            <a:r>
              <a:rPr lang="es-CO" sz="2400" b="1" dirty="0"/>
              <a:t>Peligros de la Navegación</a:t>
            </a:r>
          </a:p>
          <a:p>
            <a:endParaRPr lang="es-CO" sz="2400" b="1" dirty="0"/>
          </a:p>
          <a:p>
            <a:r>
              <a:rPr lang="es-CO" sz="2400" b="1" dirty="0"/>
              <a:t>Ayudas a la Navegación</a:t>
            </a:r>
          </a:p>
          <a:p>
            <a:endParaRPr lang="es-CO" sz="2400" b="1" dirty="0"/>
          </a:p>
          <a:p>
            <a:r>
              <a:rPr lang="es-CO" sz="2400" b="1" dirty="0"/>
              <a:t>Informes a los navegantes</a:t>
            </a:r>
          </a:p>
          <a:p>
            <a:endParaRPr lang="es-CO" sz="24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A60C19-5F92-F222-C8BA-E0C3CBD6B52E}"/>
              </a:ext>
            </a:extLst>
          </p:cNvPr>
          <p:cNvSpPr txBox="1"/>
          <p:nvPr/>
        </p:nvSpPr>
        <p:spPr>
          <a:xfrm>
            <a:off x="10463138" y="3713018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/>
              <a:t>DIMAR</a:t>
            </a:r>
          </a:p>
        </p:txBody>
      </p:sp>
    </p:spTree>
    <p:extLst>
      <p:ext uri="{BB962C8B-B14F-4D97-AF65-F5344CB8AC3E}">
        <p14:creationId xmlns:p14="http://schemas.microsoft.com/office/powerpoint/2010/main" val="1245221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41902-CC44-D8B8-40D0-A1858DAFE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5CF1F6AC-F912-3D09-AE8B-198BA3897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78DCC1-7A85-5454-933A-C72E4BD36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2809" y="144175"/>
            <a:ext cx="4626709" cy="5122985"/>
          </a:xfrm>
        </p:spPr>
        <p:txBody>
          <a:bodyPr anchor="t">
            <a:normAutofit/>
          </a:bodyPr>
          <a:lstStyle/>
          <a:p>
            <a:pPr algn="r"/>
            <a:r>
              <a:rPr lang="es-CO" sz="8000" dirty="0">
                <a:solidFill>
                  <a:srgbClr val="FFFFFF"/>
                </a:solidFill>
              </a:rPr>
              <a:t>INDICE</a:t>
            </a: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CE944BD8-1973-EF17-1BA9-E2552691D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B80B5BBA-E616-C83C-7E3C-85B5A22ABD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3432" y="106532"/>
            <a:ext cx="2258060" cy="4070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B0803B-457F-5FDD-FD6E-F8E22D5CD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9" y="1327759"/>
            <a:ext cx="9534775" cy="5350896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:a16="http://schemas.microsoft.com/office/drawing/2014/main" id="{7859DF64-C864-5ACE-626E-11FF3EF4E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2994" y="1590840"/>
            <a:ext cx="5672176" cy="5095221"/>
          </a:xfrm>
        </p:spPr>
        <p:txBody>
          <a:bodyPr>
            <a:normAutofit/>
          </a:bodyPr>
          <a:lstStyle/>
          <a:p>
            <a:pPr algn="l"/>
            <a:r>
              <a:rPr lang="es-CO" sz="3400" dirty="0">
                <a:solidFill>
                  <a:schemeClr val="bg1"/>
                </a:solidFill>
              </a:rPr>
              <a:t>El Rol de la Institucionalidad</a:t>
            </a:r>
          </a:p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r>
              <a:rPr lang="es-CO" sz="3400" dirty="0">
                <a:solidFill>
                  <a:schemeClr val="bg1"/>
                </a:solidFill>
              </a:rPr>
              <a:t>El Rol de la empresa privada</a:t>
            </a:r>
          </a:p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r>
              <a:rPr lang="es-CO" sz="3400" dirty="0">
                <a:solidFill>
                  <a:schemeClr val="bg1"/>
                </a:solidFill>
              </a:rPr>
              <a:t>Las herramientas de la Seguridad Integral Maritima</a:t>
            </a:r>
          </a:p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r>
              <a:rPr lang="es-CO" sz="3400" dirty="0">
                <a:solidFill>
                  <a:schemeClr val="bg1"/>
                </a:solidFill>
              </a:rPr>
              <a:t>El entorno de la Seguridad Integral Maritima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6493B3-00F4-6FF3-402A-C6353CD24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7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7EDD9-8AEF-459B-DAB1-3719206EB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8A9E3835-755D-A71D-E755-2C3A51C51B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1E77C5-A782-8B14-87E3-72CE542F4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633" y="1356871"/>
            <a:ext cx="10204958" cy="46806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B2B1D13-53AB-0BEA-E130-6B6259AB6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6D4A74D-7A8B-0581-8387-EC4E046856C6}"/>
              </a:ext>
            </a:extLst>
          </p:cNvPr>
          <p:cNvSpPr txBox="1"/>
          <p:nvPr/>
        </p:nvSpPr>
        <p:spPr>
          <a:xfrm>
            <a:off x="4851738" y="502447"/>
            <a:ext cx="4821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El Canal Privado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35F05B6-E90E-008B-04E9-5031D1320B25}"/>
              </a:ext>
            </a:extLst>
          </p:cNvPr>
          <p:cNvSpPr txBox="1"/>
          <p:nvPr/>
        </p:nvSpPr>
        <p:spPr>
          <a:xfrm>
            <a:off x="1970112" y="6198780"/>
            <a:ext cx="306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/>
              <a:t>El terminal Portuario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D4B163A8-C498-266D-BB98-74CE67B008B0}"/>
              </a:ext>
            </a:extLst>
          </p:cNvPr>
          <p:cNvSpPr/>
          <p:nvPr/>
        </p:nvSpPr>
        <p:spPr>
          <a:xfrm>
            <a:off x="5098473" y="6314888"/>
            <a:ext cx="1814945" cy="2616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6F2FB94-1EC2-17FB-9A2E-0348101CBB44}"/>
              </a:ext>
            </a:extLst>
          </p:cNvPr>
          <p:cNvSpPr txBox="1"/>
          <p:nvPr/>
        </p:nvSpPr>
        <p:spPr>
          <a:xfrm>
            <a:off x="7160153" y="6168694"/>
            <a:ext cx="256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/>
              <a:t>Institucionalidad</a:t>
            </a:r>
          </a:p>
        </p:txBody>
      </p:sp>
    </p:spTree>
    <p:extLst>
      <p:ext uri="{BB962C8B-B14F-4D97-AF65-F5344CB8AC3E}">
        <p14:creationId xmlns:p14="http://schemas.microsoft.com/office/powerpoint/2010/main" val="3498153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389C8-A9BA-4253-7C45-1D2D745EB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C0CDA333-8CF8-9B4D-8BDE-CC9595923A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6EC4FAB-507C-71E7-678C-C1D27904A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18" y="1275364"/>
            <a:ext cx="10985516" cy="500017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87FFC48-FF82-5663-65EB-D297A702D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E767AB9-026E-6266-2168-6FA868E59716}"/>
              </a:ext>
            </a:extLst>
          </p:cNvPr>
          <p:cNvSpPr txBox="1"/>
          <p:nvPr/>
        </p:nvSpPr>
        <p:spPr>
          <a:xfrm>
            <a:off x="4391891" y="502447"/>
            <a:ext cx="5281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/>
              <a:t>Los Canales Tridimensionales del terminal</a:t>
            </a:r>
          </a:p>
        </p:txBody>
      </p:sp>
    </p:spTree>
    <p:extLst>
      <p:ext uri="{BB962C8B-B14F-4D97-AF65-F5344CB8AC3E}">
        <p14:creationId xmlns:p14="http://schemas.microsoft.com/office/powerpoint/2010/main" val="441995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4D4D79-3A78-608B-D135-6A571460F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398B709F-8B3D-94B0-2A99-AEFA6057A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C184203F-1669-ADBA-4465-7AB3F8C0F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1591D1BA-779C-6EE8-A63F-5E297A34FB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3432" y="106532"/>
            <a:ext cx="2258060" cy="4070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13CBBF2-BA13-4DF7-0553-27B24B401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0" y="2517733"/>
            <a:ext cx="4565473" cy="22482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B8B72D-B36B-C514-9F37-1A8097FA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B930C85-8E5D-27E5-9351-62C001233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947" y="1717272"/>
            <a:ext cx="3729355" cy="5003945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CE8DCF31-2789-D401-DCAE-05C4B0437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020" y="310049"/>
            <a:ext cx="8285014" cy="5122985"/>
          </a:xfrm>
        </p:spPr>
        <p:txBody>
          <a:bodyPr anchor="t">
            <a:normAutofit/>
          </a:bodyPr>
          <a:lstStyle/>
          <a:p>
            <a:r>
              <a:rPr lang="es-CO" sz="5400" dirty="0">
                <a:solidFill>
                  <a:srgbClr val="FFFFFF"/>
                </a:solidFill>
              </a:rPr>
              <a:t>	</a:t>
            </a:r>
            <a:r>
              <a:rPr lang="es-CO" sz="4800" dirty="0">
                <a:solidFill>
                  <a:srgbClr val="FFFFFF"/>
                </a:solidFill>
              </a:rPr>
              <a:t>Alianzas Estrategicas con la</a:t>
            </a:r>
            <a:br>
              <a:rPr lang="es-CO" sz="4800" dirty="0">
                <a:solidFill>
                  <a:srgbClr val="FFFFFF"/>
                </a:solidFill>
              </a:rPr>
            </a:br>
            <a:r>
              <a:rPr lang="es-CO" sz="4800" dirty="0">
                <a:solidFill>
                  <a:srgbClr val="FFFFFF"/>
                </a:solidFill>
              </a:rPr>
              <a:t>Institucionalidad</a:t>
            </a:r>
            <a:endParaRPr lang="es-CO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43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C3BA9-2867-151B-2985-982E9D93B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315709E1-1FFC-6052-79F2-8D45BBE903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40B3B0-CF9D-3A0F-5D7E-EC03A2004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48" y="1021681"/>
            <a:ext cx="10782984" cy="57245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856CF78-42D1-5B49-CD19-A7D8F7D8B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840553-1639-88EA-FD98-2964DA3201B6}"/>
              </a:ext>
            </a:extLst>
          </p:cNvPr>
          <p:cNvSpPr txBox="1"/>
          <p:nvPr/>
        </p:nvSpPr>
        <p:spPr>
          <a:xfrm>
            <a:off x="4308764" y="326175"/>
            <a:ext cx="4979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/>
              <a:t>SIMULACION DE MANIOBRAS</a:t>
            </a:r>
          </a:p>
        </p:txBody>
      </p:sp>
    </p:spTree>
    <p:extLst>
      <p:ext uri="{BB962C8B-B14F-4D97-AF65-F5344CB8AC3E}">
        <p14:creationId xmlns:p14="http://schemas.microsoft.com/office/powerpoint/2010/main" val="2171622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8889F-B3E2-B300-6884-0E2793D00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9BBCD993-6BAC-47E4-2E45-1D8FAC7361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6BCF9D0-00CB-FDF3-3482-9DA8EF21C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92" y="844643"/>
            <a:ext cx="10496812" cy="558806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E7C6E05-9D59-56E6-E51B-893434E8C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23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70C6E-EA6E-F1FB-6712-0B1E30B78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282235E8-3FFF-6346-C656-73009D7E1C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2798" y="357022"/>
            <a:ext cx="2938382" cy="5296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EC90FD-EDB0-B33A-7A49-B66FBAA74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1" y="1340792"/>
            <a:ext cx="10023190" cy="533898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C8593CE-A0F9-D915-74A8-4033F48AC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69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385599EA-6910-1895-097A-37079681FC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C658BA-41FC-6F24-77E5-468A5E092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91" y="1247738"/>
            <a:ext cx="10217202" cy="525323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6DB2364-B994-BB7E-1DEA-A9ADEACA1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E5BE35A-9994-84BF-34A2-8C7DC392CEFC}"/>
              </a:ext>
            </a:extLst>
          </p:cNvPr>
          <p:cNvSpPr txBox="1"/>
          <p:nvPr/>
        </p:nvSpPr>
        <p:spPr>
          <a:xfrm>
            <a:off x="3519055" y="764057"/>
            <a:ext cx="7335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/>
              <a:t>Las Herramientas de la Seguridad Integral Maritima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2380A53-3375-7383-CD30-03B20DDB936E}"/>
              </a:ext>
            </a:extLst>
          </p:cNvPr>
          <p:cNvCxnSpPr>
            <a:cxnSpLocks/>
          </p:cNvCxnSpPr>
          <p:nvPr/>
        </p:nvCxnSpPr>
        <p:spPr>
          <a:xfrm>
            <a:off x="6096000" y="3546764"/>
            <a:ext cx="2008909" cy="123305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FD0709B-F430-09DF-6F18-9B9FCC0EF741}"/>
              </a:ext>
            </a:extLst>
          </p:cNvPr>
          <p:cNvCxnSpPr/>
          <p:nvPr/>
        </p:nvCxnSpPr>
        <p:spPr>
          <a:xfrm>
            <a:off x="8104909" y="3976255"/>
            <a:ext cx="110836" cy="73429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82CF9073-A446-73F0-88E9-17E5F32DCAED}"/>
              </a:ext>
            </a:extLst>
          </p:cNvPr>
          <p:cNvSpPr/>
          <p:nvPr/>
        </p:nvSpPr>
        <p:spPr>
          <a:xfrm>
            <a:off x="4336473" y="2479964"/>
            <a:ext cx="332509" cy="29094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7B01984-EA10-772D-58A6-8BC5F15BD938}"/>
              </a:ext>
            </a:extLst>
          </p:cNvPr>
          <p:cNvSpPr/>
          <p:nvPr/>
        </p:nvSpPr>
        <p:spPr>
          <a:xfrm>
            <a:off x="4488872" y="2975411"/>
            <a:ext cx="332509" cy="29094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3240A2D-75A2-F17C-CCF5-8FCE33B34105}"/>
              </a:ext>
            </a:extLst>
          </p:cNvPr>
          <p:cNvSpPr/>
          <p:nvPr/>
        </p:nvSpPr>
        <p:spPr>
          <a:xfrm>
            <a:off x="6345382" y="2106306"/>
            <a:ext cx="332509" cy="29094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01095586-59D5-72F8-7D0E-C70E5A4FEB87}"/>
              </a:ext>
            </a:extLst>
          </p:cNvPr>
          <p:cNvSpPr/>
          <p:nvPr/>
        </p:nvSpPr>
        <p:spPr>
          <a:xfrm>
            <a:off x="5015346" y="1796962"/>
            <a:ext cx="332509" cy="29094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D2509EB-822A-B45D-CD12-C52B375C8C1F}"/>
              </a:ext>
            </a:extLst>
          </p:cNvPr>
          <p:cNvSpPr/>
          <p:nvPr/>
        </p:nvSpPr>
        <p:spPr>
          <a:xfrm>
            <a:off x="3408218" y="3318458"/>
            <a:ext cx="1080654" cy="68467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06F8A47-13A1-E1EF-A24B-696DA44DCD0A}"/>
              </a:ext>
            </a:extLst>
          </p:cNvPr>
          <p:cNvSpPr/>
          <p:nvPr/>
        </p:nvSpPr>
        <p:spPr>
          <a:xfrm>
            <a:off x="4668982" y="4322618"/>
            <a:ext cx="1316182" cy="87283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Flecha: circular 16">
            <a:extLst>
              <a:ext uri="{FF2B5EF4-FFF2-40B4-BE49-F238E27FC236}">
                <a16:creationId xmlns:a16="http://schemas.microsoft.com/office/drawing/2014/main" id="{E9C978A0-0C65-9FB6-E3B1-35185DC43E61}"/>
              </a:ext>
            </a:extLst>
          </p:cNvPr>
          <p:cNvSpPr/>
          <p:nvPr/>
        </p:nvSpPr>
        <p:spPr>
          <a:xfrm>
            <a:off x="7633855" y="4231855"/>
            <a:ext cx="526472" cy="342218"/>
          </a:xfrm>
          <a:prstGeom prst="circular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31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45868-CC15-AB5A-25C9-C1A87AEC4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261E97CF-F7FF-FE3A-0DED-1FF7DAA6ED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A55469-E74B-D3EA-860A-01D36FCC0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3" y="1322593"/>
            <a:ext cx="9227377" cy="517838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486DFAB-555B-3494-C754-477024B6E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DB54E33-670C-2BD9-71DA-F1CD1115953D}"/>
              </a:ext>
            </a:extLst>
          </p:cNvPr>
          <p:cNvSpPr txBox="1"/>
          <p:nvPr/>
        </p:nvSpPr>
        <p:spPr>
          <a:xfrm>
            <a:off x="3236461" y="733971"/>
            <a:ext cx="8420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/>
              <a:t>El Rol del Terminal Portuario el SCCTV en maniobra atraque</a:t>
            </a:r>
          </a:p>
        </p:txBody>
      </p:sp>
    </p:spTree>
    <p:extLst>
      <p:ext uri="{BB962C8B-B14F-4D97-AF65-F5344CB8AC3E}">
        <p14:creationId xmlns:p14="http://schemas.microsoft.com/office/powerpoint/2010/main" val="1398837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EF4F6CFA-594D-FCB8-1656-85BB019F09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0AFBF1-AA39-61F8-7E29-C3F84E1FA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847" y="1119673"/>
            <a:ext cx="8505405" cy="490534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4E3BEA2-47F4-0F2F-DA9F-39F0D7CDA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34D57A-2BF4-55FF-67A3-9EAA780FF2A2}"/>
              </a:ext>
            </a:extLst>
          </p:cNvPr>
          <p:cNvSpPr txBox="1"/>
          <p:nvPr/>
        </p:nvSpPr>
        <p:spPr>
          <a:xfrm>
            <a:off x="4123206" y="699235"/>
            <a:ext cx="450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/>
              <a:t>La Velocidad lateral de atraque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17E16FCA-F0E6-E0AA-2369-E603D5BB7EA4}"/>
              </a:ext>
            </a:extLst>
          </p:cNvPr>
          <p:cNvCxnSpPr/>
          <p:nvPr/>
        </p:nvCxnSpPr>
        <p:spPr>
          <a:xfrm>
            <a:off x="5694218" y="2410691"/>
            <a:ext cx="304800" cy="42949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ECE9C23-BBCB-66A1-3F7B-509FE18905C0}"/>
              </a:ext>
            </a:extLst>
          </p:cNvPr>
          <p:cNvCxnSpPr/>
          <p:nvPr/>
        </p:nvCxnSpPr>
        <p:spPr>
          <a:xfrm>
            <a:off x="5832764" y="2410691"/>
            <a:ext cx="263236" cy="42949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147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0A2649-0457-70CC-53EA-DF81FE019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587A419B-FD1F-7302-22F1-3DEE50FA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AB6BD141-0A69-4FC0-1194-0F360F67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0BB00C1B-5037-C588-304E-8E03452114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3432" y="106532"/>
            <a:ext cx="2258060" cy="4070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6A7727-2861-FBD2-B5DE-94A83BC15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1BCF213D-1117-E933-5CBB-EB826F490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020" y="310049"/>
            <a:ext cx="8285014" cy="5122985"/>
          </a:xfrm>
        </p:spPr>
        <p:txBody>
          <a:bodyPr anchor="t">
            <a:normAutofit/>
          </a:bodyPr>
          <a:lstStyle/>
          <a:p>
            <a:r>
              <a:rPr lang="es-CO" sz="5400" dirty="0">
                <a:solidFill>
                  <a:srgbClr val="FFFFFF"/>
                </a:solidFill>
              </a:rPr>
              <a:t>	</a:t>
            </a:r>
            <a:r>
              <a:rPr lang="es-CO" sz="4800" dirty="0">
                <a:solidFill>
                  <a:srgbClr val="FFFFFF"/>
                </a:solidFill>
              </a:rPr>
              <a:t>Otras operaciones en un terminal portuario</a:t>
            </a:r>
            <a:endParaRPr lang="es-CO" sz="5400" dirty="0">
              <a:solidFill>
                <a:srgbClr val="FFFFFF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039E34-D9B4-A06E-DC86-EFFA4ADD0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206" y="1756239"/>
            <a:ext cx="3805439" cy="49952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2BD45E5-8563-30FB-6428-668B375BF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28" y="2604655"/>
            <a:ext cx="5072834" cy="282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6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CB9479-54B5-08B0-AC71-1FC244BF9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EC638610-D456-A6B7-40F9-CE80D8D30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A7C903-68EC-0B13-79A2-7FB3DE056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916" y="1206929"/>
            <a:ext cx="9365836" cy="1077238"/>
          </a:xfrm>
        </p:spPr>
        <p:txBody>
          <a:bodyPr anchor="t">
            <a:normAutofit/>
          </a:bodyPr>
          <a:lstStyle/>
          <a:p>
            <a:pPr algn="r"/>
            <a:r>
              <a:rPr lang="es-CO" sz="6600" dirty="0">
                <a:solidFill>
                  <a:srgbClr val="FFFFFF"/>
                </a:solidFill>
              </a:rPr>
              <a:t>INSTITUCIONALIDAD</a:t>
            </a: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7159A0EA-B5E7-E760-7954-A5C86C026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2A3BF0EB-A0FB-0E5B-5886-3ABD2BCDD0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3432" y="106532"/>
            <a:ext cx="2258060" cy="6199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8B3E41F-0FA7-C341-93B6-5DAD076B1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15" y="2295461"/>
            <a:ext cx="4801093" cy="31158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465515D-ADE6-3E3A-2F47-ED484A861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055" y="3389497"/>
            <a:ext cx="2282982" cy="193601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784FCF7-6AA5-4761-A940-8642F8F81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2906039" cy="10735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EC97081-E659-B4F8-C4C9-DD31ADAEC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458" y="2381272"/>
            <a:ext cx="2048178" cy="7752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2272B9-A11F-F8D8-EF06-12414F6CB3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3585" y="5504662"/>
            <a:ext cx="1753923" cy="121368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45A91B4-C814-0B53-4140-0C33DA676D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923" y="3632547"/>
            <a:ext cx="2090092" cy="129018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9483F73-8168-9798-EDC4-4D0AB8191C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2077" y="3728819"/>
            <a:ext cx="1910615" cy="10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37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A3DCEAF2-4926-1DC1-0BAD-DFE8CD4083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EEA39E-A26A-F212-B918-7C76EC116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60" y="1568540"/>
            <a:ext cx="10220739" cy="485658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349642B-E851-73C9-8290-95805EA63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76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937421-39AE-C729-CD0C-152D34279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9E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7B7B4A-1B69-6EA2-264E-6C25C5BD1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811547"/>
            <a:ext cx="3854945" cy="2139493"/>
          </a:xfrm>
          <a:prstGeom prst="rect">
            <a:avLst/>
          </a:prstGeom>
        </p:spPr>
      </p:pic>
      <p:sp>
        <p:nvSpPr>
          <p:cNvPr id="21" name="Rectangle 1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9E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1.jpeg">
            <a:extLst>
              <a:ext uri="{FF2B5EF4-FFF2-40B4-BE49-F238E27FC236}">
                <a16:creationId xmlns:a16="http://schemas.microsoft.com/office/drawing/2014/main" id="{3A1E447F-1069-F304-AA9B-C61467117D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549" y="4637064"/>
            <a:ext cx="3854945" cy="6938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8348AE-F57F-EE78-1FC3-1EA6EF701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764" y="1529030"/>
            <a:ext cx="6410084" cy="3814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9278E85-0581-5C9E-F008-675FBE2B7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538" y="14060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35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785E87-B179-071E-CF27-6EE0BE29A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F37F19D0-3868-2945-0F40-B4803D609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0B733981-C954-34A1-8D6E-7A1AD5FDD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F80F970C-D42C-0033-FAC9-9184DBEA28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3432" y="106532"/>
            <a:ext cx="2258060" cy="4070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28DC410-3BA8-EB2C-2994-D8F53C954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39BF5978-7F13-FA5E-D344-38D10CF88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2172" y="-103947"/>
            <a:ext cx="8285014" cy="5122985"/>
          </a:xfrm>
        </p:spPr>
        <p:txBody>
          <a:bodyPr anchor="t">
            <a:normAutofit/>
          </a:bodyPr>
          <a:lstStyle/>
          <a:p>
            <a:r>
              <a:rPr lang="es-CO" sz="5400" dirty="0">
                <a:solidFill>
                  <a:srgbClr val="FFFFFF"/>
                </a:solidFill>
              </a:rPr>
              <a:t>	</a:t>
            </a:r>
            <a:r>
              <a:rPr lang="es-CO" sz="4800" dirty="0">
                <a:solidFill>
                  <a:srgbClr val="FFFFFF"/>
                </a:solidFill>
              </a:rPr>
              <a:t>Buenas Practicas en Entrenamiento y simulación incidentes</a:t>
            </a:r>
            <a:endParaRPr lang="es-CO" sz="5400" dirty="0">
              <a:solidFill>
                <a:srgbClr val="FFFFFF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12FAD3-906C-4518-1E79-8442E3754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855" y="2089863"/>
            <a:ext cx="3418854" cy="44664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1630F80-AFD5-04FB-F9E1-9CA4CFA9F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36" y="2466424"/>
            <a:ext cx="5019450" cy="312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6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eg">
            <a:extLst>
              <a:ext uri="{FF2B5EF4-FFF2-40B4-BE49-F238E27FC236}">
                <a16:creationId xmlns:a16="http://schemas.microsoft.com/office/drawing/2014/main" id="{CAB29B62-05AB-E6CD-299E-3C1B30D5E5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7605" y="86283"/>
            <a:ext cx="3796016" cy="6842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B032EF2-B23D-1D97-D214-4796190B3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53" y="770548"/>
            <a:ext cx="5629447" cy="333039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FD02AA4-BA87-2C56-B259-A039B661F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691" y="3366288"/>
            <a:ext cx="5729709" cy="320475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1359D8F-A406-B77E-4165-2A0B46C86FD4}"/>
              </a:ext>
            </a:extLst>
          </p:cNvPr>
          <p:cNvSpPr txBox="1"/>
          <p:nvPr/>
        </p:nvSpPr>
        <p:spPr>
          <a:xfrm>
            <a:off x="3934077" y="123800"/>
            <a:ext cx="479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BUENAS PRACTICAS DESDE LOS PUERTOS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418FBC8-4903-4B01-3B3C-2EAD45777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63" y="4918364"/>
            <a:ext cx="4473624" cy="16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85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90EF0-72A3-704F-C537-1B92C6260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eg">
            <a:extLst>
              <a:ext uri="{FF2B5EF4-FFF2-40B4-BE49-F238E27FC236}">
                <a16:creationId xmlns:a16="http://schemas.microsoft.com/office/drawing/2014/main" id="{91357412-C3FE-7A8D-009A-3486A3D397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584" y="5022937"/>
            <a:ext cx="5142192" cy="9269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726BE6E-BA7F-E3DF-A4FD-9B6BA4133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11" y="628030"/>
            <a:ext cx="5894401" cy="35576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5DCBA6-FCD8-2E45-9CBB-194166B8B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335" y="3429000"/>
            <a:ext cx="5646286" cy="334271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43BD05F-D337-B1E8-F9D9-E83EC9A43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578" y="207818"/>
            <a:ext cx="4387829" cy="16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56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5587D-544E-F7B6-44E6-5178AF5B7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eg">
            <a:extLst>
              <a:ext uri="{FF2B5EF4-FFF2-40B4-BE49-F238E27FC236}">
                <a16:creationId xmlns:a16="http://schemas.microsoft.com/office/drawing/2014/main" id="{F5F26083-C25D-7A00-C9BA-261456998E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5676" y="1474970"/>
            <a:ext cx="5169603" cy="931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0945AD4-3DC1-EED3-979D-27BAE91FE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11" y="628030"/>
            <a:ext cx="5894401" cy="35576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A0627F-249C-0A0B-2006-625BFAC09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335" y="3429000"/>
            <a:ext cx="5646286" cy="334271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13088D9-0568-BDD8-FBB0-C93EEA37F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54" y="4545860"/>
            <a:ext cx="4908620" cy="1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35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eg">
            <a:extLst>
              <a:ext uri="{FF2B5EF4-FFF2-40B4-BE49-F238E27FC236}">
                <a16:creationId xmlns:a16="http://schemas.microsoft.com/office/drawing/2014/main" id="{0B1D4AF4-165A-B638-B0E8-65289F0EAD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15B5D51-B09F-F50D-5319-74DCD68A2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435" y="1249606"/>
            <a:ext cx="8607927" cy="540791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3801DC3-2F5B-C3C1-1659-A479BC258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16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B9762A-8CF0-D6FE-B193-7C39E4DBD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8DB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130410B2-B9B7-EA8C-8015-069FCB6CE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787453"/>
            <a:ext cx="3854945" cy="21876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8DB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0E39B9C4-93DA-79D8-4E31-848C4E2D2D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549" y="4637064"/>
            <a:ext cx="3854945" cy="6938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Vista desde arriba de un barco en el agua&#10;&#10;El contenido generado por IA puede ser incorrecto.">
            <a:extLst>
              <a:ext uri="{FF2B5EF4-FFF2-40B4-BE49-F238E27FC236}">
                <a16:creationId xmlns:a16="http://schemas.microsoft.com/office/drawing/2014/main" id="{513D5C9A-1E83-E85F-C062-F23AB6C18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764" y="1601143"/>
            <a:ext cx="6410084" cy="36697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855175C-EFB2-18C7-20F3-361F9BE29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2554" y="487089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07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7DEEC-8891-9EEC-A80F-DF9AD559C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A48C199E-12F4-0A09-3A53-FEAD4B4C9C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19851" y="169131"/>
            <a:ext cx="2258060" cy="4070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DE782E-0521-7FB5-E894-97B537B99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8" y="1193485"/>
            <a:ext cx="4607105" cy="25956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7ACA18B-AB21-6960-E026-CB4A27206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906" y="980156"/>
            <a:ext cx="4115005" cy="2333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5B7357B-6FDE-D7DF-E2AF-50FF67FF4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9" y="3795511"/>
            <a:ext cx="4671834" cy="2624007"/>
          </a:xfrm>
          <a:prstGeom prst="rect">
            <a:avLst/>
          </a:prstGeom>
        </p:spPr>
      </p:pic>
      <p:pic>
        <p:nvPicPr>
          <p:cNvPr id="11" name="Imagen 10" descr="Un barco verde en el agua&#10;&#10;El contenido generado por IA puede ser incorrecto.">
            <a:extLst>
              <a:ext uri="{FF2B5EF4-FFF2-40B4-BE49-F238E27FC236}">
                <a16:creationId xmlns:a16="http://schemas.microsoft.com/office/drawing/2014/main" id="{57829831-4DAE-3DAD-8601-1354585B1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19" y="1741047"/>
            <a:ext cx="2631640" cy="46784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7389FC3-DC10-F721-07D5-BCADEA9CD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906" y="3410234"/>
            <a:ext cx="4250103" cy="339456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6A85409-7515-8845-F3AB-734CB5205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BD5821A-E63A-3537-256B-D5F9272BEF19}"/>
              </a:ext>
            </a:extLst>
          </p:cNvPr>
          <p:cNvSpPr txBox="1"/>
          <p:nvPr/>
        </p:nvSpPr>
        <p:spPr>
          <a:xfrm>
            <a:off x="3366655" y="278428"/>
            <a:ext cx="615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La Infraestructura del Terminal en Canal acceso  y muelle</a:t>
            </a:r>
          </a:p>
        </p:txBody>
      </p:sp>
    </p:spTree>
    <p:extLst>
      <p:ext uri="{BB962C8B-B14F-4D97-AF65-F5344CB8AC3E}">
        <p14:creationId xmlns:p14="http://schemas.microsoft.com/office/powerpoint/2010/main" val="2667376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CF728C-8913-EBF6-5101-95DA50219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8" y="1164152"/>
            <a:ext cx="6316039" cy="5571465"/>
          </a:xfrm>
          <a:prstGeom prst="rect">
            <a:avLst/>
          </a:prstGeom>
        </p:spPr>
      </p:pic>
      <p:pic>
        <p:nvPicPr>
          <p:cNvPr id="4" name="image1.jpeg">
            <a:extLst>
              <a:ext uri="{FF2B5EF4-FFF2-40B4-BE49-F238E27FC236}">
                <a16:creationId xmlns:a16="http://schemas.microsoft.com/office/drawing/2014/main" id="{AEE8B835-46D7-7122-293A-9BD1EFBFCC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19851" y="169131"/>
            <a:ext cx="2258060" cy="4070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EB00AB0-C4E4-2010-2C25-E2D2A25C5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346" y="4636837"/>
            <a:ext cx="2254366" cy="13970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C3631B-6AF0-4160-8F99-CE2AD99E9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657" y="1164152"/>
            <a:ext cx="5016758" cy="326406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AEB0987-B9A9-E5DE-8D61-BDD59E929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D10368B-4073-E68E-3F37-29A197BD204C}"/>
              </a:ext>
            </a:extLst>
          </p:cNvPr>
          <p:cNvSpPr txBox="1"/>
          <p:nvPr/>
        </p:nvSpPr>
        <p:spPr>
          <a:xfrm>
            <a:off x="3236461" y="438988"/>
            <a:ext cx="7025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/>
              <a:t>Velocidad aproximación y energía Atraque</a:t>
            </a:r>
          </a:p>
        </p:txBody>
      </p:sp>
    </p:spTree>
    <p:extLst>
      <p:ext uri="{BB962C8B-B14F-4D97-AF65-F5344CB8AC3E}">
        <p14:creationId xmlns:p14="http://schemas.microsoft.com/office/powerpoint/2010/main" val="3476262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F7A2F4-1BEB-B491-0883-85E1D5962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4FEFC1A3-D035-97BE-4205-CD2FD167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06B385-48B5-C558-75CF-07F8C7B93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1871"/>
            <a:ext cx="9365836" cy="1077238"/>
          </a:xfrm>
        </p:spPr>
        <p:txBody>
          <a:bodyPr anchor="t">
            <a:normAutofit/>
          </a:bodyPr>
          <a:lstStyle/>
          <a:p>
            <a:pPr algn="r"/>
            <a:r>
              <a:rPr lang="es-CO" sz="6600" dirty="0">
                <a:solidFill>
                  <a:srgbClr val="FFFFFF"/>
                </a:solidFill>
              </a:rPr>
              <a:t>INSTITUCIONALIDAD</a:t>
            </a: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6578FDAE-F48C-B3A3-3F98-0F6B435C5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5AAE17EF-10FD-C0E7-D706-87E8B05B8D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3432" y="106532"/>
            <a:ext cx="2258060" cy="6199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496413A-F71D-D51D-F68F-2D3CAF8B4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15" y="2295461"/>
            <a:ext cx="4801093" cy="311587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055F42-77E9-0A0A-6D2D-0948E9512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2906039" cy="107356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1DBEFEA-5263-E224-824F-27504E65A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928" y="2587211"/>
            <a:ext cx="4559534" cy="326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49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DE08224B-68FB-EFC9-40C8-2FE25E24DABB}"/>
              </a:ext>
            </a:extLst>
          </p:cNvPr>
          <p:cNvSpPr txBox="1"/>
          <p:nvPr/>
        </p:nvSpPr>
        <p:spPr>
          <a:xfrm>
            <a:off x="972855" y="1273705"/>
            <a:ext cx="1024628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CO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 Integracion de las gentes de mar, entre el buque, los remolcadores, el Control de trafico maritimo, el naviero, el terminal portuario y una Institucionalidad coordinada conforma el sistema de la Seguridad Integral Maritima.  </a:t>
            </a:r>
            <a:endParaRPr lang="es-CO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r>
              <a:rPr lang="es-ES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es-CO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Caracterizar adecuadamente las variables Oceanograficas permiten tener un analisis adecuado en una maniobra de atraque</a:t>
            </a:r>
            <a:r>
              <a:rPr lang="es-ES" dirty="0"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.</a:t>
            </a:r>
            <a:endParaRPr lang="es-CO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521335" indent="-229235" algn="just"/>
            <a:r>
              <a:rPr lang="es-ES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es-CO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Las Alianzas estrategicas entre la Institucionalidad y la empresa privada contribuye a fortalecer la Seguridad Integral Maritima.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s-ES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S" dirty="0"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Una adecuada infraestructura del Terminal Portuario es fundamental para mitigar los riesgos en las operaciones al muelle.</a:t>
            </a:r>
            <a:endParaRPr lang="es-ES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s-ES" dirty="0">
              <a:latin typeface="Arial" panose="020B0604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Las buenas practicas de efectuar simulaciones en los terminales portuarios mitiga los riesgos de incidentes portuarios.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s-ES" dirty="0">
              <a:latin typeface="Arial" panose="020B0604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El Marco legal Institucional aplicado como buenas practicas en los puertos contribuye a la SIM.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s-ES" dirty="0">
              <a:latin typeface="Arial" panose="020B0604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 simulación de maniobras se convierte en una herramienta de informacion ante un incidente o siniestro maritimo, porque recrea lo sucedido identificando las responsabilidades.</a:t>
            </a:r>
            <a:endParaRPr lang="es-CO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D82E318-E651-7BF8-8B96-AF448811C45B}"/>
              </a:ext>
            </a:extLst>
          </p:cNvPr>
          <p:cNvSpPr txBox="1"/>
          <p:nvPr/>
        </p:nvSpPr>
        <p:spPr>
          <a:xfrm>
            <a:off x="4667084" y="396542"/>
            <a:ext cx="4133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/>
              <a:t>CONCLUSIONES</a:t>
            </a:r>
          </a:p>
        </p:txBody>
      </p:sp>
      <p:pic>
        <p:nvPicPr>
          <p:cNvPr id="9" name="image1.jpeg">
            <a:extLst>
              <a:ext uri="{FF2B5EF4-FFF2-40B4-BE49-F238E27FC236}">
                <a16:creationId xmlns:a16="http://schemas.microsoft.com/office/drawing/2014/main" id="{7B2E58CD-30D2-E5AC-0173-5760E73D0C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51704" y="281895"/>
            <a:ext cx="2258060" cy="40703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E639994-1A16-335F-6133-D1B18BB6B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88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A48B26D-22B9-0718-45C1-2698D92EFE9D}"/>
              </a:ext>
            </a:extLst>
          </p:cNvPr>
          <p:cNvSpPr txBox="1"/>
          <p:nvPr/>
        </p:nvSpPr>
        <p:spPr>
          <a:xfrm>
            <a:off x="1139868" y="1729800"/>
            <a:ext cx="953230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CO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En los canales públicos se pueden mantener velocidades promedio superiores a 5 nudos en la aproximación al terminal, es una responsabilidad Institucional su señalizacion y uso.</a:t>
            </a:r>
            <a:endParaRPr lang="es-CO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521335" indent="-229235" algn="just"/>
            <a:r>
              <a:rPr lang="es-ES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es-CO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CO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Los canales privados son responsabilidad de las instalaciones portuarias y el mantenimiento de las ayudas a la navegacion, su ubicación, el muelle y toda su infraestructura es determinante en la SIM.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s-CO" dirty="0">
              <a:latin typeface="Arial" panose="020B0604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CO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 aproximación en el canal de acceso debe ser menor de 5 nudos y es responsabilidad del Capitán del buque y la asistencia del piloto practico.</a:t>
            </a:r>
            <a:endParaRPr lang="es-CO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521335" indent="-229235" algn="just"/>
            <a:r>
              <a:rPr lang="es-ES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es-CO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 maniobra de atraque y amarre frente al muelle debería tener un ángulo de menos de 5 grados </a:t>
            </a:r>
            <a:r>
              <a:rPr lang="es-ES" dirty="0"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y una velocidad menor de 1 nudo </a:t>
            </a:r>
            <a:r>
              <a:rPr lang="es-CO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y es responsabilidad del Capitán del buque y la asistencia del piloto practico.</a:t>
            </a:r>
            <a:endParaRPr lang="es-CO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s-ES" dirty="0">
              <a:latin typeface="Arial" panose="020B0604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s-ES" dirty="0">
              <a:latin typeface="Arial" panose="020B0604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El uso adecuado de los remolcadores es fundamental en estas maniobras de atraque. </a:t>
            </a:r>
            <a:endParaRPr lang="es-CO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521335" indent="-229235" algn="just"/>
            <a:r>
              <a:rPr lang="es-ES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es-CO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C0C594-9DD7-6340-662E-7837A42872DB}"/>
              </a:ext>
            </a:extLst>
          </p:cNvPr>
          <p:cNvSpPr txBox="1"/>
          <p:nvPr/>
        </p:nvSpPr>
        <p:spPr>
          <a:xfrm>
            <a:off x="4459266" y="688930"/>
            <a:ext cx="4133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/>
              <a:t>CONCLUSIONES</a:t>
            </a:r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id="{2FA291FD-B710-5C50-F57A-976488C98A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6756" y="281895"/>
            <a:ext cx="2258060" cy="40703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B61DC5A-4C47-B1CF-504C-EA70C5441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13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A799DC-0029-763B-EFA3-959D5C587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BA0D9570-C8CC-54BA-E68C-A2DCD768D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DC3C5-5924-D093-BAC2-947CD70E0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62" y="310049"/>
            <a:ext cx="8285014" cy="5122985"/>
          </a:xfrm>
        </p:spPr>
        <p:txBody>
          <a:bodyPr anchor="t">
            <a:normAutofit/>
          </a:bodyPr>
          <a:lstStyle/>
          <a:p>
            <a:pPr algn="r"/>
            <a:r>
              <a:rPr lang="es-CO" sz="5400" dirty="0">
                <a:solidFill>
                  <a:srgbClr val="FFFFFF"/>
                </a:solidFill>
              </a:rPr>
              <a:t>Marco legal especifico</a:t>
            </a: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5F64C4D8-6F65-D0EE-F999-D0714F404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6A779189-48A0-EA6B-8DCF-F1A6F6D071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3432" y="106532"/>
            <a:ext cx="2258060" cy="407035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:a16="http://schemas.microsoft.com/office/drawing/2014/main" id="{B171452C-86C3-1D4F-5A36-21292C698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9442" y="2586501"/>
            <a:ext cx="4281036" cy="341818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CO" sz="2800" dirty="0">
                <a:solidFill>
                  <a:schemeClr val="bg1"/>
                </a:solidFill>
              </a:rPr>
              <a:t>Resolucion 626 del 2014</a:t>
            </a:r>
          </a:p>
          <a:p>
            <a:pPr algn="l"/>
            <a:r>
              <a:rPr lang="es-CO" sz="2800" dirty="0">
                <a:solidFill>
                  <a:schemeClr val="bg1"/>
                </a:solidFill>
              </a:rPr>
              <a:t>(Estudios de maniobras)</a:t>
            </a:r>
          </a:p>
          <a:p>
            <a:pPr algn="l"/>
            <a:r>
              <a:rPr lang="es-CO" sz="2800" dirty="0">
                <a:solidFill>
                  <a:schemeClr val="bg1"/>
                </a:solidFill>
              </a:rPr>
              <a:t>Resolucion 849 del 2019</a:t>
            </a:r>
          </a:p>
          <a:p>
            <a:pPr algn="l"/>
            <a:r>
              <a:rPr lang="es-CO" sz="2800" dirty="0">
                <a:solidFill>
                  <a:schemeClr val="bg1"/>
                </a:solidFill>
              </a:rPr>
              <a:t>(Nro. Remolcadores)</a:t>
            </a:r>
          </a:p>
          <a:p>
            <a:pPr algn="l"/>
            <a:r>
              <a:rPr lang="es-CO" sz="2800" dirty="0">
                <a:solidFill>
                  <a:schemeClr val="bg1"/>
                </a:solidFill>
              </a:rPr>
              <a:t>Plan ayudas a la navegación</a:t>
            </a:r>
          </a:p>
          <a:p>
            <a:pPr algn="l"/>
            <a:endParaRPr lang="es-CO" sz="2800" dirty="0">
              <a:solidFill>
                <a:schemeClr val="bg1"/>
              </a:solidFill>
            </a:endParaRPr>
          </a:p>
          <a:p>
            <a:pPr algn="l"/>
            <a:r>
              <a:rPr lang="es-CO" sz="3400" dirty="0">
                <a:solidFill>
                  <a:schemeClr val="bg1"/>
                </a:solidFill>
              </a:rPr>
              <a:t>	</a:t>
            </a:r>
          </a:p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endParaRPr lang="es-CO" sz="34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BB0A4E-083E-E640-0F5B-BF6BCAAF0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048C477-B7A0-7059-D330-E08DC9E51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60" y="2517733"/>
            <a:ext cx="4565473" cy="22482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7AFAB64-5FCA-93FD-0609-830AAC468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467" y="1195636"/>
            <a:ext cx="1640136" cy="1390865"/>
          </a:xfrm>
          <a:prstGeom prst="rect">
            <a:avLst/>
          </a:prstGeom>
        </p:spPr>
      </p:pic>
      <p:sp>
        <p:nvSpPr>
          <p:cNvPr id="12" name="Subtítulo 3">
            <a:extLst>
              <a:ext uri="{FF2B5EF4-FFF2-40B4-BE49-F238E27FC236}">
                <a16:creationId xmlns:a16="http://schemas.microsoft.com/office/drawing/2014/main" id="{4CD28EC0-0C1A-B4D7-FA88-1456F791429B}"/>
              </a:ext>
            </a:extLst>
          </p:cNvPr>
          <p:cNvSpPr txBox="1">
            <a:spLocks/>
          </p:cNvSpPr>
          <p:nvPr/>
        </p:nvSpPr>
        <p:spPr>
          <a:xfrm>
            <a:off x="8109351" y="4599709"/>
            <a:ext cx="3972139" cy="2706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r>
              <a:rPr lang="es-CO" sz="2800" dirty="0">
                <a:solidFill>
                  <a:schemeClr val="bg1"/>
                </a:solidFill>
              </a:rPr>
              <a:t> 	CIDIAM</a:t>
            </a:r>
          </a:p>
          <a:p>
            <a:pPr algn="l"/>
            <a:r>
              <a:rPr lang="es-CO" sz="2800" dirty="0">
                <a:solidFill>
                  <a:schemeClr val="bg1"/>
                </a:solidFill>
              </a:rPr>
              <a:t>	Simulación			 maniobras</a:t>
            </a:r>
          </a:p>
          <a:p>
            <a:pPr algn="l"/>
            <a:endParaRPr lang="es-CO" sz="2800" dirty="0">
              <a:solidFill>
                <a:schemeClr val="bg1"/>
              </a:solidFill>
            </a:endParaRPr>
          </a:p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endParaRPr lang="es-CO" sz="3400" dirty="0">
              <a:solidFill>
                <a:schemeClr val="bg1"/>
              </a:solidFill>
            </a:endParaRPr>
          </a:p>
          <a:p>
            <a:pPr algn="l"/>
            <a:endParaRPr lang="es-CO" sz="3400" dirty="0">
              <a:solidFill>
                <a:schemeClr val="bg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1DE5DA5-A2B1-47DA-3772-3F321F316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398" y="3710240"/>
            <a:ext cx="1720431" cy="11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00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03A41F-904C-B2C0-F8E3-74A219453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ADF84E68-955A-63F0-86F4-607223524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EA582C-55F4-5FAA-1F62-6DD6FA0AC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1522" y="538575"/>
            <a:ext cx="8285014" cy="5122985"/>
          </a:xfrm>
        </p:spPr>
        <p:txBody>
          <a:bodyPr anchor="t">
            <a:normAutofit/>
          </a:bodyPr>
          <a:lstStyle/>
          <a:p>
            <a:pPr algn="r"/>
            <a:r>
              <a:rPr lang="es-CO" sz="5400" dirty="0">
                <a:solidFill>
                  <a:srgbClr val="FFFFFF"/>
                </a:solidFill>
              </a:rPr>
              <a:t>	</a:t>
            </a:r>
            <a:r>
              <a:rPr lang="es-CO" sz="4800" dirty="0">
                <a:solidFill>
                  <a:srgbClr val="FFFFFF"/>
                </a:solidFill>
              </a:rPr>
              <a:t>El Rol de la empresa privada</a:t>
            </a:r>
            <a:endParaRPr lang="es-CO" sz="5400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E8A29242-49DE-E311-99CD-F69CC6F9F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BAF76AF1-F2B2-BAF5-ECA9-BE49B030E3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3432" y="106532"/>
            <a:ext cx="2258060" cy="407035"/>
          </a:xfrm>
          <a:prstGeom prst="rect">
            <a:avLst/>
          </a:prstGeom>
        </p:spPr>
      </p:pic>
      <p:sp>
        <p:nvSpPr>
          <p:cNvPr id="4" name="Subtítulo 3">
            <a:extLst>
              <a:ext uri="{FF2B5EF4-FFF2-40B4-BE49-F238E27FC236}">
                <a16:creationId xmlns:a16="http://schemas.microsoft.com/office/drawing/2014/main" id="{134BC85C-2077-FC40-1D72-1E24A0787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9441" y="2216727"/>
            <a:ext cx="6342341" cy="4102698"/>
          </a:xfrm>
        </p:spPr>
        <p:txBody>
          <a:bodyPr>
            <a:normAutofit/>
          </a:bodyPr>
          <a:lstStyle/>
          <a:p>
            <a:pPr algn="l"/>
            <a:endParaRPr lang="es-CO" sz="1600" dirty="0">
              <a:solidFill>
                <a:schemeClr val="bg1"/>
              </a:solidFill>
            </a:endParaRPr>
          </a:p>
          <a:p>
            <a:pPr algn="l"/>
            <a:r>
              <a:rPr lang="es-CO" sz="2000" dirty="0">
                <a:solidFill>
                  <a:schemeClr val="bg1"/>
                </a:solidFill>
              </a:rPr>
              <a:t>	</a:t>
            </a:r>
          </a:p>
          <a:p>
            <a:pPr algn="l"/>
            <a:endParaRPr lang="es-CO" sz="2000" dirty="0">
              <a:solidFill>
                <a:schemeClr val="bg1"/>
              </a:solidFill>
            </a:endParaRPr>
          </a:p>
          <a:p>
            <a:pPr algn="l"/>
            <a:endParaRPr lang="es-CO" sz="2000" dirty="0">
              <a:solidFill>
                <a:schemeClr val="bg1"/>
              </a:solidFill>
            </a:endParaRPr>
          </a:p>
          <a:p>
            <a:pPr algn="l"/>
            <a:endParaRPr lang="es-CO" sz="2000" dirty="0">
              <a:solidFill>
                <a:schemeClr val="bg1"/>
              </a:solidFill>
            </a:endParaRPr>
          </a:p>
          <a:p>
            <a:pPr algn="l"/>
            <a:endParaRPr lang="es-CO" sz="2000" dirty="0">
              <a:solidFill>
                <a:schemeClr val="bg1"/>
              </a:solidFill>
            </a:endParaRPr>
          </a:p>
          <a:p>
            <a:pPr algn="l"/>
            <a:endParaRPr lang="es-CO" sz="20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F741D9-FC47-8416-EC76-FF3F0E21B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916CCD9-EF33-3508-7589-37D4740A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60" y="2517733"/>
            <a:ext cx="4565473" cy="2248232"/>
          </a:xfrm>
          <a:prstGeom prst="rect">
            <a:avLst/>
          </a:prstGeom>
        </p:spPr>
      </p:pic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CA56F8E1-BDB2-CE8D-E7D7-4176F63B0F78}"/>
              </a:ext>
            </a:extLst>
          </p:cNvPr>
          <p:cNvSpPr/>
          <p:nvPr/>
        </p:nvSpPr>
        <p:spPr>
          <a:xfrm>
            <a:off x="6636327" y="2313709"/>
            <a:ext cx="4258318" cy="3886426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68E32EF-7944-70EB-D1A2-3FF76059A3C4}"/>
              </a:ext>
            </a:extLst>
          </p:cNvPr>
          <p:cNvSpPr txBox="1"/>
          <p:nvPr/>
        </p:nvSpPr>
        <p:spPr>
          <a:xfrm>
            <a:off x="7868845" y="1618887"/>
            <a:ext cx="1778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2"/>
                </a:solidFill>
              </a:rPr>
              <a:t>La Nave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CF30744-6BF8-802D-ABF5-1D5648555F35}"/>
              </a:ext>
            </a:extLst>
          </p:cNvPr>
          <p:cNvSpPr txBox="1"/>
          <p:nvPr/>
        </p:nvSpPr>
        <p:spPr>
          <a:xfrm>
            <a:off x="10233134" y="6163178"/>
            <a:ext cx="1965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2"/>
                </a:solidFill>
              </a:rPr>
              <a:t>El Puerto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2E325D7-8CC6-AA2E-22A2-BFEA35697EC1}"/>
              </a:ext>
            </a:extLst>
          </p:cNvPr>
          <p:cNvSpPr txBox="1"/>
          <p:nvPr/>
        </p:nvSpPr>
        <p:spPr>
          <a:xfrm>
            <a:off x="5428033" y="6133546"/>
            <a:ext cx="2191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2"/>
                </a:solidFill>
              </a:rPr>
              <a:t>El Naviero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AF5B8F3-0934-47A1-4725-C1FE4DDACCFD}"/>
              </a:ext>
            </a:extLst>
          </p:cNvPr>
          <p:cNvSpPr txBox="1"/>
          <p:nvPr/>
        </p:nvSpPr>
        <p:spPr>
          <a:xfrm rot="3752335">
            <a:off x="8489195" y="3715158"/>
            <a:ext cx="3541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2"/>
                </a:solidFill>
              </a:rPr>
              <a:t>El piloto practico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88C6AA7-155D-1C21-B4AB-2880E640FBEA}"/>
              </a:ext>
            </a:extLst>
          </p:cNvPr>
          <p:cNvSpPr txBox="1"/>
          <p:nvPr/>
        </p:nvSpPr>
        <p:spPr>
          <a:xfrm rot="17907091">
            <a:off x="5748413" y="3617853"/>
            <a:ext cx="3101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2"/>
                </a:solidFill>
              </a:rPr>
              <a:t>El Remolcador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D2AB7FC-FB58-52AB-AAA9-C324A5116CDE}"/>
              </a:ext>
            </a:extLst>
          </p:cNvPr>
          <p:cNvSpPr/>
          <p:nvPr/>
        </p:nvSpPr>
        <p:spPr>
          <a:xfrm>
            <a:off x="7814669" y="4008717"/>
            <a:ext cx="1901633" cy="20197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>
                <a:solidFill>
                  <a:schemeClr val="bg2"/>
                </a:solidFill>
              </a:rPr>
              <a:t>Las Gentes de Mar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7F8275A-D22B-1494-993A-688EC2DB8CB0}"/>
              </a:ext>
            </a:extLst>
          </p:cNvPr>
          <p:cNvSpPr txBox="1"/>
          <p:nvPr/>
        </p:nvSpPr>
        <p:spPr>
          <a:xfrm>
            <a:off x="7901726" y="6499019"/>
            <a:ext cx="1554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bg2"/>
                </a:solidFill>
              </a:rPr>
              <a:t>Aseguradoras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8E0BAFD0-45AD-A5D0-B639-FAA8453A73C8}"/>
              </a:ext>
            </a:extLst>
          </p:cNvPr>
          <p:cNvCxnSpPr/>
          <p:nvPr/>
        </p:nvCxnSpPr>
        <p:spPr>
          <a:xfrm>
            <a:off x="9647602" y="6683685"/>
            <a:ext cx="1058934" cy="0"/>
          </a:xfrm>
          <a:prstGeom prst="straightConnector1">
            <a:avLst/>
          </a:prstGeom>
          <a:ln w="7620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C3BB4B60-9CE0-933F-4A7E-0E1A122BB36F}"/>
              </a:ext>
            </a:extLst>
          </p:cNvPr>
          <p:cNvCxnSpPr>
            <a:stCxn id="19" idx="1"/>
          </p:cNvCxnSpPr>
          <p:nvPr/>
        </p:nvCxnSpPr>
        <p:spPr>
          <a:xfrm flipH="1">
            <a:off x="6636327" y="6683685"/>
            <a:ext cx="126539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DE12791D-ED71-99F8-DA91-C65825F91132}"/>
              </a:ext>
            </a:extLst>
          </p:cNvPr>
          <p:cNvCxnSpPr>
            <a:cxnSpLocks/>
          </p:cNvCxnSpPr>
          <p:nvPr/>
        </p:nvCxnSpPr>
        <p:spPr>
          <a:xfrm flipH="1" flipV="1">
            <a:off x="10264431" y="4716510"/>
            <a:ext cx="737903" cy="1309310"/>
          </a:xfrm>
          <a:prstGeom prst="straightConnector1">
            <a:avLst/>
          </a:prstGeom>
          <a:ln w="7620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CDE05880-E795-1BB7-189D-86B097F3E5E1}"/>
              </a:ext>
            </a:extLst>
          </p:cNvPr>
          <p:cNvCxnSpPr>
            <a:cxnSpLocks/>
          </p:cNvCxnSpPr>
          <p:nvPr/>
        </p:nvCxnSpPr>
        <p:spPr>
          <a:xfrm flipV="1">
            <a:off x="6564029" y="4685704"/>
            <a:ext cx="730832" cy="1370922"/>
          </a:xfrm>
          <a:prstGeom prst="straightConnector1">
            <a:avLst/>
          </a:prstGeom>
          <a:ln w="7620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410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428361-27B5-C6FD-4A60-996E041B3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F9D0C78A-193F-8CF4-75C4-AAFF8631D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BBDDE2-D2FC-C910-9705-12BFA12D6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1522" y="538575"/>
            <a:ext cx="8285014" cy="5122985"/>
          </a:xfrm>
        </p:spPr>
        <p:txBody>
          <a:bodyPr anchor="t">
            <a:normAutofit/>
          </a:bodyPr>
          <a:lstStyle/>
          <a:p>
            <a:pPr algn="r"/>
            <a:r>
              <a:rPr lang="es-CO" sz="5400" dirty="0">
                <a:solidFill>
                  <a:srgbClr val="FFFFFF"/>
                </a:solidFill>
              </a:rPr>
              <a:t>	</a:t>
            </a:r>
            <a:r>
              <a:rPr lang="es-CO" sz="4800" dirty="0">
                <a:solidFill>
                  <a:srgbClr val="FFFFFF"/>
                </a:solidFill>
              </a:rPr>
              <a:t>El Rol de la empresa privada</a:t>
            </a:r>
            <a:endParaRPr lang="es-CO" sz="5400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764C7CAC-D896-33EE-135E-859BD7791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1CA2D0AB-9191-F1D8-D047-8705BCE31C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3432" y="106532"/>
            <a:ext cx="2258060" cy="4070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08137D-2BFC-FCE0-041B-A472A6C8D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17733"/>
            <a:ext cx="5703167" cy="21069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316ED1-6E6D-0B44-9C4D-FAEC145A8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60" y="2517733"/>
            <a:ext cx="4565473" cy="224823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52014B7-D943-8073-687A-04290B34C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99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2E2867-1A00-D3B6-327E-F3B17B9A2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98146BFB-C00C-807D-5D9A-1A14E5FAA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DD7DCC-9FFB-1886-3980-E2D668B8F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817" y="324852"/>
            <a:ext cx="8285014" cy="5122985"/>
          </a:xfrm>
        </p:spPr>
        <p:txBody>
          <a:bodyPr anchor="t">
            <a:normAutofit/>
          </a:bodyPr>
          <a:lstStyle/>
          <a:p>
            <a:r>
              <a:rPr lang="es-CO" sz="5400" dirty="0">
                <a:solidFill>
                  <a:srgbClr val="FFFFFF"/>
                </a:solidFill>
              </a:rPr>
              <a:t>	</a:t>
            </a:r>
            <a:r>
              <a:rPr lang="es-CO" sz="4800" dirty="0">
                <a:solidFill>
                  <a:srgbClr val="FFFFFF"/>
                </a:solidFill>
              </a:rPr>
              <a:t>Alianzas Estrategicas con la</a:t>
            </a:r>
            <a:br>
              <a:rPr lang="es-CO" sz="4800" dirty="0">
                <a:solidFill>
                  <a:srgbClr val="FFFFFF"/>
                </a:solidFill>
              </a:rPr>
            </a:br>
            <a:r>
              <a:rPr lang="es-CO" sz="4800" dirty="0">
                <a:solidFill>
                  <a:srgbClr val="FFFFFF"/>
                </a:solidFill>
              </a:rPr>
              <a:t>Institucionalidad</a:t>
            </a:r>
            <a:endParaRPr lang="es-CO" sz="5400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FF609245-CF2E-C308-34EC-C42E5B47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1.jpeg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9188C8E5-8CE8-84A8-A918-2B11A124BF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3432" y="106532"/>
            <a:ext cx="2258060" cy="4070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969420D-FBF3-D55D-A9C0-CACBF3965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0" y="2517733"/>
            <a:ext cx="4565473" cy="22482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36CE6B-89DF-9B81-994F-B6DD0CBD8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302" y="2502735"/>
            <a:ext cx="5900010" cy="29118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DE8EA6-2BDD-47EF-2FEC-65D06EF56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CDE0C56-473B-271A-0F93-4F55A6EF652F}"/>
              </a:ext>
            </a:extLst>
          </p:cNvPr>
          <p:cNvSpPr txBox="1"/>
          <p:nvPr/>
        </p:nvSpPr>
        <p:spPr>
          <a:xfrm>
            <a:off x="8562109" y="3020291"/>
            <a:ext cx="2327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dirty="0">
                <a:solidFill>
                  <a:schemeClr val="bg2"/>
                </a:solidFill>
              </a:rPr>
              <a:t>CIOH</a:t>
            </a:r>
          </a:p>
        </p:txBody>
      </p:sp>
    </p:spTree>
    <p:extLst>
      <p:ext uri="{BB962C8B-B14F-4D97-AF65-F5344CB8AC3E}">
        <p14:creationId xmlns:p14="http://schemas.microsoft.com/office/powerpoint/2010/main" val="851227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A349F-02D6-F658-B25E-CF4E6E1F2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eg">
            <a:extLst>
              <a:ext uri="{FF2B5EF4-FFF2-40B4-BE49-F238E27FC236}">
                <a16:creationId xmlns:a16="http://schemas.microsoft.com/office/drawing/2014/main" id="{EE21FDE6-EFE9-F4D9-3B6A-5ED01F7887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3120" y="357022"/>
            <a:ext cx="2258060" cy="4070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C165F0-55E8-0360-9CAF-4B3249184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62" y="1925781"/>
            <a:ext cx="5995101" cy="473634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B62090C-01EE-2958-E2AA-C9E197F5C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236462" cy="11956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45A28B7-7BE1-69B7-FFFF-BBF9512B08B5}"/>
              </a:ext>
            </a:extLst>
          </p:cNvPr>
          <p:cNvSpPr txBox="1"/>
          <p:nvPr/>
        </p:nvSpPr>
        <p:spPr>
          <a:xfrm>
            <a:off x="4479082" y="651164"/>
            <a:ext cx="4542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Variables Oceanograficas</a:t>
            </a:r>
          </a:p>
          <a:p>
            <a:endParaRPr lang="es-CO" sz="2800" b="1" dirty="0"/>
          </a:p>
          <a:p>
            <a:pPr algn="ctr"/>
            <a:r>
              <a:rPr lang="es-CO" sz="2800" b="1" dirty="0"/>
              <a:t>El viento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7D9DC6-A7B4-C7A4-87DC-5B4BD4AF4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126" y="2258215"/>
            <a:ext cx="5788411" cy="33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35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25477</TotalTime>
  <Words>728</Words>
  <Application>Microsoft Office PowerPoint</Application>
  <PresentationFormat>Panorámica</PresentationFormat>
  <Paragraphs>127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Symbol</vt:lpstr>
      <vt:lpstr>Trebuchet MS</vt:lpstr>
      <vt:lpstr>Office Theme</vt:lpstr>
      <vt:lpstr>La Seguridad Integral Maritima un concepto consolidado en las maniobras de aproximación y atraque en los puertos de Colombia</vt:lpstr>
      <vt:lpstr>INDICE</vt:lpstr>
      <vt:lpstr>INSTITUCIONALIDAD</vt:lpstr>
      <vt:lpstr>INSTITUCIONALIDAD</vt:lpstr>
      <vt:lpstr>Marco legal especifico</vt:lpstr>
      <vt:lpstr> El Rol de la empresa privada</vt:lpstr>
      <vt:lpstr> El Rol de la empresa privada</vt:lpstr>
      <vt:lpstr> Alianzas Estrategicas con la Institucionalidad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corriente máxima llenante en esta zona tiene velocidades del orden de 1.4 nudos con mareas vivas (marea de sicigia) que se localizan en las proximidades de los Muelles nº 2 a nº 9 de SPB. Por su parte, en la zona de la Terminal SPIA la intensidad máxima en las mismas condiciones es del orden de 0.9 nudos y aumenta hasta 1.2 nudos en la zona del canal frente a Isla Alba. Estas intensidades están asociadas a mareas vivas con rangos de hasta 4.0 m, que corresponden a probabilidades de no superación del 90% y un nivel medio de marea (MSL) de 2.1 m. </vt:lpstr>
      <vt:lpstr>           la Resolucion 626 del 2014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Alianzas Estrategicas con la Institucionalidad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Otras operaciones en un terminal portuario</vt:lpstr>
      <vt:lpstr>Presentación de PowerPoint</vt:lpstr>
      <vt:lpstr>Presentación de PowerPoint</vt:lpstr>
      <vt:lpstr> Buenas Practicas en Entrenamiento y simulación incidentes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Miguel Diego Gómez Sánchez</dc:creator>
  <cp:lastModifiedBy>juan herrera</cp:lastModifiedBy>
  <cp:revision>15</cp:revision>
  <dcterms:created xsi:type="dcterms:W3CDTF">2025-03-13T02:07:39Z</dcterms:created>
  <dcterms:modified xsi:type="dcterms:W3CDTF">2025-04-16T11:53:21Z</dcterms:modified>
</cp:coreProperties>
</file>