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51" r:id="rId2"/>
    <p:sldMasterId id="2147483667" r:id="rId3"/>
    <p:sldMasterId id="2147483680" r:id="rId4"/>
    <p:sldMasterId id="2147483693" r:id="rId5"/>
    <p:sldMasterId id="2147483706" r:id="rId6"/>
    <p:sldMasterId id="2147483719" r:id="rId7"/>
    <p:sldMasterId id="2147483732" r:id="rId8"/>
    <p:sldMasterId id="2147483745" r:id="rId9"/>
    <p:sldMasterId id="2147483758" r:id="rId10"/>
  </p:sldMasterIdLst>
  <p:notesMasterIdLst>
    <p:notesMasterId r:id="rId52"/>
  </p:notesMasterIdLst>
  <p:handoutMasterIdLst>
    <p:handoutMasterId r:id="rId53"/>
  </p:handoutMasterIdLst>
  <p:sldIdLst>
    <p:sldId id="257" r:id="rId11"/>
    <p:sldId id="4361" r:id="rId12"/>
    <p:sldId id="4402" r:id="rId13"/>
    <p:sldId id="4403" r:id="rId14"/>
    <p:sldId id="4404" r:id="rId15"/>
    <p:sldId id="4406" r:id="rId16"/>
    <p:sldId id="4405" r:id="rId17"/>
    <p:sldId id="4441" r:id="rId18"/>
    <p:sldId id="4407" r:id="rId19"/>
    <p:sldId id="4409" r:id="rId20"/>
    <p:sldId id="4442" r:id="rId21"/>
    <p:sldId id="4408" r:id="rId22"/>
    <p:sldId id="4413" r:id="rId23"/>
    <p:sldId id="4410" r:id="rId24"/>
    <p:sldId id="4412" r:id="rId25"/>
    <p:sldId id="4414" r:id="rId26"/>
    <p:sldId id="4415" r:id="rId27"/>
    <p:sldId id="4416" r:id="rId28"/>
    <p:sldId id="4417" r:id="rId29"/>
    <p:sldId id="4418" r:id="rId30"/>
    <p:sldId id="4420" r:id="rId31"/>
    <p:sldId id="4421" r:id="rId32"/>
    <p:sldId id="4422" r:id="rId33"/>
    <p:sldId id="4423" r:id="rId34"/>
    <p:sldId id="4424" r:id="rId35"/>
    <p:sldId id="4425" r:id="rId36"/>
    <p:sldId id="4426" r:id="rId37"/>
    <p:sldId id="4427" r:id="rId38"/>
    <p:sldId id="4428" r:id="rId39"/>
    <p:sldId id="4431" r:id="rId40"/>
    <p:sldId id="4430" r:id="rId41"/>
    <p:sldId id="4432" r:id="rId42"/>
    <p:sldId id="4433" r:id="rId43"/>
    <p:sldId id="4434" r:id="rId44"/>
    <p:sldId id="4435" r:id="rId45"/>
    <p:sldId id="4436" r:id="rId46"/>
    <p:sldId id="4437" r:id="rId47"/>
    <p:sldId id="4443" r:id="rId48"/>
    <p:sldId id="4401" r:id="rId49"/>
    <p:sldId id="4439" r:id="rId50"/>
    <p:sldId id="4440" r:id="rId51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FFFF"/>
    <a:srgbClr val="C8CFD9"/>
    <a:srgbClr val="2F3D45"/>
    <a:srgbClr val="CFD3DA"/>
    <a:srgbClr val="525252"/>
    <a:srgbClr val="A9B7C0"/>
    <a:srgbClr val="FF0000"/>
    <a:srgbClr val="7F7F7F"/>
    <a:srgbClr val="198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1" autoAdjust="0"/>
    <p:restoredTop sz="92736" autoAdjust="0"/>
  </p:normalViewPr>
  <p:slideViewPr>
    <p:cSldViewPr snapToGrid="0" showGuides="1">
      <p:cViewPr varScale="1">
        <p:scale>
          <a:sx n="103" d="100"/>
          <a:sy n="103" d="100"/>
        </p:scale>
        <p:origin x="65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125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72"/>
    </p:cViewPr>
  </p:sorterViewPr>
  <p:notesViewPr>
    <p:cSldViewPr snapToGrid="0">
      <p:cViewPr varScale="1">
        <p:scale>
          <a:sx n="77" d="100"/>
          <a:sy n="77" d="100"/>
        </p:scale>
        <p:origin x="39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0B018-225C-4155-BA88-470E2BD33660}" type="datetimeFigureOut">
              <a:rPr lang="es-PE" smtClean="0"/>
              <a:t>24/04/25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4E4D7-B25C-4449-8BD4-E08DF7E638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126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7473EE2-F95D-4E44-B6E2-3971E6794089}" type="datetimeFigureOut">
              <a:rPr lang="es-PE" smtClean="0"/>
              <a:t>24/04/25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8067BBF-A53D-4479-9926-34AF244D19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778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7BBF-A53D-4479-9926-34AF244D195B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246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el envío de datos de byte en byte, sobre un mínimo de ocho líneas paralelas a través de una interfaz paralela, </a:t>
            </a:r>
          </a:p>
          <a:p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ejemplo la interfaz paralela Centronics para impresoras.</a:t>
            </a:r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7BBF-A53D-4479-9926-34AF244D195B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943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el envío de datos de byte en byte, sobre un mínimo de ocho líneas paralelas a través de una interfaz paralela, </a:t>
            </a:r>
          </a:p>
          <a:p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ejemplo la interfaz paralela Centronics para impresoras.</a:t>
            </a:r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7BBF-A53D-4479-9926-34AF244D195B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4200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el envío de datos de byte en byte, sobre un mínimo de ocho líneas paralelas a través de una interfaz paralela, </a:t>
            </a:r>
          </a:p>
          <a:p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ejemplo la interfaz paralela Centronics para impresoras.</a:t>
            </a:r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7BBF-A53D-4479-9926-34AF244D195B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59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el envío de datos de byte en byte, sobre un mínimo de ocho líneas paralelas a través de una interfaz paralela, </a:t>
            </a:r>
          </a:p>
          <a:p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ejemplo la interfaz paralela Centronics para impresoras.</a:t>
            </a:r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7BBF-A53D-4479-9926-34AF244D195B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356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el envío de datos de byte en byte, sobre un mínimo de ocho líneas paralelas a través de una interfaz paralela, </a:t>
            </a:r>
          </a:p>
          <a:p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ejemplo la interfaz paralela Centronics para impresoras.</a:t>
            </a:r>
            <a:endParaRPr lang="es-MX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67BBF-A53D-4479-9926-34AF244D195B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962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2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BE99E-27CE-4C30-9B24-7DC4DD844B24}" type="slidenum">
              <a: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307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2751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4B441-B0F2-4EF9-83DB-A4EEE326FC9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9168D-C660-4E95-869F-CDE681D4291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928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9460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4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29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E443-B89C-4952-92A5-829385683BB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1448E-760F-4021-AD61-D9F4E63C8F2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95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18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190634" y="2965831"/>
            <a:ext cx="9810751" cy="507831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90634" y="3545086"/>
            <a:ext cx="9810751" cy="150105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951"/>
            </a:lvl1pPr>
            <a:lvl2pPr marL="0" indent="0" algn="ctr">
              <a:spcBef>
                <a:spcPts val="0"/>
              </a:spcBef>
              <a:buSzTx/>
              <a:buNone/>
              <a:defRPr sz="1951"/>
            </a:lvl2pPr>
            <a:lvl3pPr marL="0" indent="0" algn="ctr">
              <a:spcBef>
                <a:spcPts val="0"/>
              </a:spcBef>
              <a:buSzTx/>
              <a:buNone/>
              <a:defRPr sz="1951"/>
            </a:lvl3pPr>
            <a:lvl4pPr marL="0" indent="0" algn="ctr">
              <a:spcBef>
                <a:spcPts val="0"/>
              </a:spcBef>
              <a:buSzTx/>
              <a:buNone/>
              <a:defRPr sz="1951"/>
            </a:lvl4pPr>
            <a:lvl5pPr marL="0" indent="0" algn="ctr">
              <a:spcBef>
                <a:spcPts val="0"/>
              </a:spcBef>
              <a:buSzTx/>
              <a:buNone/>
              <a:defRPr sz="195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Thin"/>
                <a:sym typeface="Helvetica Neue Thin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 Thin"/>
              <a:sym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2787278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795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4E361E-356A-151B-63DB-A82E953F1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E27D69-4028-46F4-77F2-1448931C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F344C-AE5A-5E4E-9DF2-662506073529}" type="datetimeFigureOut">
              <a:rPr kumimoji="0" lang="es-ES_trad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24/4/25</a:t>
            </a:fld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B6D60-BE0B-B4E1-7866-8124B44C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59A93A-C30C-13B6-807B-CE5FD3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D485D-71C8-E94D-B365-024AE9BEA882}" type="slidenum">
              <a:rPr kumimoji="0" lang="es-ES_tradn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642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cu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PE" noProof="0"/>
          </a:p>
        </p:txBody>
      </p:sp>
      <p:sp>
        <p:nvSpPr>
          <p:cNvPr id="7" name="1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252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453" y="136525"/>
            <a:ext cx="9889099" cy="734968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15682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0ECA7-2E13-429E-8407-B53F32FE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508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6E9399-1E6B-4B5C-B181-E49102034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FB5783-C5D3-4C37-BA00-8DD95617B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CE47E6-E2B4-408D-BBF1-5B52957F6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95C74-527D-40BE-B4F3-34C789E96DE1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79298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58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E443-B89C-4952-92A5-829385683BB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1448E-760F-4021-AD61-D9F4E63C8F2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41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E3DC2-1674-4815-9459-E6482F8E00E0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5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7BEBB-2A15-458E-B053-2B520B60EE91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24/04/25</a:t>
            </a:fld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F4791-DEBF-45F1-A854-06EFD0B3688E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37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47277-197D-45FC-9DF8-9E44452AB2D4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24/4/25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E9D-893F-483E-95AF-A5807B76344C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28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BE99E-27CE-4C30-9B24-7DC4DD844B24}" type="slidenum">
              <a: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0372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569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E443-B89C-4952-92A5-829385683BB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1448E-760F-4021-AD61-D9F4E63C8F2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55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984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4B441-B0F2-4EF9-83DB-A4EEE326FC9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9168D-C660-4E95-869F-CDE681D4291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13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453" y="136525"/>
            <a:ext cx="9889099" cy="734968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7835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453" y="136525"/>
            <a:ext cx="9889099" cy="734968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31535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0ECA7-2E13-429E-8407-B53F32FE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3017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001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E443-B89C-4952-92A5-829385683BB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1448E-760F-4021-AD61-D9F4E63C8F2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94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E3DC2-1674-4815-9459-E6482F8E00E0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52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7BEBB-2A15-458E-B053-2B520B60EE91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24/04/25</a:t>
            </a:fld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F4791-DEBF-45F1-A854-06EFD0B3688E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93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47277-197D-45FC-9DF8-9E44452AB2D4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24/4/25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E9D-893F-483E-95AF-A5807B76344C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34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BE99E-27CE-4C30-9B24-7DC4DD844B24}" type="slidenum">
              <a: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0612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825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E443-B89C-4952-92A5-829385683BB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1448E-760F-4021-AD61-D9F4E63C8F2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95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0ECA7-2E13-429E-8407-B53F32FE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9030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792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4B441-B0F2-4EF9-83DB-A4EEE326FC9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9168D-C660-4E95-869F-CDE681D4291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758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453" y="136525"/>
            <a:ext cx="9889099" cy="734968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112291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0ECA7-2E13-429E-8407-B53F32FE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9394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336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E443-B89C-4952-92A5-829385683BB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1448E-760F-4021-AD61-D9F4E63C8F2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34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E3DC2-1674-4815-9459-E6482F8E00E0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177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7BEBB-2A15-458E-B053-2B520B60EE91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24/04/25</a:t>
            </a:fld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F4791-DEBF-45F1-A854-06EFD0B3688E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403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47277-197D-45FC-9DF8-9E44452AB2D4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24/4/25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E9D-893F-483E-95AF-A5807B76344C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71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BE99E-27CE-4C30-9B24-7DC4DD844B24}" type="slidenum">
              <a: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643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088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28934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E443-B89C-4952-92A5-829385683BB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1448E-760F-4021-AD61-D9F4E63C8F2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574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3143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4B441-B0F2-4EF9-83DB-A4EEE326FC9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9168D-C660-4E95-869F-CDE681D4291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762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453" y="136525"/>
            <a:ext cx="9889099" cy="734968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048693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0ECA7-2E13-429E-8407-B53F32FE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7779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5172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E443-B89C-4952-92A5-829385683BB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1448E-760F-4021-AD61-D9F4E63C8F2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968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E3DC2-1674-4815-9459-E6482F8E00E0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491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7BEBB-2A15-458E-B053-2B520B60EE91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24/04/25</a:t>
            </a:fld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F4791-DEBF-45F1-A854-06EFD0B3688E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E443-B89C-4952-92A5-829385683BB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1448E-760F-4021-AD61-D9F4E63C8F2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725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47277-197D-45FC-9DF8-9E44452AB2D4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24/4/25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E9D-893F-483E-95AF-A5807B76344C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66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BE99E-27CE-4C30-9B24-7DC4DD844B24}" type="slidenum">
              <a: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7636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28074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E443-B89C-4952-92A5-829385683BB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1448E-760F-4021-AD61-D9F4E63C8F2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7772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337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4B441-B0F2-4EF9-83DB-A4EEE326FC9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9168D-C660-4E95-869F-CDE681D4291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869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453" y="136525"/>
            <a:ext cx="9889099" cy="734968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696794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0ECA7-2E13-429E-8407-B53F32FE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82775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6986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E443-B89C-4952-92A5-829385683BB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1448E-760F-4021-AD61-D9F4E63C8F2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2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E3DC2-1674-4815-9459-E6482F8E00E0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242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E3DC2-1674-4815-9459-E6482F8E00E0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90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7BEBB-2A15-458E-B053-2B520B60EE91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24/04/25</a:t>
            </a:fld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F4791-DEBF-45F1-A854-06EFD0B3688E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306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47277-197D-45FC-9DF8-9E44452AB2D4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24/4/25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E9D-893F-483E-95AF-A5807B76344C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740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BE99E-27CE-4C30-9B24-7DC4DD844B24}" type="slidenum">
              <a: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350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2772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E443-B89C-4952-92A5-829385683BB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1448E-760F-4021-AD61-D9F4E63C8F2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7908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3920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4B441-B0F2-4EF9-83DB-A4EEE326FC9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9168D-C660-4E95-869F-CDE681D4291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1238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453" y="136525"/>
            <a:ext cx="9889099" cy="734968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700360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0ECA7-2E13-429E-8407-B53F32FE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041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7BEBB-2A15-458E-B053-2B520B60EE91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24/04/25</a:t>
            </a:fld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F4791-DEBF-45F1-A854-06EFD0B3688E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560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5435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E443-B89C-4952-92A5-829385683BB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1448E-760F-4021-AD61-D9F4E63C8F2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922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E3DC2-1674-4815-9459-E6482F8E00E0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132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7BEBB-2A15-458E-B053-2B520B60EE91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24/04/25</a:t>
            </a:fld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F4791-DEBF-45F1-A854-06EFD0B3688E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91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47277-197D-45FC-9DF8-9E44452AB2D4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24/4/25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E9D-893F-483E-95AF-A5807B76344C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614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BE99E-27CE-4C30-9B24-7DC4DD844B24}" type="slidenum">
              <a: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137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4893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E443-B89C-4952-92A5-829385683BB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1448E-760F-4021-AD61-D9F4E63C8F2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4433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854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4B441-B0F2-4EF9-83DB-A4EEE326FC9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99168D-C660-4E95-869F-CDE681D4291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49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47277-197D-45FC-9DF8-9E44452AB2D4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24/4/25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E9D-893F-483E-95AF-A5807B76344C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424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453" y="136525"/>
            <a:ext cx="9889099" cy="734968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688708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0ECA7-2E13-429E-8407-B53F32FE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45312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9015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E443-B89C-4952-92A5-829385683BB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1448E-760F-4021-AD61-D9F4E63C8F2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452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E3DC2-1674-4815-9459-E6482F8E00E0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496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7BEBB-2A15-458E-B053-2B520B60EE91}" type="datetimeFigureOut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24/04/25</a:t>
            </a:fld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0F4791-DEBF-45F1-A854-06EFD0B3688E}" type="slidenum">
              <a:rPr kumimoji="0" lang="es-P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819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47277-197D-45FC-9DF8-9E44452AB2D4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24/4/25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E9D-893F-483E-95AF-A5807B76344C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460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BE99E-27CE-4C30-9B24-7DC4DD844B24}" type="slidenum">
              <a:rPr kumimoji="0" lang="es-ES_trad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6825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9411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9E443-B89C-4952-92A5-829385683BB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1448E-760F-4021-AD61-D9F4E63C8F2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66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EB551177-08C0-4968-A48E-4D7DC8535CBF}"/>
              </a:ext>
            </a:extLst>
          </p:cNvPr>
          <p:cNvGrpSpPr/>
          <p:nvPr userDrawn="1"/>
        </p:nvGrpSpPr>
        <p:grpSpPr>
          <a:xfrm>
            <a:off x="1111490" y="738009"/>
            <a:ext cx="10775710" cy="0"/>
            <a:chOff x="1111490" y="968916"/>
            <a:chExt cx="10775710" cy="0"/>
          </a:xfrm>
        </p:grpSpPr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A617CA39-2280-4422-AB86-9466A71491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1490" y="968916"/>
              <a:ext cx="6824643" cy="0"/>
            </a:xfrm>
            <a:prstGeom prst="line">
              <a:avLst/>
            </a:prstGeom>
            <a:ln w="76200">
              <a:solidFill>
                <a:srgbClr val="1A2F4B"/>
              </a:solidFill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44298346-7598-49A7-95EE-CA53D3D0A2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8473" y="968916"/>
              <a:ext cx="6788727" cy="0"/>
            </a:xfrm>
            <a:prstGeom prst="line">
              <a:avLst/>
            </a:prstGeom>
            <a:ln w="76200">
              <a:solidFill>
                <a:srgbClr val="E5C269"/>
              </a:solidFill>
              <a:head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6893BFFC-7756-46B0-BB4B-E4B08974D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2640" r="11967" b="2311"/>
          <a:stretch/>
        </p:blipFill>
        <p:spPr>
          <a:xfrm>
            <a:off x="84447" y="71446"/>
            <a:ext cx="990067" cy="124935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4F06576-2424-4CDE-AC0A-80510E370D33}"/>
              </a:ext>
            </a:extLst>
          </p:cNvPr>
          <p:cNvSpPr txBox="1"/>
          <p:nvPr userDrawn="1"/>
        </p:nvSpPr>
        <p:spPr>
          <a:xfrm>
            <a:off x="7936133" y="6584136"/>
            <a:ext cx="4255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Política del Comandante de la Fuerza de Superficie, 2020</a:t>
            </a:r>
          </a:p>
        </p:txBody>
      </p:sp>
    </p:spTree>
    <p:extLst>
      <p:ext uri="{BB962C8B-B14F-4D97-AF65-F5344CB8AC3E}">
        <p14:creationId xmlns:p14="http://schemas.microsoft.com/office/powerpoint/2010/main" val="276525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87" y="21227"/>
            <a:ext cx="1106440" cy="61200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02F8BEC6-969E-439E-9FF8-DE52335553F1}"/>
              </a:ext>
            </a:extLst>
          </p:cNvPr>
          <p:cNvSpPr/>
          <p:nvPr userDrawn="1"/>
        </p:nvSpPr>
        <p:spPr>
          <a:xfrm>
            <a:off x="0" y="836712"/>
            <a:ext cx="1117600" cy="1008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E73CE02-61C2-40F0-8F7E-5709E23EB8E8}"/>
              </a:ext>
            </a:extLst>
          </p:cNvPr>
          <p:cNvSpPr>
            <a:spLocks noChangeAspect="1"/>
          </p:cNvSpPr>
          <p:nvPr userDrawn="1"/>
        </p:nvSpPr>
        <p:spPr>
          <a:xfrm>
            <a:off x="1117600" y="836712"/>
            <a:ext cx="11074400" cy="842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Marina de Guerra del Perú">
            <a:extLst>
              <a:ext uri="{FF2B5EF4-FFF2-40B4-BE49-F238E27FC236}">
                <a16:creationId xmlns:a16="http://schemas.microsoft.com/office/drawing/2014/main" id="{A67835B2-4219-2E4A-8B0A-8A62968AA8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2" y="96972"/>
            <a:ext cx="696086" cy="6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oletín Marítimo - INSTITUTO DE ESTUDIOS HISTÓRICO-MARÍTIMOS DEL PERÚ -  Historia Marítima y Naval: EFEMÉRIDES MARÍTIMAS Y NAVALES">
            <a:extLst>
              <a:ext uri="{FF2B5EF4-FFF2-40B4-BE49-F238E27FC236}">
                <a16:creationId xmlns:a16="http://schemas.microsoft.com/office/drawing/2014/main" id="{801A1C74-285A-F042-B779-091B79114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615" y="56107"/>
            <a:ext cx="576057" cy="7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4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/>
          <p:cNvPicPr>
            <a:picLocks noChangeAspect="1"/>
          </p:cNvPicPr>
          <p:nvPr userDrawn="1"/>
        </p:nvPicPr>
        <p:blipFill>
          <a:blip r:embed="rId17" cstate="email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87" y="21227"/>
            <a:ext cx="1106440" cy="61200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02F8BEC6-969E-439E-9FF8-DE52335553F1}"/>
              </a:ext>
            </a:extLst>
          </p:cNvPr>
          <p:cNvSpPr/>
          <p:nvPr userDrawn="1"/>
        </p:nvSpPr>
        <p:spPr>
          <a:xfrm>
            <a:off x="0" y="836712"/>
            <a:ext cx="1117600" cy="1008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E73CE02-61C2-40F0-8F7E-5709E23EB8E8}"/>
              </a:ext>
            </a:extLst>
          </p:cNvPr>
          <p:cNvSpPr>
            <a:spLocks noChangeAspect="1"/>
          </p:cNvSpPr>
          <p:nvPr userDrawn="1"/>
        </p:nvSpPr>
        <p:spPr>
          <a:xfrm>
            <a:off x="1117600" y="836712"/>
            <a:ext cx="11074400" cy="842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Marina de Guerra del Perú">
            <a:extLst>
              <a:ext uri="{FF2B5EF4-FFF2-40B4-BE49-F238E27FC236}">
                <a16:creationId xmlns:a16="http://schemas.microsoft.com/office/drawing/2014/main" id="{A67835B2-4219-2E4A-8B0A-8A62968AA8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44624"/>
            <a:ext cx="890309" cy="6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oletín Marítimo - INSTITUTO DE ESTUDIOS HISTÓRICO-MARÍTIMOS DEL PERÚ -  Historia Marítima y Naval: EFEMÉRIDES MARÍTIMAS Y NAVALES">
            <a:extLst>
              <a:ext uri="{FF2B5EF4-FFF2-40B4-BE49-F238E27FC236}">
                <a16:creationId xmlns:a16="http://schemas.microsoft.com/office/drawing/2014/main" id="{801A1C74-285A-F042-B779-091B79114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83" y="56107"/>
            <a:ext cx="768087" cy="7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04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87" y="21227"/>
            <a:ext cx="1106440" cy="61200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02F8BEC6-969E-439E-9FF8-DE52335553F1}"/>
              </a:ext>
            </a:extLst>
          </p:cNvPr>
          <p:cNvSpPr/>
          <p:nvPr userDrawn="1"/>
        </p:nvSpPr>
        <p:spPr>
          <a:xfrm>
            <a:off x="0" y="836712"/>
            <a:ext cx="1117600" cy="1008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E73CE02-61C2-40F0-8F7E-5709E23EB8E8}"/>
              </a:ext>
            </a:extLst>
          </p:cNvPr>
          <p:cNvSpPr>
            <a:spLocks noChangeAspect="1"/>
          </p:cNvSpPr>
          <p:nvPr userDrawn="1"/>
        </p:nvSpPr>
        <p:spPr>
          <a:xfrm>
            <a:off x="1117600" y="836712"/>
            <a:ext cx="11074400" cy="842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Marina de Guerra del Perú">
            <a:extLst>
              <a:ext uri="{FF2B5EF4-FFF2-40B4-BE49-F238E27FC236}">
                <a16:creationId xmlns:a16="http://schemas.microsoft.com/office/drawing/2014/main" id="{A67835B2-4219-2E4A-8B0A-8A62968AA8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44624"/>
            <a:ext cx="890309" cy="6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oletín Marítimo - INSTITUTO DE ESTUDIOS HISTÓRICO-MARÍTIMOS DEL PERÚ -  Historia Marítima y Naval: EFEMÉRIDES MARÍTIMAS Y NAVALES">
            <a:extLst>
              <a:ext uri="{FF2B5EF4-FFF2-40B4-BE49-F238E27FC236}">
                <a16:creationId xmlns:a16="http://schemas.microsoft.com/office/drawing/2014/main" id="{801A1C74-285A-F042-B779-091B79114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83" y="56107"/>
            <a:ext cx="768087" cy="7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9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87" y="21227"/>
            <a:ext cx="1106440" cy="61200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02F8BEC6-969E-439E-9FF8-DE52335553F1}"/>
              </a:ext>
            </a:extLst>
          </p:cNvPr>
          <p:cNvSpPr/>
          <p:nvPr userDrawn="1"/>
        </p:nvSpPr>
        <p:spPr>
          <a:xfrm>
            <a:off x="0" y="836712"/>
            <a:ext cx="1117600" cy="1008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E73CE02-61C2-40F0-8F7E-5709E23EB8E8}"/>
              </a:ext>
            </a:extLst>
          </p:cNvPr>
          <p:cNvSpPr>
            <a:spLocks noChangeAspect="1"/>
          </p:cNvSpPr>
          <p:nvPr userDrawn="1"/>
        </p:nvSpPr>
        <p:spPr>
          <a:xfrm>
            <a:off x="1117600" y="836712"/>
            <a:ext cx="11074400" cy="842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Marina de Guerra del Perú">
            <a:extLst>
              <a:ext uri="{FF2B5EF4-FFF2-40B4-BE49-F238E27FC236}">
                <a16:creationId xmlns:a16="http://schemas.microsoft.com/office/drawing/2014/main" id="{A67835B2-4219-2E4A-8B0A-8A62968AA8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44624"/>
            <a:ext cx="890309" cy="6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oletín Marítimo - INSTITUTO DE ESTUDIOS HISTÓRICO-MARÍTIMOS DEL PERÚ -  Historia Marítima y Naval: EFEMÉRIDES MARÍTIMAS Y NAVALES">
            <a:extLst>
              <a:ext uri="{FF2B5EF4-FFF2-40B4-BE49-F238E27FC236}">
                <a16:creationId xmlns:a16="http://schemas.microsoft.com/office/drawing/2014/main" id="{801A1C74-285A-F042-B779-091B79114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83" y="56107"/>
            <a:ext cx="768087" cy="7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7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87" y="21227"/>
            <a:ext cx="1106440" cy="61200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02F8BEC6-969E-439E-9FF8-DE52335553F1}"/>
              </a:ext>
            </a:extLst>
          </p:cNvPr>
          <p:cNvSpPr/>
          <p:nvPr userDrawn="1"/>
        </p:nvSpPr>
        <p:spPr>
          <a:xfrm>
            <a:off x="0" y="836712"/>
            <a:ext cx="1117600" cy="1008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E73CE02-61C2-40F0-8F7E-5709E23EB8E8}"/>
              </a:ext>
            </a:extLst>
          </p:cNvPr>
          <p:cNvSpPr>
            <a:spLocks noChangeAspect="1"/>
          </p:cNvSpPr>
          <p:nvPr userDrawn="1"/>
        </p:nvSpPr>
        <p:spPr>
          <a:xfrm>
            <a:off x="1117600" y="836712"/>
            <a:ext cx="11074400" cy="842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Marina de Guerra del Perú">
            <a:extLst>
              <a:ext uri="{FF2B5EF4-FFF2-40B4-BE49-F238E27FC236}">
                <a16:creationId xmlns:a16="http://schemas.microsoft.com/office/drawing/2014/main" id="{A67835B2-4219-2E4A-8B0A-8A62968AA8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44624"/>
            <a:ext cx="890309" cy="6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oletín Marítimo - INSTITUTO DE ESTUDIOS HISTÓRICO-MARÍTIMOS DEL PERÚ -  Historia Marítima y Naval: EFEMÉRIDES MARÍTIMAS Y NAVALES">
            <a:extLst>
              <a:ext uri="{FF2B5EF4-FFF2-40B4-BE49-F238E27FC236}">
                <a16:creationId xmlns:a16="http://schemas.microsoft.com/office/drawing/2014/main" id="{801A1C74-285A-F042-B779-091B79114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83" y="56107"/>
            <a:ext cx="768087" cy="7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2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87" y="21227"/>
            <a:ext cx="1106440" cy="61200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02F8BEC6-969E-439E-9FF8-DE52335553F1}"/>
              </a:ext>
            </a:extLst>
          </p:cNvPr>
          <p:cNvSpPr/>
          <p:nvPr userDrawn="1"/>
        </p:nvSpPr>
        <p:spPr>
          <a:xfrm>
            <a:off x="0" y="836712"/>
            <a:ext cx="1117600" cy="1008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E73CE02-61C2-40F0-8F7E-5709E23EB8E8}"/>
              </a:ext>
            </a:extLst>
          </p:cNvPr>
          <p:cNvSpPr>
            <a:spLocks noChangeAspect="1"/>
          </p:cNvSpPr>
          <p:nvPr userDrawn="1"/>
        </p:nvSpPr>
        <p:spPr>
          <a:xfrm>
            <a:off x="1117600" y="836712"/>
            <a:ext cx="11074400" cy="842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Marina de Guerra del Perú">
            <a:extLst>
              <a:ext uri="{FF2B5EF4-FFF2-40B4-BE49-F238E27FC236}">
                <a16:creationId xmlns:a16="http://schemas.microsoft.com/office/drawing/2014/main" id="{A67835B2-4219-2E4A-8B0A-8A62968AA8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44624"/>
            <a:ext cx="890309" cy="6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oletín Marítimo - INSTITUTO DE ESTUDIOS HISTÓRICO-MARÍTIMOS DEL PERÚ -  Historia Marítima y Naval: EFEMÉRIDES MARÍTIMAS Y NAVALES">
            <a:extLst>
              <a:ext uri="{FF2B5EF4-FFF2-40B4-BE49-F238E27FC236}">
                <a16:creationId xmlns:a16="http://schemas.microsoft.com/office/drawing/2014/main" id="{801A1C74-285A-F042-B779-091B79114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83" y="56107"/>
            <a:ext cx="768087" cy="7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62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87" y="21227"/>
            <a:ext cx="1106440" cy="61200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02F8BEC6-969E-439E-9FF8-DE52335553F1}"/>
              </a:ext>
            </a:extLst>
          </p:cNvPr>
          <p:cNvSpPr/>
          <p:nvPr userDrawn="1"/>
        </p:nvSpPr>
        <p:spPr>
          <a:xfrm>
            <a:off x="0" y="836712"/>
            <a:ext cx="1117600" cy="1008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E73CE02-61C2-40F0-8F7E-5709E23EB8E8}"/>
              </a:ext>
            </a:extLst>
          </p:cNvPr>
          <p:cNvSpPr>
            <a:spLocks noChangeAspect="1"/>
          </p:cNvSpPr>
          <p:nvPr userDrawn="1"/>
        </p:nvSpPr>
        <p:spPr>
          <a:xfrm>
            <a:off x="1117600" y="836712"/>
            <a:ext cx="11074400" cy="842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Marina de Guerra del Perú">
            <a:extLst>
              <a:ext uri="{FF2B5EF4-FFF2-40B4-BE49-F238E27FC236}">
                <a16:creationId xmlns:a16="http://schemas.microsoft.com/office/drawing/2014/main" id="{A67835B2-4219-2E4A-8B0A-8A62968AA8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44624"/>
            <a:ext cx="890309" cy="6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oletín Marítimo - INSTITUTO DE ESTUDIOS HISTÓRICO-MARÍTIMOS DEL PERÚ -  Historia Marítima y Naval: EFEMÉRIDES MARÍTIMAS Y NAVALES">
            <a:extLst>
              <a:ext uri="{FF2B5EF4-FFF2-40B4-BE49-F238E27FC236}">
                <a16:creationId xmlns:a16="http://schemas.microsoft.com/office/drawing/2014/main" id="{801A1C74-285A-F042-B779-091B79114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83" y="56107"/>
            <a:ext cx="768087" cy="7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86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87" y="21227"/>
            <a:ext cx="1106440" cy="61200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02F8BEC6-969E-439E-9FF8-DE52335553F1}"/>
              </a:ext>
            </a:extLst>
          </p:cNvPr>
          <p:cNvSpPr/>
          <p:nvPr userDrawn="1"/>
        </p:nvSpPr>
        <p:spPr>
          <a:xfrm>
            <a:off x="0" y="836712"/>
            <a:ext cx="1117600" cy="1008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E73CE02-61C2-40F0-8F7E-5709E23EB8E8}"/>
              </a:ext>
            </a:extLst>
          </p:cNvPr>
          <p:cNvSpPr>
            <a:spLocks noChangeAspect="1"/>
          </p:cNvSpPr>
          <p:nvPr userDrawn="1"/>
        </p:nvSpPr>
        <p:spPr>
          <a:xfrm>
            <a:off x="1117600" y="836712"/>
            <a:ext cx="11074400" cy="842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Marina de Guerra del Perú">
            <a:extLst>
              <a:ext uri="{FF2B5EF4-FFF2-40B4-BE49-F238E27FC236}">
                <a16:creationId xmlns:a16="http://schemas.microsoft.com/office/drawing/2014/main" id="{A67835B2-4219-2E4A-8B0A-8A62968AA8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44624"/>
            <a:ext cx="890309" cy="6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oletín Marítimo - INSTITUTO DE ESTUDIOS HISTÓRICO-MARÍTIMOS DEL PERÚ -  Historia Marítima y Naval: EFEMÉRIDES MARÍTIMAS Y NAVALES">
            <a:extLst>
              <a:ext uri="{FF2B5EF4-FFF2-40B4-BE49-F238E27FC236}">
                <a16:creationId xmlns:a16="http://schemas.microsoft.com/office/drawing/2014/main" id="{801A1C74-285A-F042-B779-091B79114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83" y="56107"/>
            <a:ext cx="768087" cy="7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8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87" y="21227"/>
            <a:ext cx="1106440" cy="61200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02F8BEC6-969E-439E-9FF8-DE52335553F1}"/>
              </a:ext>
            </a:extLst>
          </p:cNvPr>
          <p:cNvSpPr/>
          <p:nvPr userDrawn="1"/>
        </p:nvSpPr>
        <p:spPr>
          <a:xfrm>
            <a:off x="0" y="836712"/>
            <a:ext cx="1117600" cy="100800"/>
          </a:xfrm>
          <a:prstGeom prst="rect">
            <a:avLst/>
          </a:prstGeom>
          <a:solidFill>
            <a:srgbClr val="000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E73CE02-61C2-40F0-8F7E-5709E23EB8E8}"/>
              </a:ext>
            </a:extLst>
          </p:cNvPr>
          <p:cNvSpPr>
            <a:spLocks noChangeAspect="1"/>
          </p:cNvSpPr>
          <p:nvPr userDrawn="1"/>
        </p:nvSpPr>
        <p:spPr>
          <a:xfrm>
            <a:off x="1117600" y="836712"/>
            <a:ext cx="11074400" cy="842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Marina de Guerra del Perú">
            <a:extLst>
              <a:ext uri="{FF2B5EF4-FFF2-40B4-BE49-F238E27FC236}">
                <a16:creationId xmlns:a16="http://schemas.microsoft.com/office/drawing/2014/main" id="{A67835B2-4219-2E4A-8B0A-8A62968AA8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" y="44624"/>
            <a:ext cx="890309" cy="66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oletín Marítimo - INSTITUTO DE ESTUDIOS HISTÓRICO-MARÍTIMOS DEL PERÚ -  Historia Marítima y Naval: EFEMÉRIDES MARÍTIMAS Y NAVALES">
            <a:extLst>
              <a:ext uri="{FF2B5EF4-FFF2-40B4-BE49-F238E27FC236}">
                <a16:creationId xmlns:a16="http://schemas.microsoft.com/office/drawing/2014/main" id="{801A1C74-285A-F042-B779-091B79114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83" y="56107"/>
            <a:ext cx="768087" cy="7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3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ociación Nacional de Pilotos Prácticos de Colomb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983" y="43569"/>
            <a:ext cx="448504" cy="6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13" y="1530478"/>
            <a:ext cx="4048690" cy="46679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010138" y="5179785"/>
            <a:ext cx="70403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Century Gothic" panose="020B0502020202020204" pitchFamily="34" charset="0"/>
              </a:rPr>
              <a:t>PRACTICO MARÍTIMO </a:t>
            </a:r>
          </a:p>
          <a:p>
            <a:pPr algn="ctr"/>
            <a:r>
              <a:rPr lang="es-ES" sz="2000" dirty="0">
                <a:latin typeface="Century Gothic" panose="020B0502020202020204" pitchFamily="34" charset="0"/>
              </a:rPr>
              <a:t>CAPITÁN PEDRO </a:t>
            </a:r>
            <a:r>
              <a:rPr lang="es-ES" sz="2000" b="1" dirty="0">
                <a:latin typeface="Century Gothic" panose="020B0502020202020204" pitchFamily="34" charset="0"/>
              </a:rPr>
              <a:t>GÁLVEZ</a:t>
            </a:r>
            <a:r>
              <a:rPr lang="es-ES" sz="2000" dirty="0">
                <a:latin typeface="Century Gothic" panose="020B0502020202020204" pitchFamily="34" charset="0"/>
              </a:rPr>
              <a:t> GAVEGLIO </a:t>
            </a:r>
          </a:p>
          <a:p>
            <a:pPr algn="ctr"/>
            <a:endParaRPr lang="es-ES" sz="2000" dirty="0">
              <a:latin typeface="Century Gothic" panose="020B0502020202020204" pitchFamily="34" charset="0"/>
            </a:endParaRPr>
          </a:p>
          <a:p>
            <a:pPr algn="ctr"/>
            <a:r>
              <a:rPr lang="es-ES" sz="2000" dirty="0">
                <a:latin typeface="Century Gothic" panose="020B0502020202020204" pitchFamily="34" charset="0"/>
              </a:rPr>
              <a:t>Práctico de la Marina de Guerra del Perú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68855" y="2266130"/>
            <a:ext cx="71573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Century Gothic" panose="020B0502020202020204" pitchFamily="34" charset="0"/>
              </a:rPr>
              <a:t>Lecciones Aprendidas en Maniobras de Practicaje: Caso Pavayacu (2007)</a:t>
            </a:r>
            <a:endParaRPr lang="es-PE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0" y="1792871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4" y="2455039"/>
            <a:ext cx="5148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23:00hrs. Comienzan a romper los cabos de amarre del buque </a:t>
            </a:r>
            <a:r>
              <a:rPr lang="es-PE" sz="2400" i="1" dirty="0" err="1">
                <a:latin typeface="Century Gothic" panose="020B0502020202020204" pitchFamily="34" charset="0"/>
              </a:rPr>
              <a:t>Pavayacu</a:t>
            </a:r>
            <a:r>
              <a:rPr lang="es-PE" sz="2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Elipse 5"/>
          <p:cNvSpPr/>
          <p:nvPr/>
        </p:nvSpPr>
        <p:spPr>
          <a:xfrm>
            <a:off x="2682294" y="2569763"/>
            <a:ext cx="1318206" cy="131643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cxnSp>
        <p:nvCxnSpPr>
          <p:cNvPr id="8" name="Conector recto 7"/>
          <p:cNvCxnSpPr>
            <a:stCxn id="5" idx="3"/>
          </p:cNvCxnSpPr>
          <p:nvPr/>
        </p:nvCxnSpPr>
        <p:spPr>
          <a:xfrm>
            <a:off x="3323428" y="3329611"/>
            <a:ext cx="129385" cy="6128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3327032" y="3267534"/>
            <a:ext cx="125781" cy="355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3340619" y="3247605"/>
            <a:ext cx="113202" cy="765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stCxn id="5" idx="1"/>
          </p:cNvCxnSpPr>
          <p:nvPr/>
        </p:nvCxnSpPr>
        <p:spPr>
          <a:xfrm flipV="1">
            <a:off x="3352542" y="3078127"/>
            <a:ext cx="147086" cy="6128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V="1">
            <a:off x="3303967" y="3190754"/>
            <a:ext cx="162433" cy="502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3357285" y="3181596"/>
            <a:ext cx="109115" cy="604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6 Pentágono"/>
          <p:cNvSpPr/>
          <p:nvPr/>
        </p:nvSpPr>
        <p:spPr>
          <a:xfrm rot="5922192">
            <a:off x="3241780" y="3205190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77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SC07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494" y="1951718"/>
            <a:ext cx="5087830" cy="3450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SC072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991" y="1951719"/>
            <a:ext cx="5109124" cy="3450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1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77754" y="2455039"/>
            <a:ext cx="5148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23:08hrs. Buque sin espías queda a la deriva.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8" y="2068318"/>
            <a:ext cx="6474646" cy="3976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5" name="Conector recto 34"/>
          <p:cNvCxnSpPr/>
          <p:nvPr/>
        </p:nvCxnSpPr>
        <p:spPr>
          <a:xfrm>
            <a:off x="2769421" y="4264574"/>
            <a:ext cx="129385" cy="6128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V="1">
            <a:off x="2773025" y="4202497"/>
            <a:ext cx="125781" cy="355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2786612" y="4182568"/>
            <a:ext cx="113202" cy="765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V="1">
            <a:off x="2798535" y="4013090"/>
            <a:ext cx="147086" cy="6128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V="1">
            <a:off x="2749960" y="4125717"/>
            <a:ext cx="162433" cy="502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2803278" y="4116559"/>
            <a:ext cx="109115" cy="604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6 Pentágono"/>
          <p:cNvSpPr/>
          <p:nvPr/>
        </p:nvSpPr>
        <p:spPr>
          <a:xfrm rot="5633628">
            <a:off x="2587369" y="4175688"/>
            <a:ext cx="372617" cy="13949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18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77754" y="2455039"/>
            <a:ext cx="5148943" cy="1684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23:09hrs. Pavayacu fondea con ancla de Estribor (ER) y luego Babor (BR)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8" y="2068318"/>
            <a:ext cx="6474646" cy="3976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9" name="10 Conector recto de flecha"/>
          <p:cNvCxnSpPr>
            <a:stCxn id="28" idx="3"/>
          </p:cNvCxnSpPr>
          <p:nvPr/>
        </p:nvCxnSpPr>
        <p:spPr>
          <a:xfrm>
            <a:off x="2761026" y="4431311"/>
            <a:ext cx="210774" cy="47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13 Conector recto de flecha"/>
          <p:cNvCxnSpPr>
            <a:stCxn id="28" idx="3"/>
          </p:cNvCxnSpPr>
          <p:nvPr/>
        </p:nvCxnSpPr>
        <p:spPr>
          <a:xfrm flipV="1">
            <a:off x="2761026" y="4314825"/>
            <a:ext cx="163149" cy="1164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6 Pentágono"/>
          <p:cNvSpPr/>
          <p:nvPr/>
        </p:nvSpPr>
        <p:spPr>
          <a:xfrm rot="5633628">
            <a:off x="2587369" y="4175688"/>
            <a:ext cx="372617" cy="13949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34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77754" y="2455039"/>
            <a:ext cx="51489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23:15hrs. Ambas anclas no aguantaron al buque haciendo que este impacte de manera ligera con el rompeolas Norte, produciendo una </a:t>
            </a:r>
            <a:r>
              <a:rPr lang="es-PE" sz="2400" dirty="0" err="1">
                <a:latin typeface="Century Gothic" panose="020B0502020202020204" pitchFamily="34" charset="0"/>
              </a:rPr>
              <a:t>alisión</a:t>
            </a:r>
            <a:r>
              <a:rPr lang="es-PE" sz="2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8" y="2068318"/>
            <a:ext cx="6474646" cy="3976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10 Conector recto de flecha"/>
          <p:cNvCxnSpPr/>
          <p:nvPr/>
        </p:nvCxnSpPr>
        <p:spPr>
          <a:xfrm>
            <a:off x="2627941" y="4317635"/>
            <a:ext cx="299409" cy="115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13 Conector recto de flecha"/>
          <p:cNvCxnSpPr/>
          <p:nvPr/>
        </p:nvCxnSpPr>
        <p:spPr>
          <a:xfrm flipV="1">
            <a:off x="2777645" y="4194633"/>
            <a:ext cx="149705" cy="1043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6 Pentágono"/>
          <p:cNvSpPr/>
          <p:nvPr/>
        </p:nvSpPr>
        <p:spPr>
          <a:xfrm rot="5633628">
            <a:off x="2523869" y="4124888"/>
            <a:ext cx="372617" cy="13949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61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77754" y="2455039"/>
            <a:ext cx="5148943" cy="223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23:20hrs. Se embarca práctico y se aproximan dos (02) remolcadores para apoyar en la maniobra.(Proa y centro BR)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8" y="2068318"/>
            <a:ext cx="6474646" cy="3976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6 Pentágono"/>
          <p:cNvSpPr/>
          <p:nvPr/>
        </p:nvSpPr>
        <p:spPr>
          <a:xfrm rot="5633628">
            <a:off x="2473069" y="4061388"/>
            <a:ext cx="372617" cy="13949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9 Pentágono"/>
          <p:cNvSpPr/>
          <p:nvPr/>
        </p:nvSpPr>
        <p:spPr>
          <a:xfrm rot="11912328">
            <a:off x="2704176" y="4274770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9 Pentágono"/>
          <p:cNvSpPr/>
          <p:nvPr/>
        </p:nvSpPr>
        <p:spPr>
          <a:xfrm rot="11033741">
            <a:off x="2760903" y="4152197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2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77754" y="2455039"/>
            <a:ext cx="51489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23:30hrs. Se larga toda la cadena del ancla de ER y se recupera ancla de BR.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Una llenante permite al buque soltarse del fondo e inicia su propulsión avante.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8" y="2068318"/>
            <a:ext cx="6474646" cy="3976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6 Pentágono"/>
          <p:cNvSpPr/>
          <p:nvPr/>
        </p:nvSpPr>
        <p:spPr>
          <a:xfrm rot="5633628">
            <a:off x="2502097" y="4133958"/>
            <a:ext cx="372617" cy="13949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9 Pentágono"/>
          <p:cNvSpPr/>
          <p:nvPr/>
        </p:nvSpPr>
        <p:spPr>
          <a:xfrm rot="11912328">
            <a:off x="2733204" y="4347340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9 Pentágono"/>
          <p:cNvSpPr/>
          <p:nvPr/>
        </p:nvSpPr>
        <p:spPr>
          <a:xfrm rot="11033741">
            <a:off x="2789931" y="4224767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58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8" y="2068318"/>
            <a:ext cx="6474646" cy="3976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6 Pentágono"/>
          <p:cNvSpPr/>
          <p:nvPr/>
        </p:nvSpPr>
        <p:spPr>
          <a:xfrm rot="5080439">
            <a:off x="2560154" y="4264584"/>
            <a:ext cx="372617" cy="13949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9 Pentágono"/>
          <p:cNvSpPr/>
          <p:nvPr/>
        </p:nvSpPr>
        <p:spPr>
          <a:xfrm rot="11912328">
            <a:off x="2803625" y="4461758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9 Pentágono"/>
          <p:cNvSpPr/>
          <p:nvPr/>
        </p:nvSpPr>
        <p:spPr>
          <a:xfrm rot="11033741">
            <a:off x="2821795" y="4338024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6777754" y="2455039"/>
            <a:ext cx="5148943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23:31hrs.</a:t>
            </a:r>
          </a:p>
        </p:txBody>
      </p:sp>
    </p:spTree>
    <p:extLst>
      <p:ext uri="{BB962C8B-B14F-4D97-AF65-F5344CB8AC3E}">
        <p14:creationId xmlns:p14="http://schemas.microsoft.com/office/powerpoint/2010/main" val="23264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8" y="2068318"/>
            <a:ext cx="6474646" cy="3976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6 Pentágono"/>
          <p:cNvSpPr/>
          <p:nvPr/>
        </p:nvSpPr>
        <p:spPr>
          <a:xfrm rot="4678128">
            <a:off x="2611174" y="4512970"/>
            <a:ext cx="372617" cy="13949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9 Pentágono"/>
          <p:cNvSpPr/>
          <p:nvPr/>
        </p:nvSpPr>
        <p:spPr>
          <a:xfrm rot="11912328">
            <a:off x="2906045" y="4755347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9 Pentágono"/>
          <p:cNvSpPr/>
          <p:nvPr/>
        </p:nvSpPr>
        <p:spPr>
          <a:xfrm rot="11033741">
            <a:off x="2936474" y="4591609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6777754" y="2455039"/>
            <a:ext cx="5148943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23:32hrs.</a:t>
            </a:r>
          </a:p>
        </p:txBody>
      </p:sp>
    </p:spTree>
    <p:extLst>
      <p:ext uri="{BB962C8B-B14F-4D97-AF65-F5344CB8AC3E}">
        <p14:creationId xmlns:p14="http://schemas.microsoft.com/office/powerpoint/2010/main" val="21244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777754" y="2455039"/>
            <a:ext cx="5148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23:33hrs. Se envía un remolcador a la banda opuesta para apoyar en el giro(popa ER.)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8" y="2068318"/>
            <a:ext cx="6474646" cy="3976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6 Pentágono"/>
          <p:cNvSpPr/>
          <p:nvPr/>
        </p:nvSpPr>
        <p:spPr>
          <a:xfrm rot="4015224">
            <a:off x="2618666" y="4785681"/>
            <a:ext cx="372617" cy="139490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9 Pentágono"/>
          <p:cNvSpPr/>
          <p:nvPr/>
        </p:nvSpPr>
        <p:spPr>
          <a:xfrm rot="11912328">
            <a:off x="3042336" y="5030039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9 Pentágono"/>
          <p:cNvSpPr/>
          <p:nvPr/>
        </p:nvSpPr>
        <p:spPr>
          <a:xfrm rot="7343257">
            <a:off x="2808774" y="4542115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5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sociación Nacional de Pilotos Prácticos de Colomb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983" y="43569"/>
            <a:ext cx="448504" cy="6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865915" y="198487"/>
            <a:ext cx="1616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latin typeface="Century Gothic" panose="020B0502020202020204" pitchFamily="34" charset="0"/>
              </a:rPr>
              <a:t>ÍNDICE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06186" y="1600199"/>
            <a:ext cx="109238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PE" sz="2000" dirty="0">
                <a:latin typeface="Century Gothic" panose="020B0502020202020204" pitchFamily="34" charset="0"/>
              </a:rPr>
              <a:t>INTRODUCCIÓN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PE" sz="2000" dirty="0">
                <a:latin typeface="Century Gothic" panose="020B0502020202020204" pitchFamily="34" charset="0"/>
              </a:rPr>
              <a:t>BASE NAVAL DEL CALLAO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PE" sz="2000" dirty="0">
                <a:latin typeface="Century Gothic" panose="020B0502020202020204" pitchFamily="34" charset="0"/>
              </a:rPr>
              <a:t>IMPACTO DEL TERREMOTO AÑO 2007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PE" sz="2000" dirty="0">
                <a:latin typeface="Century Gothic" panose="020B0502020202020204" pitchFamily="34" charset="0"/>
              </a:rPr>
              <a:t>CARACTERÍSTICAS PAVAYACU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PE" sz="2000" dirty="0">
                <a:latin typeface="Century Gothic" panose="020B0502020202020204" pitchFamily="34" charset="0"/>
              </a:rPr>
              <a:t>CASO PAVAYACU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PE" sz="2000" dirty="0">
                <a:latin typeface="Century Gothic" panose="020B0502020202020204" pitchFamily="34" charset="0"/>
              </a:rPr>
              <a:t>CONCLUSIONES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PE" sz="2000" dirty="0">
                <a:latin typeface="Century Gothic" panose="020B0502020202020204" pitchFamily="34" charset="0"/>
              </a:rPr>
              <a:t>LECCIONES APRENDIDAS</a:t>
            </a:r>
          </a:p>
        </p:txBody>
      </p:sp>
    </p:spTree>
    <p:extLst>
      <p:ext uri="{BB962C8B-B14F-4D97-AF65-F5344CB8AC3E}">
        <p14:creationId xmlns:p14="http://schemas.microsoft.com/office/powerpoint/2010/main" val="184209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0" y="1792871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4" y="2455039"/>
            <a:ext cx="51489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23:37hrs. Se intenta realizar el giro del buque </a:t>
            </a:r>
            <a:r>
              <a:rPr lang="es-PE" sz="2400" b="1" dirty="0">
                <a:latin typeface="Century Gothic" panose="020B0502020202020204" pitchFamily="34" charset="0"/>
              </a:rPr>
              <a:t>hacia estribor </a:t>
            </a:r>
            <a:r>
              <a:rPr lang="es-PE" sz="2400" dirty="0">
                <a:latin typeface="Century Gothic" panose="020B0502020202020204" pitchFamily="34" charset="0"/>
              </a:rPr>
              <a:t>en dirección a la bocana</a:t>
            </a:r>
            <a:r>
              <a:rPr lang="es-PE" sz="2400" b="1" dirty="0">
                <a:latin typeface="Century Gothic" panose="020B0502020202020204" pitchFamily="34" charset="0"/>
              </a:rPr>
              <a:t>, intento fallido debido a la fuerte corriente.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4037685">
            <a:off x="3183087" y="3534257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9 Pentágono"/>
          <p:cNvSpPr/>
          <p:nvPr/>
        </p:nvSpPr>
        <p:spPr>
          <a:xfrm rot="11912328">
            <a:off x="3379057" y="3639526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9 Pentágono"/>
          <p:cNvSpPr/>
          <p:nvPr/>
        </p:nvSpPr>
        <p:spPr>
          <a:xfrm rot="11033741" flipH="1">
            <a:off x="3079358" y="3490796"/>
            <a:ext cx="89912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94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0" y="1792871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4" y="2455039"/>
            <a:ext cx="5148943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23:39hrs.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4037685">
            <a:off x="3230712" y="3705707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9 Pentágono"/>
          <p:cNvSpPr/>
          <p:nvPr/>
        </p:nvSpPr>
        <p:spPr>
          <a:xfrm rot="11912328">
            <a:off x="3426682" y="3810976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9 Pentágono"/>
          <p:cNvSpPr/>
          <p:nvPr/>
        </p:nvSpPr>
        <p:spPr>
          <a:xfrm rot="11033741" flipH="1">
            <a:off x="3126983" y="3662246"/>
            <a:ext cx="89912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53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0" y="1792871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4" y="2455039"/>
            <a:ext cx="5148943" cy="1130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23:42hrs. Se decide realizar el giro por babor (BR).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2241089">
            <a:off x="3403421" y="3786669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9 Pentágono"/>
          <p:cNvSpPr/>
          <p:nvPr/>
        </p:nvSpPr>
        <p:spPr>
          <a:xfrm rot="10376150">
            <a:off x="3631225" y="3791867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Pentágono"/>
          <p:cNvSpPr/>
          <p:nvPr/>
        </p:nvSpPr>
        <p:spPr>
          <a:xfrm rot="5595990">
            <a:off x="3417181" y="3617532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02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0" y="1792871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4" y="2455039"/>
            <a:ext cx="5148943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23:43hrs.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447686">
            <a:off x="3502620" y="3846994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9 Pentágono"/>
          <p:cNvSpPr/>
          <p:nvPr/>
        </p:nvSpPr>
        <p:spPr>
          <a:xfrm rot="5595990">
            <a:off x="3416126" y="3719133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9 Pentágono"/>
          <p:cNvSpPr/>
          <p:nvPr/>
        </p:nvSpPr>
        <p:spPr>
          <a:xfrm rot="7297854">
            <a:off x="3720124" y="3734279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9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0" y="1792871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4" y="2455039"/>
            <a:ext cx="5148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23:45hrs.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20053889">
            <a:off x="3629634" y="3878744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9 Pentágono"/>
          <p:cNvSpPr/>
          <p:nvPr/>
        </p:nvSpPr>
        <p:spPr>
          <a:xfrm rot="618208">
            <a:off x="3512601" y="3883942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9 Pentágono"/>
          <p:cNvSpPr/>
          <p:nvPr/>
        </p:nvSpPr>
        <p:spPr>
          <a:xfrm rot="4603536">
            <a:off x="3711481" y="3694332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0" y="1792871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4" y="2455039"/>
            <a:ext cx="5148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23:47hrs.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16200000">
            <a:off x="3629634" y="3878744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9 Pentágono"/>
          <p:cNvSpPr/>
          <p:nvPr/>
        </p:nvSpPr>
        <p:spPr>
          <a:xfrm rot="21410184">
            <a:off x="3573469" y="3973590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9 Pentágono"/>
          <p:cNvSpPr/>
          <p:nvPr/>
        </p:nvSpPr>
        <p:spPr>
          <a:xfrm rot="299840">
            <a:off x="3517009" y="3787738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7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0" y="1792871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4" y="2455039"/>
            <a:ext cx="5148943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23:50hrs.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11332245">
            <a:off x="3629634" y="3878744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9 Pentágono"/>
          <p:cNvSpPr/>
          <p:nvPr/>
        </p:nvSpPr>
        <p:spPr>
          <a:xfrm rot="15033152">
            <a:off x="3778736" y="3987848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9 Pentágono"/>
          <p:cNvSpPr/>
          <p:nvPr/>
        </p:nvSpPr>
        <p:spPr>
          <a:xfrm rot="299840">
            <a:off x="3406771" y="3811293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5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1" y="1813508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4" y="2455039"/>
            <a:ext cx="5148943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23:52hrs.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10151971">
            <a:off x="3486823" y="3882910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9 Pentágono"/>
          <p:cNvSpPr/>
          <p:nvPr/>
        </p:nvSpPr>
        <p:spPr>
          <a:xfrm rot="10230844">
            <a:off x="3662004" y="3994225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9 Pentágono"/>
          <p:cNvSpPr/>
          <p:nvPr/>
        </p:nvSpPr>
        <p:spPr>
          <a:xfrm rot="10120440">
            <a:off x="3565819" y="3759087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1" y="1813508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4" y="2455039"/>
            <a:ext cx="5148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Ante las fuertes corrientes se observó una fuerte deriva de   la nave hacia estribor. (Hacia el Norte)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10631052">
            <a:off x="3343948" y="3892435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9 Pentágono"/>
          <p:cNvSpPr/>
          <p:nvPr/>
        </p:nvSpPr>
        <p:spPr>
          <a:xfrm rot="10230844">
            <a:off x="3519129" y="4003750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9 Pentágono"/>
          <p:cNvSpPr/>
          <p:nvPr/>
        </p:nvSpPr>
        <p:spPr>
          <a:xfrm rot="10120440">
            <a:off x="3422944" y="3768612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1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1" y="1813508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4" y="2455039"/>
            <a:ext cx="5148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Casi en la llegada a la bocana, la nave se aproxima peligrosamente al rompeolas norte nuevamente.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11263431">
            <a:off x="3085559" y="3858635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9 Pentágono"/>
          <p:cNvSpPr/>
          <p:nvPr/>
        </p:nvSpPr>
        <p:spPr>
          <a:xfrm rot="11188364">
            <a:off x="3379292" y="3905822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9 Pentágono"/>
          <p:cNvSpPr/>
          <p:nvPr/>
        </p:nvSpPr>
        <p:spPr>
          <a:xfrm rot="11181949">
            <a:off x="3069002" y="3703346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3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sociación Nacional de Pilotos Prácticos de Colomb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983" y="43569"/>
            <a:ext cx="448504" cy="6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184071" y="128462"/>
            <a:ext cx="511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latin typeface="Century Gothic" panose="020B0502020202020204" pitchFamily="34" charset="0"/>
              </a:rPr>
              <a:t>INTRODUCCIÓN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73528" y="1257299"/>
            <a:ext cx="115769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dirty="0">
                <a:latin typeface="Century Gothic" panose="020B0502020202020204" pitchFamily="34" charset="0"/>
              </a:rPr>
              <a:t>📌 </a:t>
            </a:r>
            <a:r>
              <a:rPr lang="es-ES" sz="2000" b="1" dirty="0">
                <a:latin typeface="Century Gothic" panose="020B0502020202020204" pitchFamily="34" charset="0"/>
              </a:rPr>
              <a:t>Fecha:</a:t>
            </a:r>
            <a:r>
              <a:rPr lang="es-ES" sz="2000" dirty="0">
                <a:latin typeface="Century Gothic" panose="020B0502020202020204" pitchFamily="34" charset="0"/>
              </a:rPr>
              <a:t> 15 de agosto de 2007</a:t>
            </a:r>
            <a:br>
              <a:rPr lang="es-ES" sz="2000" dirty="0">
                <a:latin typeface="Century Gothic" panose="020B0502020202020204" pitchFamily="34" charset="0"/>
              </a:rPr>
            </a:br>
            <a:r>
              <a:rPr lang="es-ES" sz="2000" dirty="0">
                <a:latin typeface="Century Gothic" panose="020B0502020202020204" pitchFamily="34" charset="0"/>
              </a:rPr>
              <a:t>📌 </a:t>
            </a:r>
            <a:r>
              <a:rPr lang="es-ES" sz="2000" b="1" dirty="0">
                <a:latin typeface="Century Gothic" panose="020B0502020202020204" pitchFamily="34" charset="0"/>
              </a:rPr>
              <a:t>Evento:</a:t>
            </a:r>
            <a:r>
              <a:rPr lang="es-ES" sz="2000" dirty="0">
                <a:latin typeface="Century Gothic" panose="020B0502020202020204" pitchFamily="34" charset="0"/>
              </a:rPr>
              <a:t> Terremoto de magnitud 7.9</a:t>
            </a:r>
            <a:br>
              <a:rPr lang="es-ES" sz="2000" dirty="0">
                <a:latin typeface="Century Gothic" panose="020B0502020202020204" pitchFamily="34" charset="0"/>
              </a:rPr>
            </a:br>
            <a:r>
              <a:rPr lang="es-ES" sz="2000" dirty="0">
                <a:latin typeface="Century Gothic" panose="020B0502020202020204" pitchFamily="34" charset="0"/>
              </a:rPr>
              <a:t>📌 </a:t>
            </a:r>
            <a:r>
              <a:rPr lang="es-ES" sz="2000" b="1" dirty="0">
                <a:latin typeface="Century Gothic" panose="020B0502020202020204" pitchFamily="34" charset="0"/>
              </a:rPr>
              <a:t>Situación:</a:t>
            </a:r>
            <a:r>
              <a:rPr lang="es-ES" sz="2000" dirty="0">
                <a:latin typeface="Century Gothic" panose="020B0502020202020204" pitchFamily="34" charset="0"/>
              </a:rPr>
              <a:t> Buque </a:t>
            </a:r>
            <a:r>
              <a:rPr lang="es-ES" sz="2000" b="1" dirty="0">
                <a:latin typeface="Century Gothic" panose="020B0502020202020204" pitchFamily="34" charset="0"/>
              </a:rPr>
              <a:t>Pavayacu</a:t>
            </a:r>
            <a:r>
              <a:rPr lang="es-ES" sz="2000" dirty="0">
                <a:latin typeface="Century Gothic" panose="020B0502020202020204" pitchFamily="34" charset="0"/>
              </a:rPr>
              <a:t> a la deriva tras la rotura de sus cabos de amarre (Espías)</a:t>
            </a:r>
            <a:br>
              <a:rPr lang="es-ES" sz="2000" dirty="0">
                <a:latin typeface="Century Gothic" panose="020B0502020202020204" pitchFamily="34" charset="0"/>
              </a:rPr>
            </a:br>
            <a:r>
              <a:rPr lang="es-ES" sz="2000" dirty="0">
                <a:latin typeface="Century Gothic" panose="020B0502020202020204" pitchFamily="34" charset="0"/>
              </a:rPr>
              <a:t>📌 </a:t>
            </a:r>
            <a:r>
              <a:rPr lang="es-ES" sz="2000" b="1" dirty="0">
                <a:latin typeface="Century Gothic" panose="020B0502020202020204" pitchFamily="34" charset="0"/>
              </a:rPr>
              <a:t>Acción del práctico:</a:t>
            </a:r>
            <a:r>
              <a:rPr lang="es-ES" sz="2000" dirty="0">
                <a:latin typeface="Century Gothic" panose="020B0502020202020204" pitchFamily="34" charset="0"/>
              </a:rPr>
              <a:t> Maniobra de emergencia para evitar colisión y desastre ambiental</a:t>
            </a:r>
            <a:br>
              <a:rPr lang="es-ES" sz="2000" dirty="0">
                <a:latin typeface="Century Gothic" panose="020B0502020202020204" pitchFamily="34" charset="0"/>
              </a:rPr>
            </a:br>
            <a:r>
              <a:rPr lang="es-ES" sz="2000" dirty="0">
                <a:latin typeface="Century Gothic" panose="020B0502020202020204" pitchFamily="34" charset="0"/>
              </a:rPr>
              <a:t>📌 </a:t>
            </a:r>
            <a:r>
              <a:rPr lang="es-ES" sz="2000" b="1" dirty="0">
                <a:latin typeface="Century Gothic" panose="020B0502020202020204" pitchFamily="34" charset="0"/>
              </a:rPr>
              <a:t>Lecciones clave:</a:t>
            </a:r>
            <a:endParaRPr lang="es-ES" sz="2000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Toma de decisiones bajo presión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Condiciones meteorológicas no predecibles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Riesgo de una contaminación a gran escala</a:t>
            </a:r>
          </a:p>
        </p:txBody>
      </p:sp>
    </p:spTree>
    <p:extLst>
      <p:ext uri="{BB962C8B-B14F-4D97-AF65-F5344CB8AC3E}">
        <p14:creationId xmlns:p14="http://schemas.microsoft.com/office/powerpoint/2010/main" val="34762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1" y="1813508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43984" y="1944787"/>
            <a:ext cx="51489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Se ordena a ambos remolcadores </a:t>
            </a:r>
            <a:r>
              <a:rPr lang="es-PE" sz="2400" b="1" dirty="0">
                <a:latin typeface="Century Gothic" panose="020B0502020202020204" pitchFamily="34" charset="0"/>
              </a:rPr>
              <a:t>colocarse en la amura de estribor </a:t>
            </a:r>
            <a:r>
              <a:rPr lang="es-PE" sz="2400" dirty="0">
                <a:latin typeface="Century Gothic" panose="020B0502020202020204" pitchFamily="34" charset="0"/>
              </a:rPr>
              <a:t>de la nave para generar una fuerza hacia el sur.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Se ordena fondear con el ancla de babor</a:t>
            </a:r>
            <a:endParaRPr lang="es-PE" sz="2400" dirty="0">
              <a:latin typeface="Century Gothic" panose="020B0502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11263431">
            <a:off x="3085559" y="3858635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9 Pentágono"/>
          <p:cNvSpPr/>
          <p:nvPr/>
        </p:nvSpPr>
        <p:spPr>
          <a:xfrm rot="11188364">
            <a:off x="3166498" y="3710762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9 Pentágono"/>
          <p:cNvSpPr/>
          <p:nvPr/>
        </p:nvSpPr>
        <p:spPr>
          <a:xfrm rot="11181949">
            <a:off x="2923012" y="3697463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87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1" y="1813508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5" y="2455039"/>
            <a:ext cx="44998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Se leva el ancla de babor y </a:t>
            </a:r>
            <a:r>
              <a:rPr lang="es-PE" sz="2400" dirty="0">
                <a:latin typeface="Century Gothic" panose="020B0502020202020204" pitchFamily="34" charset="0"/>
              </a:rPr>
              <a:t>ambos remolcadores comienzan a empujar a toda fuerza.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11263431">
            <a:off x="2934073" y="3792636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9 Pentágono"/>
          <p:cNvSpPr/>
          <p:nvPr/>
        </p:nvSpPr>
        <p:spPr>
          <a:xfrm rot="5099105">
            <a:off x="2846931" y="3686128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9 Pentágono"/>
          <p:cNvSpPr/>
          <p:nvPr/>
        </p:nvSpPr>
        <p:spPr>
          <a:xfrm rot="5099105">
            <a:off x="2943137" y="3686128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9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1" y="1813508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4" y="2455039"/>
            <a:ext cx="5148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Pavayacu logra evitar impactar el rompeolas Norte  e inicia rumbo de salida por la bocana.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9348361">
            <a:off x="2876853" y="3821210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9 Pentágono"/>
          <p:cNvSpPr/>
          <p:nvPr/>
        </p:nvSpPr>
        <p:spPr>
          <a:xfrm rot="5099105">
            <a:off x="2818071" y="3760232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9 Pentágono"/>
          <p:cNvSpPr/>
          <p:nvPr/>
        </p:nvSpPr>
        <p:spPr>
          <a:xfrm rot="5099105">
            <a:off x="2956583" y="3674566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17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1" y="1813508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4" y="2455039"/>
            <a:ext cx="51489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Ambos remolcadores escoltando a la nave en caso de un incidente, debido a la cantidad de buques a la deriva en el canal por las fuertes corrientes.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9716445">
            <a:off x="2705381" y="3944411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9 Pentágono"/>
          <p:cNvSpPr/>
          <p:nvPr/>
        </p:nvSpPr>
        <p:spPr>
          <a:xfrm rot="8923653">
            <a:off x="2905409" y="3860243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9 Pentágono"/>
          <p:cNvSpPr/>
          <p:nvPr/>
        </p:nvSpPr>
        <p:spPr>
          <a:xfrm rot="9685625">
            <a:off x="2965123" y="3949610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12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1" y="1813508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4" y="2455039"/>
            <a:ext cx="5148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 err="1">
                <a:latin typeface="Century Gothic" panose="020B0502020202020204" pitchFamily="34" charset="0"/>
              </a:rPr>
              <a:t>Pavayacu</a:t>
            </a:r>
            <a:r>
              <a:rPr lang="es-PE" sz="2400" dirty="0">
                <a:latin typeface="Century Gothic" panose="020B0502020202020204" pitchFamily="34" charset="0"/>
              </a:rPr>
              <a:t> sale de la bocana, dirigiéndose al canal de ingreso, rumbo al fondeadero designado.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9413805">
            <a:off x="2319619" y="4173012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9 Pentágono"/>
          <p:cNvSpPr/>
          <p:nvPr/>
        </p:nvSpPr>
        <p:spPr>
          <a:xfrm rot="8923653">
            <a:off x="2520322" y="4016806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9 Pentágono"/>
          <p:cNvSpPr/>
          <p:nvPr/>
        </p:nvSpPr>
        <p:spPr>
          <a:xfrm rot="8639192">
            <a:off x="2607631" y="4165466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9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1" y="1813508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9413805">
            <a:off x="2008470" y="4427012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9 Pentágono"/>
          <p:cNvSpPr/>
          <p:nvPr/>
        </p:nvSpPr>
        <p:spPr>
          <a:xfrm rot="8923653">
            <a:off x="2209173" y="4270806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9 Pentágono"/>
          <p:cNvSpPr/>
          <p:nvPr/>
        </p:nvSpPr>
        <p:spPr>
          <a:xfrm rot="8639192">
            <a:off x="2296482" y="4419466"/>
            <a:ext cx="110427" cy="482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3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1" y="1813508"/>
            <a:ext cx="6193077" cy="4409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4" y="2455039"/>
            <a:ext cx="5148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 err="1">
                <a:latin typeface="Century Gothic" panose="020B0502020202020204" pitchFamily="34" charset="0"/>
              </a:rPr>
              <a:t>Pavayacu</a:t>
            </a:r>
            <a:r>
              <a:rPr lang="es-PE" sz="2400" dirty="0">
                <a:latin typeface="Century Gothic" panose="020B0502020202020204" pitchFamily="34" charset="0"/>
              </a:rPr>
              <a:t> fondea en área No8, con su única ancla disponible (Ancla de Babor).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9413805">
            <a:off x="1551270" y="4769912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66088" y="115259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Century Gothic" panose="020B0502020202020204" pitchFamily="34" charset="0"/>
              </a:rPr>
              <a:t>CONCLUSIONES</a:t>
            </a:r>
            <a:endParaRPr lang="es-ES" sz="2800" dirty="0">
              <a:latin typeface="Century Gothic" panose="020B0502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1402" y="1124085"/>
            <a:ext cx="1150934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PE" altLang="es-P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La rápida reacción del práctico y la correcta coordinación con los remolcadores fueron claves para evitar una tragedia ambiental y material.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PE" altLang="es-P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El caso </a:t>
            </a:r>
            <a:r>
              <a:rPr kumimoji="0" lang="es-PE" altLang="es-PE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Pavayacu</a:t>
            </a:r>
            <a:r>
              <a:rPr kumimoji="0" lang="es-PE" altLang="es-P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evidenció la vulnerabilidad de los puertos ante fenómenos naturales extremos como terremotos y tsunamis.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PE" altLang="es-P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La experiencia reforzó la importancia del entrenamiento, la toma de decisiones bajo presión y la evaluación constante de riesgos en situaciones críticas.</a:t>
            </a:r>
          </a:p>
        </p:txBody>
      </p:sp>
    </p:spTree>
    <p:extLst>
      <p:ext uri="{BB962C8B-B14F-4D97-AF65-F5344CB8AC3E}">
        <p14:creationId xmlns:p14="http://schemas.microsoft.com/office/powerpoint/2010/main" val="38822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66088" y="115259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Century Gothic" panose="020B0502020202020204" pitchFamily="34" charset="0"/>
              </a:rPr>
              <a:t>CONCLUSIONES</a:t>
            </a:r>
            <a:endParaRPr lang="es-ES" sz="2800" dirty="0">
              <a:latin typeface="Century Gothic" panose="020B0502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1402" y="1124086"/>
            <a:ext cx="1150934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PE" altLang="es-P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Logro evitarse el</a:t>
            </a:r>
            <a:r>
              <a:rPr kumimoji="0" lang="es-PE" altLang="es-PE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bloqueo del puerto en caso de que el </a:t>
            </a:r>
            <a:r>
              <a:rPr kumimoji="0" lang="es-PE" altLang="es-PE" sz="2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Pavayacu</a:t>
            </a:r>
            <a:r>
              <a:rPr kumimoji="0" lang="es-PE" altLang="es-PE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quede varado en las inmediaciones del ingreso debido a que solo se cuenta con 1 canal de entrada y salida.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PE" sz="2400" baseline="0" dirty="0">
                <a:latin typeface="Century Gothic" panose="020B0502020202020204" pitchFamily="34" charset="0"/>
              </a:rPr>
              <a:t>Se</a:t>
            </a:r>
            <a:r>
              <a:rPr lang="es-ES" altLang="es-PE" sz="2400" dirty="0">
                <a:latin typeface="Century Gothic" panose="020B0502020202020204" pitchFamily="34" charset="0"/>
              </a:rPr>
              <a:t> evito un desastre ecológico medioambiental que hubiera causado el derrame de petróleo de un buque tanque, afectando a toda la comunidad marítima.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PE" altLang="es-P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6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13013" y="1051741"/>
            <a:ext cx="109619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Necesidad de protocolos actualizados para eventos sísmicos en zonas portuarias.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Importancia de contar con remolcadores operativos y listos para responder ante emergencias.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Valor de la comunicación efectiva entre el práctico y la tripulación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Relevancia de simulacros realistas para preparar a los actores involucrados en la seguridad portuaria.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166088" y="115259"/>
            <a:ext cx="4414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Century Gothic" panose="020B0502020202020204" pitchFamily="34" charset="0"/>
              </a:rPr>
              <a:t>LECCIONES APRENDIDAS</a:t>
            </a:r>
            <a:endParaRPr lang="es-E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8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sociación Nacional de Pilotos Prácticos de Colomb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983" y="43569"/>
            <a:ext cx="448504" cy="6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957786"/>
            <a:ext cx="5837010" cy="3785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184071" y="128462"/>
            <a:ext cx="511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latin typeface="Century Gothic" panose="020B0502020202020204" pitchFamily="34" charset="0"/>
              </a:rPr>
              <a:t>PUERTO DEL CALLAO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187435" y="1449645"/>
            <a:ext cx="58630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Century Gothic" panose="020B0502020202020204" pitchFamily="34" charset="0"/>
              </a:rPr>
              <a:t>Puerto más importante del Perú.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Century Gothic" panose="020B0502020202020204" pitchFamily="34" charset="0"/>
              </a:rPr>
              <a:t>Cuenta con una Base Naval protegida por un rompeolas principal.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Century Gothic" panose="020B0502020202020204" pitchFamily="34" charset="0"/>
              </a:rPr>
              <a:t>Compuesta de terminales comerciales, muelles de carga y descarga así como áreas militares para buques de la Marina de Guerra.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dirty="0">
                <a:latin typeface="Century Gothic" panose="020B0502020202020204" pitchFamily="34" charset="0"/>
              </a:rPr>
              <a:t>Los buques siguen un canal de acceso dragado, con profundidad controlada.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>
              <a:latin typeface="Century Gothic" panose="020B050202020202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208314" y="4016828"/>
            <a:ext cx="1126671" cy="1028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Flecha derecha 5"/>
          <p:cNvSpPr/>
          <p:nvPr/>
        </p:nvSpPr>
        <p:spPr>
          <a:xfrm rot="19515183">
            <a:off x="217005" y="4746310"/>
            <a:ext cx="1052074" cy="457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900" dirty="0"/>
              <a:t>INGRESO</a:t>
            </a:r>
          </a:p>
        </p:txBody>
      </p:sp>
      <p:sp>
        <p:nvSpPr>
          <p:cNvPr id="8" name="Flecha derecha 7"/>
          <p:cNvSpPr/>
          <p:nvPr/>
        </p:nvSpPr>
        <p:spPr>
          <a:xfrm rot="19515183" flipH="1">
            <a:off x="397396" y="5049296"/>
            <a:ext cx="972316" cy="4572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900" dirty="0"/>
              <a:t>SALIDA</a:t>
            </a:r>
          </a:p>
        </p:txBody>
      </p:sp>
    </p:spTree>
    <p:extLst>
      <p:ext uri="{BB962C8B-B14F-4D97-AF65-F5344CB8AC3E}">
        <p14:creationId xmlns:p14="http://schemas.microsoft.com/office/powerpoint/2010/main" val="365338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13013" y="1167854"/>
            <a:ext cx="109619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No se cumplió el rol de guardia de prácticos.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No había señal de celular, solo podían comunicarse por radio.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No hubo personal en el muelle para largar espías debido al sismo.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Hubo corte de energía dejando el terminal a oscuras.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66088" y="115259"/>
            <a:ext cx="4414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Century Gothic" panose="020B0502020202020204" pitchFamily="34" charset="0"/>
              </a:rPr>
              <a:t>LECCIONES APRENDIDAS</a:t>
            </a:r>
            <a:endParaRPr lang="es-E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2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68" y="952500"/>
            <a:ext cx="3156516" cy="5611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6762749" y="2362705"/>
            <a:ext cx="47652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Century Gothic" panose="020B0502020202020204" pitchFamily="34" charset="0"/>
              </a:rPr>
              <a:t>Imagen real del rompeolas a la fecha afectado por el caso </a:t>
            </a:r>
            <a:r>
              <a:rPr lang="es-ES" sz="2400" dirty="0" err="1">
                <a:latin typeface="Century Gothic" panose="020B0502020202020204" pitchFamily="34" charset="0"/>
              </a:rPr>
              <a:t>Pavayacu</a:t>
            </a:r>
            <a:r>
              <a:rPr lang="es-ES" sz="2400" dirty="0">
                <a:latin typeface="Century Gothic" panose="020B0502020202020204" pitchFamily="34" charset="0"/>
              </a:rPr>
              <a:t> hace 18 años.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sz="2400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BA1954D-F9A3-6CB0-F715-BEB90F298D46}"/>
              </a:ext>
            </a:extLst>
          </p:cNvPr>
          <p:cNvSpPr/>
          <p:nvPr/>
        </p:nvSpPr>
        <p:spPr>
          <a:xfrm>
            <a:off x="6762748" y="4990338"/>
            <a:ext cx="4765223" cy="1576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800" b="1" dirty="0">
                <a:latin typeface="Century Gothic" panose="020B0502020202020204" pitchFamily="34" charset="0"/>
              </a:rPr>
              <a:t>¡MUCHAS GRACIAS!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sociación Nacional de Pilotos Prácticos de Colomb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983" y="43569"/>
            <a:ext cx="448504" cy="6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184071" y="128462"/>
            <a:ext cx="568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Century Gothic" panose="020B0502020202020204" pitchFamily="34" charset="0"/>
              </a:rPr>
              <a:t>Impacto del terremoto del 2007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96685" y="1281729"/>
            <a:ext cx="109052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Movimiento brusco del fondo marino que generó cambios en la profundidad y sedimentación.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Oleaje irregular afectó la estabilidad de los buques amarrados.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Debido a la rotura de cabos de amarre de las embarcaciones, varias quedaron a la deriva, incluyendo el Buque Tanque </a:t>
            </a:r>
            <a:r>
              <a:rPr lang="es-ES" sz="2000" dirty="0" err="1">
                <a:latin typeface="Century Gothic" panose="020B0502020202020204" pitchFamily="34" charset="0"/>
              </a:rPr>
              <a:t>Pavayacu</a:t>
            </a:r>
            <a:r>
              <a:rPr lang="es-ES" sz="2000" dirty="0">
                <a:latin typeface="Century Gothic" panose="020B0502020202020204" pitchFamily="34" charset="0"/>
              </a:rPr>
              <a:t> de bandera Panameña.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Dificultades para maniobrar debido a la fuerte corriente.</a:t>
            </a:r>
          </a:p>
        </p:txBody>
      </p:sp>
    </p:spTree>
    <p:extLst>
      <p:ext uri="{BB962C8B-B14F-4D97-AF65-F5344CB8AC3E}">
        <p14:creationId xmlns:p14="http://schemas.microsoft.com/office/powerpoint/2010/main" val="333681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sociación Nacional de Pilotos Prácticos de Colomb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983" y="43569"/>
            <a:ext cx="448504" cy="6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184071" y="128462"/>
            <a:ext cx="568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entury Gothic" panose="020B0502020202020204" pitchFamily="34" charset="0"/>
              </a:rPr>
              <a:t>CARACTERÍSTICAS PAVAYACU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19527" y="1214601"/>
            <a:ext cx="552631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PE" sz="2000" dirty="0">
                <a:latin typeface="Century Gothic" panose="020B0502020202020204" pitchFamily="34" charset="0"/>
              </a:rPr>
              <a:t>​El Pavayacu fue un buque tanque petrolero, construido en el SIMA en el año1985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PE" sz="2000" dirty="0">
                <a:latin typeface="Century Gothic" panose="020B0502020202020204" pitchFamily="34" charset="0"/>
              </a:rPr>
              <a:t>​Número IMO: 8008577​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PE" sz="2000" dirty="0">
                <a:latin typeface="Century Gothic" panose="020B0502020202020204" pitchFamily="34" charset="0"/>
              </a:rPr>
              <a:t>Eslora: 171.15 metros​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PE" sz="2000" dirty="0">
                <a:latin typeface="Century Gothic" panose="020B0502020202020204" pitchFamily="34" charset="0"/>
              </a:rPr>
              <a:t>Manga: 25.33 metros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PE" sz="2000" dirty="0">
                <a:latin typeface="Century Gothic" panose="020B0502020202020204" pitchFamily="34" charset="0"/>
              </a:rPr>
              <a:t>Tonelaje de Registro Bruto (GT): 13,811 toneladas​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PE" sz="2000" dirty="0">
                <a:latin typeface="Century Gothic" panose="020B0502020202020204" pitchFamily="34" charset="0"/>
              </a:rPr>
              <a:t>Bandera: Panamá​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PE" sz="2000" dirty="0">
                <a:latin typeface="Century Gothic" panose="020B0502020202020204" pitchFamily="34" charset="0"/>
              </a:rPr>
              <a:t>Estado actual: Fuera de servicio desde 2010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13" y="1683090"/>
            <a:ext cx="5888602" cy="417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24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29" y="1493662"/>
            <a:ext cx="7542731" cy="4708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7945821" y="956634"/>
            <a:ext cx="424617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PE" sz="2400" dirty="0">
                <a:latin typeface="Century Gothic" panose="020B0502020202020204" pitchFamily="34" charset="0"/>
              </a:rPr>
              <a:t>​</a:t>
            </a:r>
            <a:r>
              <a:rPr lang="es-PE" sz="2400" b="1" dirty="0">
                <a:latin typeface="Century Gothic" panose="020B0502020202020204" pitchFamily="34" charset="0"/>
              </a:rPr>
              <a:t>Condiciones iniciales: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000" dirty="0">
                <a:latin typeface="Century Gothic" panose="020B0502020202020204" pitchFamily="34" charset="0"/>
              </a:rPr>
              <a:t>18:10hrs. Buque Tanque Pavayacu amarra al muelle 7B, la dotación procede a salir de la nave, quedando solo la guardia del día.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000" dirty="0">
                <a:latin typeface="Century Gothic" panose="020B0502020202020204" pitchFamily="34" charset="0"/>
              </a:rPr>
              <a:t>18:40hrs. Inicio del movimiento sísmico.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000" dirty="0">
                <a:latin typeface="Century Gothic" panose="020B0502020202020204" pitchFamily="34" charset="0"/>
              </a:rPr>
              <a:t>18:55hrs. Se recibe el aviso de alerta de Tsunami. </a:t>
            </a:r>
          </a:p>
          <a:p>
            <a:pPr lvl="1">
              <a:lnSpc>
                <a:spcPct val="150000"/>
              </a:lnSpc>
            </a:pPr>
            <a:endParaRPr lang="es-PE" sz="2400" dirty="0">
              <a:latin typeface="Century Gothic" panose="020B0502020202020204" pitchFamily="34" charset="0"/>
            </a:endParaRPr>
          </a:p>
        </p:txBody>
      </p:sp>
      <p:sp>
        <p:nvSpPr>
          <p:cNvPr id="5" name="6 Pentágono"/>
          <p:cNvSpPr/>
          <p:nvPr/>
        </p:nvSpPr>
        <p:spPr>
          <a:xfrm rot="5922192">
            <a:off x="3825439" y="3008739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3594538" y="2680138"/>
            <a:ext cx="677917" cy="7409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scan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65" y="1103085"/>
            <a:ext cx="5549480" cy="513170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0" y="1792871"/>
            <a:ext cx="6193077" cy="4409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77754" y="2455039"/>
            <a:ext cx="51489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2400" dirty="0">
                <a:latin typeface="Century Gothic" panose="020B0502020202020204" pitchFamily="34" charset="0"/>
              </a:rPr>
              <a:t>22:00hrs. inician los cambios bruscos de llenantes y vaciantes, ocasionando que muchos buques del área rompan sus cabos de amarre.​</a:t>
            </a:r>
          </a:p>
        </p:txBody>
      </p:sp>
      <p:sp>
        <p:nvSpPr>
          <p:cNvPr id="5" name="6 Pentágono"/>
          <p:cNvSpPr/>
          <p:nvPr/>
        </p:nvSpPr>
        <p:spPr>
          <a:xfrm rot="5922192">
            <a:off x="3289405" y="3243290"/>
            <a:ext cx="192411" cy="58647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2682294" y="2569763"/>
            <a:ext cx="1318206" cy="131643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/>
          <p:cNvSpPr/>
          <p:nvPr/>
        </p:nvSpPr>
        <p:spPr>
          <a:xfrm>
            <a:off x="3279294" y="147215"/>
            <a:ext cx="5472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PE" sz="2800" dirty="0">
                <a:latin typeface="Century Gothic" panose="020B0502020202020204" pitchFamily="34" charset="0"/>
              </a:rPr>
              <a:t>Día 15 Agosto 2007</a:t>
            </a:r>
            <a:endParaRPr lang="es-PE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UNITAS PACIFIC 2017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UNITAS PACIFIC 2017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UNITAS PACIFIC 2017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UNITAS PACIFIC 2017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UNITAS PACIFIC 2017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UNITAS PACIFIC 2017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8_UNITAS PACIFIC 2017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UNITAS PACIFIC 2017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UNITAS PACIFIC 2017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33479</TotalTime>
  <Words>1241</Words>
  <Application>Microsoft Macintosh PowerPoint</Application>
  <PresentationFormat>Panorámica</PresentationFormat>
  <Paragraphs>138</Paragraphs>
  <Slides>41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41</vt:i4>
      </vt:variant>
    </vt:vector>
  </HeadingPairs>
  <TitlesOfParts>
    <vt:vector size="57" baseType="lpstr">
      <vt:lpstr>Arial</vt:lpstr>
      <vt:lpstr>Calibri</vt:lpstr>
      <vt:lpstr>Calibri Light</vt:lpstr>
      <vt:lpstr>Century Gothic</vt:lpstr>
      <vt:lpstr>Helvetica Neue Thin</vt:lpstr>
      <vt:lpstr>Wingdings</vt:lpstr>
      <vt:lpstr>Tema de Office</vt:lpstr>
      <vt:lpstr>4_UNITAS PACIFIC 2017</vt:lpstr>
      <vt:lpstr>3_UNITAS PACIFIC 2017</vt:lpstr>
      <vt:lpstr>5_UNITAS PACIFIC 2017</vt:lpstr>
      <vt:lpstr>6_UNITAS PACIFIC 2017</vt:lpstr>
      <vt:lpstr>7_UNITAS PACIFIC 2017</vt:lpstr>
      <vt:lpstr>8_UNITAS PACIFIC 2017</vt:lpstr>
      <vt:lpstr>9_UNITAS PACIFIC 2017</vt:lpstr>
      <vt:lpstr>10_UNITAS PACIFIC 2017</vt:lpstr>
      <vt:lpstr>11_UNITAS PACIFIC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Vela Velásquez</dc:creator>
  <cp:lastModifiedBy>Verónica Payares Martínez</cp:lastModifiedBy>
  <cp:revision>899</cp:revision>
  <cp:lastPrinted>2020-02-24T14:21:23Z</cp:lastPrinted>
  <dcterms:created xsi:type="dcterms:W3CDTF">2020-01-23T01:03:30Z</dcterms:created>
  <dcterms:modified xsi:type="dcterms:W3CDTF">2025-04-24T14:46:42Z</dcterms:modified>
</cp:coreProperties>
</file>