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56" r:id="rId3"/>
    <p:sldId id="261" r:id="rId4"/>
    <p:sldId id="258" r:id="rId5"/>
    <p:sldId id="266" r:id="rId6"/>
    <p:sldId id="259" r:id="rId7"/>
    <p:sldId id="357" r:id="rId8"/>
    <p:sldId id="287" r:id="rId9"/>
    <p:sldId id="260" r:id="rId10"/>
    <p:sldId id="324" r:id="rId11"/>
    <p:sldId id="288" r:id="rId12"/>
    <p:sldId id="353" r:id="rId13"/>
    <p:sldId id="352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592"/>
    <a:srgbClr val="4AACC6"/>
    <a:srgbClr val="295FD5"/>
    <a:srgbClr val="0E519E"/>
    <a:srgbClr val="0058D7"/>
    <a:srgbClr val="3E47D6"/>
    <a:srgbClr val="0432FF"/>
    <a:srgbClr val="3C5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33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F343B-2605-4055-B4DA-AB3E4967E2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8E67D3C-E7AB-4B18-8D64-002737720A34}">
      <dgm:prSet phldrT="[Texto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b="0" i="0" u="none" strike="noStrike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Derrames de hidrocarburos y químicos.</a:t>
          </a:r>
          <a:endParaRPr lang="es-CO" dirty="0">
            <a:solidFill>
              <a:schemeClr val="bg1"/>
            </a:solidFill>
          </a:endParaRPr>
        </a:p>
      </dgm:t>
    </dgm:pt>
    <dgm:pt modelId="{7E436B62-EC68-4F87-897E-DDFBD63AD69A}" type="parTrans" cxnId="{24168BF0-4DCC-4C58-BF5B-8C1094F1D99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6D5083D-EFDB-4EB6-AC30-457E62D4BFB9}" type="sibTrans" cxnId="{24168BF0-4DCC-4C58-BF5B-8C1094F1D99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824316B-4414-40E7-87FB-D1CF37234CD0}">
      <dgm:prSet/>
      <dgm:spPr/>
      <dgm:t>
        <a:bodyPr/>
        <a:lstStyle/>
        <a:p>
          <a:r>
            <a:rPr lang="es-MX" b="0" i="0" u="none" strike="noStrike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Emisiones contaminantes y polvo en suspensión.</a:t>
          </a:r>
        </a:p>
      </dgm:t>
    </dgm:pt>
    <dgm:pt modelId="{F631FA69-73B5-4966-8010-C2661F228CCD}" type="parTrans" cxnId="{0EF7E6AA-6708-4A77-AAF3-AB38C80321C1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499C766-C747-4ADC-AD5A-624BC82DAE55}" type="sibTrans" cxnId="{0EF7E6AA-6708-4A77-AAF3-AB38C80321C1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BCD203C-DFA8-4A9A-AC5D-478BB4B6BB86}">
      <dgm:prSet/>
      <dgm:spPr/>
      <dgm:t>
        <a:bodyPr/>
        <a:lstStyle/>
        <a:p>
          <a:r>
            <a:rPr lang="es-MX" b="0" i="0" u="none" strike="noStrike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Ruido y residuos peligrosos.</a:t>
          </a:r>
          <a:endParaRPr lang="es-MX" b="0" i="0" u="none" strike="noStrike" dirty="0">
            <a:solidFill>
              <a:schemeClr val="bg1"/>
            </a:solidFill>
            <a:effectLst/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130A6CC8-B577-4858-BB73-861ABDD5BBD8}" type="parTrans" cxnId="{A9D90841-3C37-435F-99CA-531C2727310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DEA441F-B206-409E-AE1B-E165901AFF47}" type="sibTrans" cxnId="{A9D90841-3C37-435F-99CA-531C2727310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677E968-7750-4023-8A2B-06BAB386C22E}" type="pres">
      <dgm:prSet presAssocID="{B88F343B-2605-4055-B4DA-AB3E4967E2F7}" presName="diagram" presStyleCnt="0">
        <dgm:presLayoutVars>
          <dgm:dir/>
          <dgm:resizeHandles val="exact"/>
        </dgm:presLayoutVars>
      </dgm:prSet>
      <dgm:spPr/>
    </dgm:pt>
    <dgm:pt modelId="{D6F92ACD-CFD5-47BE-8FC5-615918C401C9}" type="pres">
      <dgm:prSet presAssocID="{C8E67D3C-E7AB-4B18-8D64-002737720A34}" presName="node" presStyleLbl="node1" presStyleIdx="0" presStyleCnt="3">
        <dgm:presLayoutVars>
          <dgm:bulletEnabled val="1"/>
        </dgm:presLayoutVars>
      </dgm:prSet>
      <dgm:spPr/>
    </dgm:pt>
    <dgm:pt modelId="{C5E667EA-C6BD-452F-B045-22C6A057DA25}" type="pres">
      <dgm:prSet presAssocID="{46D5083D-EFDB-4EB6-AC30-457E62D4BFB9}" presName="sibTrans" presStyleCnt="0"/>
      <dgm:spPr/>
    </dgm:pt>
    <dgm:pt modelId="{B28984CD-3633-4C4C-A5C0-3A6275A48692}" type="pres">
      <dgm:prSet presAssocID="{E824316B-4414-40E7-87FB-D1CF37234CD0}" presName="node" presStyleLbl="node1" presStyleIdx="1" presStyleCnt="3">
        <dgm:presLayoutVars>
          <dgm:bulletEnabled val="1"/>
        </dgm:presLayoutVars>
      </dgm:prSet>
      <dgm:spPr/>
    </dgm:pt>
    <dgm:pt modelId="{32B7594C-A89A-41A3-873A-AB042B4881C5}" type="pres">
      <dgm:prSet presAssocID="{2499C766-C747-4ADC-AD5A-624BC82DAE55}" presName="sibTrans" presStyleCnt="0"/>
      <dgm:spPr/>
    </dgm:pt>
    <dgm:pt modelId="{AEE7E473-C1F8-4E43-8F71-CFB7AB26A96C}" type="pres">
      <dgm:prSet presAssocID="{0BCD203C-DFA8-4A9A-AC5D-478BB4B6BB86}" presName="node" presStyleLbl="node1" presStyleIdx="2" presStyleCnt="3">
        <dgm:presLayoutVars>
          <dgm:bulletEnabled val="1"/>
        </dgm:presLayoutVars>
      </dgm:prSet>
      <dgm:spPr/>
    </dgm:pt>
  </dgm:ptLst>
  <dgm:cxnLst>
    <dgm:cxn modelId="{A9D90841-3C37-435F-99CA-531C2727310E}" srcId="{B88F343B-2605-4055-B4DA-AB3E4967E2F7}" destId="{0BCD203C-DFA8-4A9A-AC5D-478BB4B6BB86}" srcOrd="2" destOrd="0" parTransId="{130A6CC8-B577-4858-BB73-861ABDD5BBD8}" sibTransId="{CDEA441F-B206-409E-AE1B-E165901AFF47}"/>
    <dgm:cxn modelId="{8063DB45-D0E9-4B99-97D9-739A54427E92}" type="presOf" srcId="{E824316B-4414-40E7-87FB-D1CF37234CD0}" destId="{B28984CD-3633-4C4C-A5C0-3A6275A48692}" srcOrd="0" destOrd="0" presId="urn:microsoft.com/office/officeart/2005/8/layout/default"/>
    <dgm:cxn modelId="{1ABC1883-CF99-4799-A8EA-024D6FDB4F9B}" type="presOf" srcId="{0BCD203C-DFA8-4A9A-AC5D-478BB4B6BB86}" destId="{AEE7E473-C1F8-4E43-8F71-CFB7AB26A96C}" srcOrd="0" destOrd="0" presId="urn:microsoft.com/office/officeart/2005/8/layout/default"/>
    <dgm:cxn modelId="{F3DCE79F-757E-46FA-8977-5920D9DC6E02}" type="presOf" srcId="{B88F343B-2605-4055-B4DA-AB3E4967E2F7}" destId="{E677E968-7750-4023-8A2B-06BAB386C22E}" srcOrd="0" destOrd="0" presId="urn:microsoft.com/office/officeart/2005/8/layout/default"/>
    <dgm:cxn modelId="{0EF7E6AA-6708-4A77-AAF3-AB38C80321C1}" srcId="{B88F343B-2605-4055-B4DA-AB3E4967E2F7}" destId="{E824316B-4414-40E7-87FB-D1CF37234CD0}" srcOrd="1" destOrd="0" parTransId="{F631FA69-73B5-4966-8010-C2661F228CCD}" sibTransId="{2499C766-C747-4ADC-AD5A-624BC82DAE55}"/>
    <dgm:cxn modelId="{24168BF0-4DCC-4C58-BF5B-8C1094F1D994}" srcId="{B88F343B-2605-4055-B4DA-AB3E4967E2F7}" destId="{C8E67D3C-E7AB-4B18-8D64-002737720A34}" srcOrd="0" destOrd="0" parTransId="{7E436B62-EC68-4F87-897E-DDFBD63AD69A}" sibTransId="{46D5083D-EFDB-4EB6-AC30-457E62D4BFB9}"/>
    <dgm:cxn modelId="{D9565FFE-E11F-4CE0-A489-FED8DEDBE471}" type="presOf" srcId="{C8E67D3C-E7AB-4B18-8D64-002737720A34}" destId="{D6F92ACD-CFD5-47BE-8FC5-615918C401C9}" srcOrd="0" destOrd="0" presId="urn:microsoft.com/office/officeart/2005/8/layout/default"/>
    <dgm:cxn modelId="{4F0E6839-61CE-4AB8-AD8C-7789538928BE}" type="presParOf" srcId="{E677E968-7750-4023-8A2B-06BAB386C22E}" destId="{D6F92ACD-CFD5-47BE-8FC5-615918C401C9}" srcOrd="0" destOrd="0" presId="urn:microsoft.com/office/officeart/2005/8/layout/default"/>
    <dgm:cxn modelId="{5D6ACD18-BD27-4BF4-9095-8E5184B1D8E3}" type="presParOf" srcId="{E677E968-7750-4023-8A2B-06BAB386C22E}" destId="{C5E667EA-C6BD-452F-B045-22C6A057DA25}" srcOrd="1" destOrd="0" presId="urn:microsoft.com/office/officeart/2005/8/layout/default"/>
    <dgm:cxn modelId="{22B9A66E-22DB-43A5-AC6A-5EDC69CE8E3A}" type="presParOf" srcId="{E677E968-7750-4023-8A2B-06BAB386C22E}" destId="{B28984CD-3633-4C4C-A5C0-3A6275A48692}" srcOrd="2" destOrd="0" presId="urn:microsoft.com/office/officeart/2005/8/layout/default"/>
    <dgm:cxn modelId="{527AE0B9-EFA1-4115-8B54-95C0A56D4217}" type="presParOf" srcId="{E677E968-7750-4023-8A2B-06BAB386C22E}" destId="{32B7594C-A89A-41A3-873A-AB042B4881C5}" srcOrd="3" destOrd="0" presId="urn:microsoft.com/office/officeart/2005/8/layout/default"/>
    <dgm:cxn modelId="{2452C06B-1BD0-4538-BF13-EF208E45F7E4}" type="presParOf" srcId="{E677E968-7750-4023-8A2B-06BAB386C22E}" destId="{AEE7E473-C1F8-4E43-8F71-CFB7AB26A9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2ACD-CFD5-47BE-8FC5-615918C401C9}">
      <dsp:nvSpPr>
        <dsp:cNvPr id="0" name=""/>
        <dsp:cNvSpPr/>
      </dsp:nvSpPr>
      <dsp:spPr>
        <a:xfrm>
          <a:off x="1870471" y="3029"/>
          <a:ext cx="4024312" cy="2414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3800" b="0" i="0" u="none" strike="noStrike" kern="120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Derrames de hidrocarburos y químicos.</a:t>
          </a:r>
          <a:endParaRPr lang="es-CO" sz="3800" kern="1200" dirty="0">
            <a:solidFill>
              <a:schemeClr val="bg1"/>
            </a:solidFill>
          </a:endParaRPr>
        </a:p>
      </dsp:txBody>
      <dsp:txXfrm>
        <a:off x="1870471" y="3029"/>
        <a:ext cx="4024312" cy="2414587"/>
      </dsp:txXfrm>
    </dsp:sp>
    <dsp:sp modelId="{B28984CD-3633-4C4C-A5C0-3A6275A48692}">
      <dsp:nvSpPr>
        <dsp:cNvPr id="0" name=""/>
        <dsp:cNvSpPr/>
      </dsp:nvSpPr>
      <dsp:spPr>
        <a:xfrm>
          <a:off x="6297215" y="3029"/>
          <a:ext cx="4024312" cy="2414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b="0" i="0" u="none" strike="noStrike" kern="12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Emisiones contaminantes y polvo en suspensión.</a:t>
          </a:r>
        </a:p>
      </dsp:txBody>
      <dsp:txXfrm>
        <a:off x="6297215" y="3029"/>
        <a:ext cx="4024312" cy="2414587"/>
      </dsp:txXfrm>
    </dsp:sp>
    <dsp:sp modelId="{AEE7E473-C1F8-4E43-8F71-CFB7AB26A96C}">
      <dsp:nvSpPr>
        <dsp:cNvPr id="0" name=""/>
        <dsp:cNvSpPr/>
      </dsp:nvSpPr>
      <dsp:spPr>
        <a:xfrm>
          <a:off x="4083843" y="2820048"/>
          <a:ext cx="4024312" cy="2414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b="0" i="0" u="none" strike="noStrike" kern="120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Ruido y residuos peligrosos.</a:t>
          </a:r>
          <a:endParaRPr lang="es-MX" sz="3800" b="0" i="0" u="none" strike="noStrike" kern="1200" dirty="0">
            <a:solidFill>
              <a:schemeClr val="bg1"/>
            </a:solidFill>
            <a:effectLst/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4083843" y="2820048"/>
        <a:ext cx="4024312" cy="2414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6F9B-1897-9D4B-902D-E3C8540AB452}" type="datetimeFigureOut">
              <a:rPr lang="es-ES_tradnl" smtClean="0"/>
              <a:t>23/04/2025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16BF7-F513-FE48-BCCF-AADA432B21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29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16BF7-F513-FE48-BCCF-AADA432B21B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543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c65bbf59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c65bbf59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56031" y="5143500"/>
            <a:ext cx="3433286" cy="5143500"/>
          </a:xfrm>
          <a:prstGeom prst="rect">
            <a:avLst/>
          </a:prstGeom>
          <a:solidFill>
            <a:srgbClr val="83A3CC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3" name="AutoShape 3"/>
          <p:cNvSpPr/>
          <p:nvPr/>
        </p:nvSpPr>
        <p:spPr>
          <a:xfrm>
            <a:off x="14854714" y="0"/>
            <a:ext cx="3433286" cy="5143500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reeform 5"/>
          <p:cNvSpPr/>
          <p:nvPr/>
        </p:nvSpPr>
        <p:spPr>
          <a:xfrm rot="-10800000">
            <a:off x="-1722022" y="0"/>
            <a:ext cx="3444043" cy="3444043"/>
          </a:xfrm>
          <a:custGeom>
            <a:avLst/>
            <a:gdLst/>
            <a:ahLst/>
            <a:cxnLst/>
            <a:rect l="l" t="t" r="r" b="b"/>
            <a:pathLst>
              <a:path w="3444043" h="3444043">
                <a:moveTo>
                  <a:pt x="0" y="0"/>
                </a:moveTo>
                <a:lnTo>
                  <a:pt x="3444043" y="0"/>
                </a:lnTo>
                <a:lnTo>
                  <a:pt x="3444043" y="3444043"/>
                </a:lnTo>
                <a:lnTo>
                  <a:pt x="0" y="344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6" name="Freeform 6"/>
          <p:cNvSpPr/>
          <p:nvPr/>
        </p:nvSpPr>
        <p:spPr>
          <a:xfrm>
            <a:off x="10150819" y="5581788"/>
            <a:ext cx="4705211" cy="4705211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778534" cy="778534"/>
            <a:chOff x="0" y="0"/>
            <a:chExt cx="1038045" cy="103804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38045" cy="103804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F519E"/>
              </a:solidFill>
            </p:spPr>
            <p:txBody>
              <a:bodyPr/>
              <a:lstStyle/>
              <a:p>
                <a:endParaRPr lang="en-US" noProof="0" dirty="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98887" y="328667"/>
              <a:ext cx="640272" cy="390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endParaRPr lang="en-US" noProof="0" dirty="0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4857349" y="7436703"/>
            <a:ext cx="2850297" cy="2850297"/>
          </a:xfrm>
          <a:custGeom>
            <a:avLst/>
            <a:gdLst/>
            <a:ahLst/>
            <a:cxnLst/>
            <a:rect l="l" t="t" r="r" b="b"/>
            <a:pathLst>
              <a:path w="2850297" h="2850297">
                <a:moveTo>
                  <a:pt x="0" y="0"/>
                </a:moveTo>
                <a:lnTo>
                  <a:pt x="2850297" y="0"/>
                </a:lnTo>
                <a:lnTo>
                  <a:pt x="2850297" y="2850297"/>
                </a:lnTo>
                <a:lnTo>
                  <a:pt x="0" y="285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TextBox 13"/>
          <p:cNvSpPr txBox="1"/>
          <p:nvPr/>
        </p:nvSpPr>
        <p:spPr>
          <a:xfrm>
            <a:off x="2835377" y="1194577"/>
            <a:ext cx="10302188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200" b="1" noProof="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Prevención y </a:t>
            </a:r>
            <a:r>
              <a:rPr lang="en-US" sz="7200" b="1" noProof="0" dirty="0" err="1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Contingencias</a:t>
            </a:r>
            <a:r>
              <a:rPr lang="en-US" sz="7200" b="1" noProof="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7200" b="1" noProof="0" dirty="0" err="1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Ambientales</a:t>
            </a:r>
            <a:endParaRPr lang="en-US" sz="7200" b="1" noProof="0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/>
            <a:endParaRPr lang="en-US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 Condensed Bold"/>
            </a:endParaRPr>
          </a:p>
          <a:p>
            <a:pPr algn="l"/>
            <a:r>
              <a:rPr lang="en-US" sz="5400" b="1" dirty="0" err="1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Maniobras</a:t>
            </a:r>
            <a:r>
              <a:rPr lang="en-US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 en </a:t>
            </a:r>
            <a:r>
              <a:rPr lang="en-US" sz="5400" b="1" dirty="0" err="1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Áreas</a:t>
            </a:r>
            <a:r>
              <a:rPr lang="en-US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Restringidas</a:t>
            </a:r>
            <a:endParaRPr lang="en-US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0021" y="5238935"/>
            <a:ext cx="11148432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defRPr sz="2400"/>
            </a:pPr>
            <a:endParaRPr lang="en-US" sz="30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Bold"/>
            </a:endParaRPr>
          </a:p>
          <a:p>
            <a:pPr algn="just">
              <a:lnSpc>
                <a:spcPct val="150000"/>
              </a:lnSpc>
              <a:defRPr sz="2400"/>
            </a:pPr>
            <a:r>
              <a:rPr lang="en-US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Bold"/>
              </a:rPr>
              <a:t>Jaime Alberto Herrera Diaz</a:t>
            </a:r>
          </a:p>
          <a:p>
            <a:pPr algn="just">
              <a:lnSpc>
                <a:spcPct val="150000"/>
              </a:lnSpc>
              <a:defRPr sz="2400"/>
            </a:pPr>
            <a:r>
              <a:rPr lang="en-US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Bold"/>
              </a:rPr>
              <a:t>Ing. Petroleos</a:t>
            </a:r>
          </a:p>
          <a:p>
            <a:pPr algn="just">
              <a:lnSpc>
                <a:spcPct val="150000"/>
              </a:lnSpc>
              <a:defRPr sz="2400"/>
            </a:pPr>
            <a:r>
              <a:rPr lang="en-US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Bold"/>
              </a:rPr>
              <a:t>CEO Varichem </a:t>
            </a:r>
          </a:p>
          <a:p>
            <a:pPr algn="just">
              <a:lnSpc>
                <a:spcPct val="150000"/>
              </a:lnSpc>
              <a:defRPr sz="2400"/>
            </a:pPr>
            <a:r>
              <a:rPr lang="en-US" sz="30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Bold"/>
              </a:rPr>
              <a:t>Especialista</a:t>
            </a:r>
            <a:r>
              <a:rPr lang="en-US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Bold"/>
              </a:rPr>
              <a:t> en Derrames de </a:t>
            </a:r>
            <a:r>
              <a:rPr lang="en-US" sz="30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Bold"/>
              </a:rPr>
              <a:t>hidrocarburos</a:t>
            </a:r>
            <a:endParaRPr lang="en-US" sz="30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Bold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C9C6968-0260-3DE0-EA9E-4AB18804ED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08" y="8505439"/>
            <a:ext cx="4197138" cy="15057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/>
          <p:nvPr/>
        </p:nvSpPr>
        <p:spPr>
          <a:xfrm>
            <a:off x="1140800" y="1827100"/>
            <a:ext cx="4078800" cy="3314400"/>
          </a:xfrm>
          <a:prstGeom prst="roundRect">
            <a:avLst>
              <a:gd name="adj" fmla="val 16667"/>
            </a:avLst>
          </a:prstGeom>
          <a:solidFill>
            <a:srgbClr val="0E519E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4" name="Google Shape;234;p22"/>
          <p:cNvSpPr/>
          <p:nvPr/>
        </p:nvSpPr>
        <p:spPr>
          <a:xfrm>
            <a:off x="7104600" y="3652850"/>
            <a:ext cx="4078800" cy="3314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5" name="Google Shape;235;p22"/>
          <p:cNvSpPr/>
          <p:nvPr/>
        </p:nvSpPr>
        <p:spPr>
          <a:xfrm>
            <a:off x="12773100" y="5310050"/>
            <a:ext cx="4078800" cy="33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2" name="Google Shape;242;p22"/>
          <p:cNvSpPr/>
          <p:nvPr/>
        </p:nvSpPr>
        <p:spPr>
          <a:xfrm rot="10800000" flipH="1">
            <a:off x="1143000" y="5329250"/>
            <a:ext cx="5524800" cy="1638000"/>
          </a:xfrm>
          <a:prstGeom prst="bentArrow">
            <a:avLst>
              <a:gd name="adj1" fmla="val 34890"/>
              <a:gd name="adj2" fmla="val 25000"/>
              <a:gd name="adj3" fmla="val 50000"/>
              <a:gd name="adj4" fmla="val 5634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3" name="Google Shape;243;p22"/>
          <p:cNvSpPr/>
          <p:nvPr/>
        </p:nvSpPr>
        <p:spPr>
          <a:xfrm rot="10800000" flipH="1">
            <a:off x="7104600" y="7155000"/>
            <a:ext cx="5524800" cy="1638000"/>
          </a:xfrm>
          <a:prstGeom prst="bentArrow">
            <a:avLst>
              <a:gd name="adj1" fmla="val 34890"/>
              <a:gd name="adj2" fmla="val 25000"/>
              <a:gd name="adj3" fmla="val 50000"/>
              <a:gd name="adj4" fmla="val 5634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" name="Google Shape;67;p16">
            <a:extLst>
              <a:ext uri="{FF2B5EF4-FFF2-40B4-BE49-F238E27FC236}">
                <a16:creationId xmlns:a16="http://schemas.microsoft.com/office/drawing/2014/main" id="{610DE0B6-0427-F355-D5BE-CA5A1276170A}"/>
              </a:ext>
            </a:extLst>
          </p:cNvPr>
          <p:cNvSpPr txBox="1">
            <a:spLocks/>
          </p:cNvSpPr>
          <p:nvPr/>
        </p:nvSpPr>
        <p:spPr>
          <a:xfrm>
            <a:off x="1445584" y="971700"/>
            <a:ext cx="15396600" cy="571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5800" b="1" dirty="0">
                <a:solidFill>
                  <a:srgbClr val="0E519E"/>
                </a:solidFill>
                <a:latin typeface="Helvetica" panose="020B0604020202020204" pitchFamily="34" charset="0"/>
                <a:ea typeface="Roboto Condensed SemiBold" panose="02000000000000000000" pitchFamily="2" charset="0"/>
                <a:cs typeface="Helvetica" panose="020B0604020202020204" pitchFamily="34" charset="0"/>
              </a:rPr>
              <a:t>Normativa Internacional</a:t>
            </a:r>
          </a:p>
        </p:txBody>
      </p:sp>
      <p:sp>
        <p:nvSpPr>
          <p:cNvPr id="5" name="Google Shape;123;p18">
            <a:extLst>
              <a:ext uri="{FF2B5EF4-FFF2-40B4-BE49-F238E27FC236}">
                <a16:creationId xmlns:a16="http://schemas.microsoft.com/office/drawing/2014/main" id="{755743BB-3F4C-FA86-C2C8-8D54BF14BCD0}"/>
              </a:ext>
            </a:extLst>
          </p:cNvPr>
          <p:cNvSpPr txBox="1"/>
          <p:nvPr/>
        </p:nvSpPr>
        <p:spPr>
          <a:xfrm>
            <a:off x="1164448" y="2695953"/>
            <a:ext cx="37914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s-CO" sz="4000" dirty="0">
                <a:solidFill>
                  <a:schemeClr val="l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Fira Sans Extra Condensed Medium"/>
                <a:sym typeface="Fira Sans Extra Condensed Medium"/>
              </a:rPr>
              <a:t>ISO 14001</a:t>
            </a:r>
          </a:p>
        </p:txBody>
      </p:sp>
      <p:sp>
        <p:nvSpPr>
          <p:cNvPr id="6" name="Google Shape;124;p18">
            <a:extLst>
              <a:ext uri="{FF2B5EF4-FFF2-40B4-BE49-F238E27FC236}">
                <a16:creationId xmlns:a16="http://schemas.microsoft.com/office/drawing/2014/main" id="{C8104586-8ADD-A03F-7BFB-D98492DA3124}"/>
              </a:ext>
            </a:extLst>
          </p:cNvPr>
          <p:cNvSpPr txBox="1"/>
          <p:nvPr/>
        </p:nvSpPr>
        <p:spPr>
          <a:xfrm>
            <a:off x="1199100" y="3478626"/>
            <a:ext cx="37914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lt1"/>
                </a:solidFill>
                <a:latin typeface="Helvetica" pitchFamily="2" charset="0"/>
                <a:ea typeface="Roboto"/>
                <a:cs typeface="Roboto"/>
                <a:sym typeface="Roboto"/>
              </a:rPr>
              <a:t> Sistemas de gestión ambiental.</a:t>
            </a:r>
          </a:p>
          <a:p>
            <a:pPr algn="ctr"/>
            <a:endParaRPr lang="en-US" sz="2800" dirty="0">
              <a:solidFill>
                <a:schemeClr val="lt1"/>
              </a:solidFill>
              <a:latin typeface="Helvetica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3;p18">
            <a:extLst>
              <a:ext uri="{FF2B5EF4-FFF2-40B4-BE49-F238E27FC236}">
                <a16:creationId xmlns:a16="http://schemas.microsoft.com/office/drawing/2014/main" id="{256BF614-5F58-C9F4-FE6A-C993D49BB4BF}"/>
              </a:ext>
            </a:extLst>
          </p:cNvPr>
          <p:cNvSpPr txBox="1"/>
          <p:nvPr/>
        </p:nvSpPr>
        <p:spPr>
          <a:xfrm>
            <a:off x="7175874" y="4433158"/>
            <a:ext cx="3791400" cy="52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s-CO" sz="4000" dirty="0">
                <a:solidFill>
                  <a:schemeClr val="l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Fira Sans Extra Condensed Medium"/>
                <a:sym typeface="Fira Sans Extra Condensed Medium"/>
              </a:rPr>
              <a:t>Código IMDG</a:t>
            </a:r>
          </a:p>
        </p:txBody>
      </p:sp>
      <p:sp>
        <p:nvSpPr>
          <p:cNvPr id="8" name="Google Shape;124;p18">
            <a:extLst>
              <a:ext uri="{FF2B5EF4-FFF2-40B4-BE49-F238E27FC236}">
                <a16:creationId xmlns:a16="http://schemas.microsoft.com/office/drawing/2014/main" id="{906C0E9E-8A26-FA4D-2B43-293D7C4DEEEA}"/>
              </a:ext>
            </a:extLst>
          </p:cNvPr>
          <p:cNvSpPr txBox="1"/>
          <p:nvPr/>
        </p:nvSpPr>
        <p:spPr>
          <a:xfrm>
            <a:off x="7216959" y="5141500"/>
            <a:ext cx="37914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lt1"/>
                </a:solidFill>
                <a:latin typeface="Helvetica" pitchFamily="2" charset="0"/>
                <a:ea typeface="Roboto"/>
                <a:cs typeface="Roboto"/>
                <a:sym typeface="Roboto"/>
              </a:rPr>
              <a:t>Manejo seguro de mercancías peligrosas</a:t>
            </a:r>
            <a:endParaRPr sz="2800" dirty="0">
              <a:solidFill>
                <a:schemeClr val="lt1"/>
              </a:solidFill>
              <a:latin typeface="Helvetica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3;p18">
            <a:extLst>
              <a:ext uri="{FF2B5EF4-FFF2-40B4-BE49-F238E27FC236}">
                <a16:creationId xmlns:a16="http://schemas.microsoft.com/office/drawing/2014/main" id="{2A93FF1D-D2BF-CDC2-142A-8CA4E66376B1}"/>
              </a:ext>
            </a:extLst>
          </p:cNvPr>
          <p:cNvSpPr txBox="1"/>
          <p:nvPr/>
        </p:nvSpPr>
        <p:spPr>
          <a:xfrm>
            <a:off x="13035018" y="6277237"/>
            <a:ext cx="37914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s-CO" sz="4000" dirty="0">
                <a:solidFill>
                  <a:schemeClr val="l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Fira Sans Extra Condensed Medium"/>
                <a:sym typeface="Fira Sans Extra Condensed Medium"/>
              </a:rPr>
              <a:t>Convenio MARPOL</a:t>
            </a:r>
          </a:p>
        </p:txBody>
      </p:sp>
      <p:sp>
        <p:nvSpPr>
          <p:cNvPr id="10" name="Google Shape;124;p18">
            <a:extLst>
              <a:ext uri="{FF2B5EF4-FFF2-40B4-BE49-F238E27FC236}">
                <a16:creationId xmlns:a16="http://schemas.microsoft.com/office/drawing/2014/main" id="{F74BD045-3686-E462-4DDB-64098FA03F90}"/>
              </a:ext>
            </a:extLst>
          </p:cNvPr>
          <p:cNvSpPr txBox="1"/>
          <p:nvPr/>
        </p:nvSpPr>
        <p:spPr>
          <a:xfrm>
            <a:off x="12978086" y="7174502"/>
            <a:ext cx="37914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itchFamily="2" charset="0"/>
                <a:ea typeface="Roboto"/>
                <a:cs typeface="Roboto"/>
                <a:sym typeface="Roboto"/>
              </a:rPr>
              <a:t>Prevención de contaminación marina</a:t>
            </a:r>
            <a:endParaRPr sz="2800" dirty="0">
              <a:solidFill>
                <a:schemeClr val="lt1"/>
              </a:solidFill>
              <a:latin typeface="Helvetica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3" name="Imagen 2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BB2CC8EB-5DE4-E82B-BAEC-81994C2063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7924" y="9169515"/>
            <a:ext cx="2618956" cy="909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6BDE-A074-3C33-E89E-D1ED5A3D8E7E}"/>
              </a:ext>
            </a:extLst>
          </p:cNvPr>
          <p:cNvSpPr txBox="1">
            <a:spLocks/>
          </p:cNvSpPr>
          <p:nvPr/>
        </p:nvSpPr>
        <p:spPr>
          <a:xfrm>
            <a:off x="808830" y="1253722"/>
            <a:ext cx="6341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sz="5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Buenas Prácticas Ejecutivas</a:t>
            </a:r>
            <a:endParaRPr kumimoji="0" lang="es-ES_tradnl" altLang="es-CO" sz="5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6 Rectángulo redondeado">
            <a:extLst>
              <a:ext uri="{FF2B5EF4-FFF2-40B4-BE49-F238E27FC236}">
                <a16:creationId xmlns:a16="http://schemas.microsoft.com/office/drawing/2014/main" id="{F28B8D2E-BFDD-DD88-268C-62A73FA278D5}"/>
              </a:ext>
            </a:extLst>
          </p:cNvPr>
          <p:cNvSpPr/>
          <p:nvPr/>
        </p:nvSpPr>
        <p:spPr>
          <a:xfrm>
            <a:off x="4614336" y="4149394"/>
            <a:ext cx="3403627" cy="502646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6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C3A76714-404C-FBFE-3EBF-A1DC0D230B21}"/>
              </a:ext>
            </a:extLst>
          </p:cNvPr>
          <p:cNvSpPr/>
          <p:nvPr/>
        </p:nvSpPr>
        <p:spPr>
          <a:xfrm>
            <a:off x="8367835" y="4149394"/>
            <a:ext cx="3193278" cy="5026464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60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6 Rectángulo redondeado">
            <a:extLst>
              <a:ext uri="{FF2B5EF4-FFF2-40B4-BE49-F238E27FC236}">
                <a16:creationId xmlns:a16="http://schemas.microsoft.com/office/drawing/2014/main" id="{B26E4846-C4E9-D53D-1A40-7FAF78CC96D9}"/>
              </a:ext>
            </a:extLst>
          </p:cNvPr>
          <p:cNvSpPr/>
          <p:nvPr/>
        </p:nvSpPr>
        <p:spPr>
          <a:xfrm>
            <a:off x="11939811" y="4149394"/>
            <a:ext cx="3141882" cy="502646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6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D8D857-0691-F89C-2BD3-7632192B9860}"/>
              </a:ext>
            </a:extLst>
          </p:cNvPr>
          <p:cNvSpPr txBox="1"/>
          <p:nvPr/>
        </p:nvSpPr>
        <p:spPr>
          <a:xfrm>
            <a:off x="12086043" y="5685324"/>
            <a:ext cx="314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Promover cultura de seguridad ambiental.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AB62B533-0CDF-45DE-AF2B-FDAB74F05F72}"/>
              </a:ext>
            </a:extLst>
          </p:cNvPr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AB1C898A-DCFE-AE8E-822D-812BA54975DB}"/>
              </a:ext>
            </a:extLst>
          </p:cNvPr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9274F6A-4A95-647E-81CB-141E0D9B7F05}"/>
              </a:ext>
            </a:extLst>
          </p:cNvPr>
          <p:cNvSpPr/>
          <p:nvPr/>
        </p:nvSpPr>
        <p:spPr>
          <a:xfrm>
            <a:off x="4803468" y="2490929"/>
            <a:ext cx="2849310" cy="2711914"/>
          </a:xfrm>
          <a:prstGeom prst="ellipse">
            <a:avLst/>
          </a:prstGeom>
          <a:solidFill>
            <a:srgbClr val="0095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C26F07B-50DD-E87C-6695-7AC9ABB92F8C}"/>
              </a:ext>
            </a:extLst>
          </p:cNvPr>
          <p:cNvSpPr/>
          <p:nvPr/>
        </p:nvSpPr>
        <p:spPr>
          <a:xfrm>
            <a:off x="8515583" y="2579285"/>
            <a:ext cx="2849310" cy="2711914"/>
          </a:xfrm>
          <a:prstGeom prst="ellipse">
            <a:avLst/>
          </a:prstGeom>
          <a:solidFill>
            <a:srgbClr val="0095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849700B-C047-9452-3BED-C9012BF30363}"/>
              </a:ext>
            </a:extLst>
          </p:cNvPr>
          <p:cNvSpPr/>
          <p:nvPr/>
        </p:nvSpPr>
        <p:spPr>
          <a:xfrm>
            <a:off x="12058733" y="2665233"/>
            <a:ext cx="2849310" cy="2711914"/>
          </a:xfrm>
          <a:prstGeom prst="ellipse">
            <a:avLst/>
          </a:prstGeom>
          <a:solidFill>
            <a:srgbClr val="0095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82167-7F6D-ADED-7EF4-3CBB955003AC}"/>
              </a:ext>
            </a:extLst>
          </p:cNvPr>
          <p:cNvSpPr txBox="1"/>
          <p:nvPr/>
        </p:nvSpPr>
        <p:spPr>
          <a:xfrm>
            <a:off x="8553122" y="5638646"/>
            <a:ext cx="2774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Revisar y actualizar planes periódicamente.</a:t>
            </a:r>
          </a:p>
          <a:p>
            <a:endParaRPr lang="es-CO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4D7C13-056A-9087-55B7-F05DA7020600}"/>
              </a:ext>
            </a:extLst>
          </p:cNvPr>
          <p:cNvSpPr txBox="1"/>
          <p:nvPr/>
        </p:nvSpPr>
        <p:spPr>
          <a:xfrm>
            <a:off x="4929033" y="5631574"/>
            <a:ext cx="2774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Inversión en prevención = ahorro en emergencias</a:t>
            </a:r>
            <a:endParaRPr lang="es-CO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" name="Imagen 9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89D78836-1B00-AF61-AC43-7A5CA9ECC3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7924" y="9169515"/>
            <a:ext cx="2618956" cy="909768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D89008A0-693E-F099-C87A-F4FC279615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588" y="3008016"/>
            <a:ext cx="1578751" cy="15787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86AE67A-E332-2E4C-F773-2F56E65187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9831" y="3214510"/>
            <a:ext cx="1869767" cy="1869767"/>
          </a:xfrm>
          <a:prstGeom prst="rect">
            <a:avLst/>
          </a:prstGeom>
        </p:spPr>
      </p:pic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3045EDD3-2C63-E882-EF86-0C0782EBB2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670" y="2963432"/>
            <a:ext cx="1879480" cy="18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5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714B1-C863-646B-6597-6D0DFA41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>
            <a:extLst>
              <a:ext uri="{FF2B5EF4-FFF2-40B4-BE49-F238E27FC236}">
                <a16:creationId xmlns:a16="http://schemas.microsoft.com/office/drawing/2014/main" id="{F19D1B6F-F3E7-973D-6B91-C00D67C34960}"/>
              </a:ext>
            </a:extLst>
          </p:cNvPr>
          <p:cNvSpPr/>
          <p:nvPr/>
        </p:nvSpPr>
        <p:spPr>
          <a:xfrm>
            <a:off x="3039623" y="5036154"/>
            <a:ext cx="2839410" cy="590923"/>
          </a:xfrm>
          <a:prstGeom prst="rect">
            <a:avLst/>
          </a:prstGeom>
          <a:solidFill>
            <a:srgbClr val="4AACC6"/>
          </a:solidFill>
        </p:spPr>
        <p:txBody>
          <a:bodyPr/>
          <a:lstStyle/>
          <a:p>
            <a:endParaRPr lang="es-ES_tradnl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5D4194E-A917-AB30-20CE-EF92CC5C9C6D}"/>
              </a:ext>
            </a:extLst>
          </p:cNvPr>
          <p:cNvSpPr/>
          <p:nvPr/>
        </p:nvSpPr>
        <p:spPr>
          <a:xfrm>
            <a:off x="2752615" y="1344425"/>
            <a:ext cx="1485375" cy="1840988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D680F9C-2EB4-2A9D-B03A-95AF673AFCE3}"/>
              </a:ext>
            </a:extLst>
          </p:cNvPr>
          <p:cNvSpPr/>
          <p:nvPr/>
        </p:nvSpPr>
        <p:spPr>
          <a:xfrm>
            <a:off x="-163086" y="2571750"/>
            <a:ext cx="3202708" cy="7715250"/>
          </a:xfrm>
          <a:prstGeom prst="rect">
            <a:avLst/>
          </a:prstGeom>
          <a:solidFill>
            <a:srgbClr val="0F519E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59FA521-D8AE-1F20-728B-5768ABF2EE1C}"/>
              </a:ext>
            </a:extLst>
          </p:cNvPr>
          <p:cNvSpPr/>
          <p:nvPr/>
        </p:nvSpPr>
        <p:spPr>
          <a:xfrm>
            <a:off x="1410744" y="3080140"/>
            <a:ext cx="1485375" cy="1840988"/>
          </a:xfrm>
          <a:prstGeom prst="rect">
            <a:avLst/>
          </a:prstGeom>
          <a:solidFill>
            <a:srgbClr val="9AD6B3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1DC7305-6559-4CC0-3929-29CC60F35E42}"/>
              </a:ext>
            </a:extLst>
          </p:cNvPr>
          <p:cNvSpPr txBox="1"/>
          <p:nvPr/>
        </p:nvSpPr>
        <p:spPr>
          <a:xfrm>
            <a:off x="5188334" y="282659"/>
            <a:ext cx="988209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s-MX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Ultra-Bold"/>
              </a:rPr>
              <a:t>Conclusiones</a:t>
            </a:r>
            <a:endParaRPr lang="en-US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Ultra-Bold"/>
            </a:endParaRPr>
          </a:p>
        </p:txBody>
      </p:sp>
      <p:pic>
        <p:nvPicPr>
          <p:cNvPr id="9" name="Imagen 8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C0D68139-3BD9-E9ED-498C-BA96D83790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9978" y="239827"/>
            <a:ext cx="2618956" cy="9097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F95EB43-1E70-51AF-76E4-57EEFFBAA5C9}"/>
              </a:ext>
            </a:extLst>
          </p:cNvPr>
          <p:cNvSpPr txBox="1"/>
          <p:nvPr/>
        </p:nvSpPr>
        <p:spPr>
          <a:xfrm>
            <a:off x="9144000" y="2007083"/>
            <a:ext cx="8804934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gestión del riesgo y prevención, es clave para el desarrollo de operaciones seguras.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estandarización de procedimientos para maniobras en áreas restringidas garantiza la ejecución de operaciones seguras y eficientes.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respuesta efectiva minimiza impactos ambientales.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 liderazgo ejecutivo es esencial.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AB8A001-B258-0C2C-F5CF-5754E3407A38}"/>
              </a:ext>
            </a:extLst>
          </p:cNvPr>
          <p:cNvSpPr/>
          <p:nvPr/>
        </p:nvSpPr>
        <p:spPr>
          <a:xfrm>
            <a:off x="3039622" y="9387022"/>
            <a:ext cx="1485375" cy="1840988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pic>
        <p:nvPicPr>
          <p:cNvPr id="7" name="Imagen 6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0C6E4DCF-0684-641C-DE63-627D98FEC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087" y="-33501"/>
            <a:ext cx="7866537" cy="5919569"/>
          </a:xfrm>
          <a:prstGeom prst="rect">
            <a:avLst/>
          </a:prstGeom>
        </p:spPr>
      </p:pic>
      <p:pic>
        <p:nvPicPr>
          <p:cNvPr id="14" name="Imagen 13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E9751AEB-3FAE-93DF-48DC-A54E5DECA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87" y="6467841"/>
            <a:ext cx="7866537" cy="3819159"/>
          </a:xfrm>
          <a:prstGeom prst="rect">
            <a:avLst/>
          </a:prstGeom>
        </p:spPr>
      </p:pic>
      <p:pic>
        <p:nvPicPr>
          <p:cNvPr id="16" name="Imagen 15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E7815E6F-0A08-1A6F-1A27-F0C20527D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7924" y="9169515"/>
            <a:ext cx="2618956" cy="9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ACC7A-820B-B24B-E824-C0A48431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52387C-3ECD-CA35-B00D-A5F523CA557F}"/>
              </a:ext>
            </a:extLst>
          </p:cNvPr>
          <p:cNvSpPr/>
          <p:nvPr/>
        </p:nvSpPr>
        <p:spPr>
          <a:xfrm>
            <a:off x="11421428" y="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3426857" h="5143500">
                <a:moveTo>
                  <a:pt x="0" y="0"/>
                </a:moveTo>
                <a:lnTo>
                  <a:pt x="3426856" y="0"/>
                </a:lnTo>
                <a:lnTo>
                  <a:pt x="342685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EBCFF98-BDD3-3F5C-0C98-D3AD76E6CBB0}"/>
              </a:ext>
            </a:extLst>
          </p:cNvPr>
          <p:cNvSpPr/>
          <p:nvPr/>
        </p:nvSpPr>
        <p:spPr>
          <a:xfrm>
            <a:off x="14848284" y="0"/>
            <a:ext cx="3433286" cy="5143500"/>
          </a:xfrm>
          <a:prstGeom prst="rect">
            <a:avLst/>
          </a:prstGeom>
          <a:solidFill>
            <a:srgbClr val="0F519E"/>
          </a:solidFill>
        </p:spPr>
        <p:txBody>
          <a:bodyPr/>
          <a:lstStyle/>
          <a:p>
            <a:endParaRPr lang="es-CO" noProof="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1B9913D-F297-8820-291C-7675FC606595}"/>
              </a:ext>
            </a:extLst>
          </p:cNvPr>
          <p:cNvSpPr/>
          <p:nvPr/>
        </p:nvSpPr>
        <p:spPr>
          <a:xfrm>
            <a:off x="11421427" y="5143500"/>
            <a:ext cx="3433286" cy="5143500"/>
          </a:xfrm>
          <a:prstGeom prst="rect">
            <a:avLst/>
          </a:prstGeom>
          <a:solidFill>
            <a:srgbClr val="0F519E"/>
          </a:solidFill>
        </p:spPr>
        <p:txBody>
          <a:bodyPr/>
          <a:lstStyle/>
          <a:p>
            <a:endParaRPr lang="es-CO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CCDDC29-CF59-B90A-8930-5076BD96DA6A}"/>
              </a:ext>
            </a:extLst>
          </p:cNvPr>
          <p:cNvSpPr/>
          <p:nvPr/>
        </p:nvSpPr>
        <p:spPr>
          <a:xfrm rot="-10800000">
            <a:off x="14854714" y="5143500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66E17D-C62F-4A0B-6358-2017E9AA2A16}"/>
              </a:ext>
            </a:extLst>
          </p:cNvPr>
          <p:cNvSpPr/>
          <p:nvPr/>
        </p:nvSpPr>
        <p:spPr>
          <a:xfrm>
            <a:off x="17006552" y="9005552"/>
            <a:ext cx="505496" cy="505496"/>
          </a:xfrm>
          <a:custGeom>
            <a:avLst/>
            <a:gdLst/>
            <a:ahLst/>
            <a:cxnLst/>
            <a:rect l="l" t="t" r="r" b="b"/>
            <a:pathLst>
              <a:path w="505496" h="505496">
                <a:moveTo>
                  <a:pt x="0" y="0"/>
                </a:moveTo>
                <a:lnTo>
                  <a:pt x="505496" y="0"/>
                </a:lnTo>
                <a:lnTo>
                  <a:pt x="505496" y="505496"/>
                </a:lnTo>
                <a:lnTo>
                  <a:pt x="0" y="505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D20EC54-7405-0C4E-68F2-2E0EAA258C57}"/>
              </a:ext>
            </a:extLst>
          </p:cNvPr>
          <p:cNvSpPr/>
          <p:nvPr/>
        </p:nvSpPr>
        <p:spPr>
          <a:xfrm>
            <a:off x="11613684" y="7045970"/>
            <a:ext cx="3241030" cy="3241030"/>
          </a:xfrm>
          <a:custGeom>
            <a:avLst/>
            <a:gdLst/>
            <a:ahLst/>
            <a:cxnLst/>
            <a:rect l="l" t="t" r="r" b="b"/>
            <a:pathLst>
              <a:path w="3241030" h="3241030">
                <a:moveTo>
                  <a:pt x="0" y="0"/>
                </a:moveTo>
                <a:lnTo>
                  <a:pt x="3241030" y="0"/>
                </a:lnTo>
                <a:lnTo>
                  <a:pt x="3241030" y="3241030"/>
                </a:lnTo>
                <a:lnTo>
                  <a:pt x="0" y="3241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96A22FA-0652-A1F0-1A01-D88F229D87EF}"/>
              </a:ext>
            </a:extLst>
          </p:cNvPr>
          <p:cNvSpPr/>
          <p:nvPr/>
        </p:nvSpPr>
        <p:spPr>
          <a:xfrm rot="-10800000">
            <a:off x="15614930" y="1615323"/>
            <a:ext cx="1912854" cy="1912854"/>
          </a:xfrm>
          <a:custGeom>
            <a:avLst/>
            <a:gdLst/>
            <a:ahLst/>
            <a:cxnLst/>
            <a:rect l="l" t="t" r="r" b="b"/>
            <a:pathLst>
              <a:path w="1912854" h="1912854">
                <a:moveTo>
                  <a:pt x="0" y="0"/>
                </a:moveTo>
                <a:lnTo>
                  <a:pt x="1912854" y="0"/>
                </a:lnTo>
                <a:lnTo>
                  <a:pt x="1912854" y="1912854"/>
                </a:lnTo>
                <a:lnTo>
                  <a:pt x="0" y="19128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noProof="0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D9DD7A3-EE41-2CCA-A25A-A242B1109288}"/>
              </a:ext>
            </a:extLst>
          </p:cNvPr>
          <p:cNvSpPr txBox="1"/>
          <p:nvPr/>
        </p:nvSpPr>
        <p:spPr>
          <a:xfrm>
            <a:off x="1190741" y="3056873"/>
            <a:ext cx="8835419" cy="170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08"/>
              </a:lnSpc>
              <a:spcBef>
                <a:spcPct val="0"/>
              </a:spcBef>
            </a:pPr>
            <a:r>
              <a:rPr lang="es-CO" sz="11916" b="1" u="none" noProof="0" dirty="0">
                <a:solidFill>
                  <a:srgbClr val="0F519E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¡Gracias!</a:t>
            </a:r>
            <a:endParaRPr lang="es-CO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3EADFF1-5026-8E3E-F6D3-A3815567CDD6}"/>
              </a:ext>
            </a:extLst>
          </p:cNvPr>
          <p:cNvSpPr/>
          <p:nvPr/>
        </p:nvSpPr>
        <p:spPr>
          <a:xfrm>
            <a:off x="16025990" y="8213639"/>
            <a:ext cx="1961123" cy="2073361"/>
          </a:xfrm>
          <a:custGeom>
            <a:avLst/>
            <a:gdLst/>
            <a:ahLst/>
            <a:cxnLst/>
            <a:rect l="l" t="t" r="r" b="b"/>
            <a:pathLst>
              <a:path w="1961123" h="2073361">
                <a:moveTo>
                  <a:pt x="0" y="0"/>
                </a:moveTo>
                <a:lnTo>
                  <a:pt x="1961124" y="0"/>
                </a:lnTo>
                <a:lnTo>
                  <a:pt x="1961124" y="2073361"/>
                </a:lnTo>
                <a:lnTo>
                  <a:pt x="0" y="207336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noProof="0" dirty="0"/>
          </a:p>
        </p:txBody>
      </p:sp>
      <p:pic>
        <p:nvPicPr>
          <p:cNvPr id="13" name="Imagen 12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19FCD853-C1B7-E18A-664C-CA459806407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70" y="8949340"/>
            <a:ext cx="2209220" cy="763772"/>
          </a:xfrm>
          <a:prstGeom prst="rect">
            <a:avLst/>
          </a:prstGeom>
        </p:spPr>
      </p:pic>
      <p:pic>
        <p:nvPicPr>
          <p:cNvPr id="15" name="Imagen 14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A3355A06-8190-1817-10C5-82365F55AC8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35" y="8873577"/>
            <a:ext cx="2193271" cy="897925"/>
          </a:xfrm>
          <a:prstGeom prst="rect">
            <a:avLst/>
          </a:prstGeom>
        </p:spPr>
      </p:pic>
      <p:pic>
        <p:nvPicPr>
          <p:cNvPr id="17" name="Imagen 16" descr="Imagen que contiene objeto, reloj, firmar, monitor&#10;&#10;El contenido generado por inteligencia artificial puede ser incorrecto.">
            <a:extLst>
              <a:ext uri="{FF2B5EF4-FFF2-40B4-BE49-F238E27FC236}">
                <a16:creationId xmlns:a16="http://schemas.microsoft.com/office/drawing/2014/main" id="{D7ABA9A4-DC22-F8FD-E0E0-D30F58DBE6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26" y="9011715"/>
            <a:ext cx="1973075" cy="464394"/>
          </a:xfrm>
          <a:prstGeom prst="rect">
            <a:avLst/>
          </a:prstGeom>
        </p:spPr>
      </p:pic>
      <p:pic>
        <p:nvPicPr>
          <p:cNvPr id="19" name="Imagen 18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012F9B4A-1C30-9EA6-2972-37138823B3F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67" y="8808685"/>
            <a:ext cx="2129732" cy="894437"/>
          </a:xfrm>
          <a:prstGeom prst="rect">
            <a:avLst/>
          </a:prstGeom>
        </p:spPr>
      </p:pic>
      <p:pic>
        <p:nvPicPr>
          <p:cNvPr id="21" name="Imagen 20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5CA3DB3D-5CA5-7F11-6C58-AFAE02CD11E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856" y="8781884"/>
            <a:ext cx="1126149" cy="932052"/>
          </a:xfrm>
          <a:prstGeom prst="rect">
            <a:avLst/>
          </a:prstGeom>
        </p:spPr>
      </p:pic>
      <p:pic>
        <p:nvPicPr>
          <p:cNvPr id="23" name="Imagen 22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7239F523-2DFA-3A68-C15A-3A03D166D61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836" y="6254279"/>
            <a:ext cx="5592742" cy="19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760F-C2C9-A8D1-A16F-1DFD8BBFA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>
            <a:extLst>
              <a:ext uri="{FF2B5EF4-FFF2-40B4-BE49-F238E27FC236}">
                <a16:creationId xmlns:a16="http://schemas.microsoft.com/office/drawing/2014/main" id="{0E04394D-57DA-0652-6B0B-718E1D59F907}"/>
              </a:ext>
            </a:extLst>
          </p:cNvPr>
          <p:cNvSpPr/>
          <p:nvPr/>
        </p:nvSpPr>
        <p:spPr>
          <a:xfrm>
            <a:off x="14854714" y="6663906"/>
            <a:ext cx="3433286" cy="3623094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390831E-D971-3907-9685-2E9409E12F2A}"/>
              </a:ext>
            </a:extLst>
          </p:cNvPr>
          <p:cNvSpPr/>
          <p:nvPr/>
        </p:nvSpPr>
        <p:spPr>
          <a:xfrm>
            <a:off x="14854714" y="3230619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7"/>
                </a:lnTo>
                <a:lnTo>
                  <a:pt x="0" y="3433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pic>
        <p:nvPicPr>
          <p:cNvPr id="17" name="Imagen 16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FEF5B788-5B52-AC00-18BD-D881286B3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4" y="8914381"/>
            <a:ext cx="2618956" cy="909768"/>
          </a:xfrm>
          <a:prstGeom prst="rect">
            <a:avLst/>
          </a:prstGeom>
        </p:spPr>
      </p:pic>
      <p:pic>
        <p:nvPicPr>
          <p:cNvPr id="6" name="Imagen 5" descr="Un barco en el mar&#10;&#10;El contenido generado por IA puede ser incorrecto.">
            <a:extLst>
              <a:ext uri="{FF2B5EF4-FFF2-40B4-BE49-F238E27FC236}">
                <a16:creationId xmlns:a16="http://schemas.microsoft.com/office/drawing/2014/main" id="{4D31D6BD-FE05-84A8-A2B1-50DDF35D1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8229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A38263-9BE8-5139-57CB-2B0ABB261C4C}"/>
              </a:ext>
            </a:extLst>
          </p:cNvPr>
          <p:cNvSpPr txBox="1"/>
          <p:nvPr/>
        </p:nvSpPr>
        <p:spPr>
          <a:xfrm>
            <a:off x="3742850" y="5370209"/>
            <a:ext cx="13697746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Plan Nacional de Contingencia, desarrolla normas consagradas:</a:t>
            </a:r>
          </a:p>
          <a:p>
            <a:endParaRPr lang="es-CO" sz="3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r>
              <a:rPr lang="es-CO" sz="3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Constitución Política Nacional de Colombia de 1991.</a:t>
            </a:r>
            <a:r>
              <a:rPr lang="es-CO" sz="3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Los artículos 79 y 80 establecen que es deber del Estado proteger la diversidad e integridad del ambiente, preservar las </a:t>
            </a:r>
            <a:r>
              <a:rPr lang="es-CO" sz="3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áreas de especial importancia ecológica, prevenir y controlar los factores de deterioro ambiental</a:t>
            </a:r>
            <a:r>
              <a:rPr lang="es-CO" sz="3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garantizar el desarrollo sostenible de los recursos naturales, su conservación, restauración o sustitución, cooperar en la protección de los ecosistemas situados en zonas fronterizas, aplicar sanciones a quienes afecten su integridad y exigir la reparación de los daños causados.</a:t>
            </a:r>
          </a:p>
        </p:txBody>
      </p:sp>
    </p:spTree>
    <p:extLst>
      <p:ext uri="{BB962C8B-B14F-4D97-AF65-F5344CB8AC3E}">
        <p14:creationId xmlns:p14="http://schemas.microsoft.com/office/powerpoint/2010/main" val="42888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52615" y="1344425"/>
            <a:ext cx="1485375" cy="1840988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3" name="AutoShape 3"/>
          <p:cNvSpPr/>
          <p:nvPr/>
        </p:nvSpPr>
        <p:spPr>
          <a:xfrm>
            <a:off x="-163086" y="2571750"/>
            <a:ext cx="3202708" cy="7715250"/>
          </a:xfrm>
          <a:prstGeom prst="rect">
            <a:avLst/>
          </a:prstGeom>
          <a:solidFill>
            <a:srgbClr val="0F519E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6" name="AutoShape 6"/>
          <p:cNvSpPr/>
          <p:nvPr/>
        </p:nvSpPr>
        <p:spPr>
          <a:xfrm>
            <a:off x="1400350" y="2571750"/>
            <a:ext cx="1485375" cy="1840988"/>
          </a:xfrm>
          <a:prstGeom prst="rect">
            <a:avLst/>
          </a:prstGeom>
          <a:solidFill>
            <a:srgbClr val="9AD6B3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8" name="TextBox 8"/>
          <p:cNvSpPr txBox="1"/>
          <p:nvPr/>
        </p:nvSpPr>
        <p:spPr>
          <a:xfrm>
            <a:off x="6091578" y="-54536"/>
            <a:ext cx="9882097" cy="1045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50"/>
              </a:lnSpc>
            </a:pPr>
            <a:r>
              <a:rPr lang="es-MX" sz="4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Ultra-Bold"/>
              </a:rPr>
              <a:t>¿Qué son las áreas Restringidas?</a:t>
            </a:r>
            <a:endParaRPr lang="en-US" sz="4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Ultra-Bold"/>
            </a:endParaRPr>
          </a:p>
        </p:txBody>
      </p:sp>
      <p:pic>
        <p:nvPicPr>
          <p:cNvPr id="9" name="Imagen 8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E7F23BBB-0F49-E8AC-5338-55EAC9F0E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9978" y="239827"/>
            <a:ext cx="2618956" cy="9097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36B41A9-7302-E241-3DE9-194F1D3F6272}"/>
              </a:ext>
            </a:extLst>
          </p:cNvPr>
          <p:cNvSpPr txBox="1"/>
          <p:nvPr/>
        </p:nvSpPr>
        <p:spPr>
          <a:xfrm>
            <a:off x="6451769" y="1231340"/>
            <a:ext cx="10137735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 sz="2400"/>
            </a:pPr>
            <a:r>
              <a:rPr lang="es-MX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Áreas que tienen el objetivo, de proteger el medio ambiente, la biodiversidad o la navegación.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Zonas con acceso limitado por razones de seguridad o sensibilidad ambiental.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Ejemplos: zonas portuarias, refinerías, instalaciones militares.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Requieren controles estrictos en maniobras logísticas.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046EBC1-63C1-3865-2A7A-3CD87B66915E}"/>
              </a:ext>
            </a:extLst>
          </p:cNvPr>
          <p:cNvSpPr/>
          <p:nvPr/>
        </p:nvSpPr>
        <p:spPr>
          <a:xfrm>
            <a:off x="-1" y="-54536"/>
            <a:ext cx="5253401" cy="3600623"/>
          </a:xfrm>
          <a:custGeom>
            <a:avLst/>
            <a:gdLst/>
            <a:ahLst/>
            <a:cxnLst/>
            <a:rect l="l" t="t" r="r" b="b"/>
            <a:pathLst>
              <a:path w="4188098" h="2571750">
                <a:moveTo>
                  <a:pt x="0" y="0"/>
                </a:moveTo>
                <a:lnTo>
                  <a:pt x="4188098" y="0"/>
                </a:lnTo>
                <a:lnTo>
                  <a:pt x="4188098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0507BF1-BBDA-6BEB-FA92-C3F687D67A4C}"/>
              </a:ext>
            </a:extLst>
          </p:cNvPr>
          <p:cNvSpPr/>
          <p:nvPr/>
        </p:nvSpPr>
        <p:spPr>
          <a:xfrm>
            <a:off x="3039622" y="9387022"/>
            <a:ext cx="1485375" cy="1840988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375DCC-EB44-C8F5-DD1D-BD89B1D0B04A}"/>
              </a:ext>
            </a:extLst>
          </p:cNvPr>
          <p:cNvSpPr txBox="1"/>
          <p:nvPr/>
        </p:nvSpPr>
        <p:spPr>
          <a:xfrm>
            <a:off x="5425856" y="5658596"/>
            <a:ext cx="10726759" cy="40985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0"/>
              </a:spcBef>
              <a:spcAft>
                <a:spcPts val="750"/>
              </a:spcAft>
              <a:defRPr sz="2400"/>
            </a:pPr>
            <a:r>
              <a:rPr lang="es-MX" sz="2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Ejemplos de áreas restringidas: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pPr>
            <a:r>
              <a:rPr lang="es-MX" sz="2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Parques Nacionales Naturales con jurisdicción marina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pPr>
            <a:r>
              <a:rPr lang="es-MX" sz="2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Áreas Marinas Protegidas (AMP)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pPr>
            <a:r>
              <a:rPr lang="es-MX" sz="2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Zonas Marinas Especialmente Sensibles (ZMES)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2400"/>
            </a:pPr>
            <a:r>
              <a:rPr lang="es-MX" sz="2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Bahías interiores, esteros, etc. con condiciones geográficas que las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hacen protegidas de los embates del mar abierto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00218" y="296123"/>
            <a:ext cx="10916442" cy="2260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s-CO" sz="5400" b="1" noProof="0" dirty="0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Riesgos Ambientales Comunes</a:t>
            </a:r>
          </a:p>
          <a:p>
            <a:pPr algn="ctr">
              <a:lnSpc>
                <a:spcPts val="9349"/>
              </a:lnSpc>
            </a:pPr>
            <a:r>
              <a:rPr lang="es-CO" sz="5400" b="1" dirty="0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Maniobras en áreas restringidas</a:t>
            </a:r>
            <a:endParaRPr lang="es-CO" sz="5400" b="1" noProof="0" dirty="0">
              <a:solidFill>
                <a:schemeClr val="accent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 Condensed Bo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4854714" y="6663906"/>
            <a:ext cx="3433286" cy="3623094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12" name="Freeform 12"/>
          <p:cNvSpPr/>
          <p:nvPr/>
        </p:nvSpPr>
        <p:spPr>
          <a:xfrm>
            <a:off x="14854714" y="3230619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7"/>
                </a:lnTo>
                <a:lnTo>
                  <a:pt x="0" y="3433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pic>
        <p:nvPicPr>
          <p:cNvPr id="17" name="Imagen 16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1BFE1C31-CBF5-B323-2DE8-D36445417A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4" y="8914381"/>
            <a:ext cx="2618956" cy="90976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B03C7EB-F878-7338-0B2F-B5EFF2179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916547"/>
              </p:ext>
            </p:extLst>
          </p:nvPr>
        </p:nvGraphicFramePr>
        <p:xfrm>
          <a:off x="5032917" y="3279156"/>
          <a:ext cx="12192000" cy="523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53127971-A9E7-CFA6-1953-02D6F18A84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r="12034"/>
          <a:stretch/>
        </p:blipFill>
        <p:spPr>
          <a:xfrm>
            <a:off x="0" y="0"/>
            <a:ext cx="6467707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099902" y="0"/>
            <a:ext cx="4188098" cy="5143500"/>
          </a:xfrm>
          <a:custGeom>
            <a:avLst/>
            <a:gdLst/>
            <a:ahLst/>
            <a:cxnLst/>
            <a:rect l="l" t="t" r="r" b="b"/>
            <a:pathLst>
              <a:path w="4188098" h="5143500">
                <a:moveTo>
                  <a:pt x="0" y="0"/>
                </a:moveTo>
                <a:lnTo>
                  <a:pt x="4188098" y="0"/>
                </a:lnTo>
                <a:lnTo>
                  <a:pt x="418809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8" name="Freeform 8"/>
          <p:cNvSpPr/>
          <p:nvPr/>
        </p:nvSpPr>
        <p:spPr>
          <a:xfrm>
            <a:off x="10940505" y="1984102"/>
            <a:ext cx="3159398" cy="3159398"/>
          </a:xfrm>
          <a:custGeom>
            <a:avLst/>
            <a:gdLst/>
            <a:ahLst/>
            <a:cxnLst/>
            <a:rect l="l" t="t" r="r" b="b"/>
            <a:pathLst>
              <a:path w="3159398" h="3159398">
                <a:moveTo>
                  <a:pt x="0" y="0"/>
                </a:moveTo>
                <a:lnTo>
                  <a:pt x="3159397" y="0"/>
                </a:lnTo>
                <a:lnTo>
                  <a:pt x="3159397" y="3159398"/>
                </a:lnTo>
                <a:lnTo>
                  <a:pt x="0" y="315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9" name="Freeform 9"/>
          <p:cNvSpPr/>
          <p:nvPr/>
        </p:nvSpPr>
        <p:spPr>
          <a:xfrm rot="-10800000">
            <a:off x="14099902" y="5143500"/>
            <a:ext cx="2571750" cy="2571750"/>
          </a:xfrm>
          <a:custGeom>
            <a:avLst/>
            <a:gdLst/>
            <a:ahLst/>
            <a:cxnLst/>
            <a:rect l="l" t="t" r="r" b="b"/>
            <a:pathLst>
              <a:path w="2571750" h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4C1696F2-9887-2B94-2032-D15156A2FBEC}"/>
              </a:ext>
            </a:extLst>
          </p:cNvPr>
          <p:cNvSpPr txBox="1">
            <a:spLocks/>
          </p:cNvSpPr>
          <p:nvPr/>
        </p:nvSpPr>
        <p:spPr>
          <a:xfrm>
            <a:off x="828675" y="1472133"/>
            <a:ext cx="7705725" cy="102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Estrategias de Prevención</a:t>
            </a:r>
            <a:endParaRPr lang="es-CO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D8A823-9195-013C-7D98-BC47B2C8BC0E}"/>
              </a:ext>
            </a:extLst>
          </p:cNvPr>
          <p:cNvSpPr txBox="1"/>
          <p:nvPr/>
        </p:nvSpPr>
        <p:spPr>
          <a:xfrm>
            <a:off x="1581736" y="3100258"/>
            <a:ext cx="7175544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Inspección de equipos antes de maniobras.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Capacitación en prácticas seguras.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Procedimientos operativos estandarizados (POES).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Aseguramiento ambiental o acordonamiento en operaciones de transferencia</a:t>
            </a:r>
            <a:endParaRPr lang="es-ES" sz="32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CO" sz="32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Imagen 1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8B1B8498-DC98-735C-750A-52069ED03B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4" y="8914381"/>
            <a:ext cx="2618956" cy="909768"/>
          </a:xfrm>
          <a:prstGeom prst="rect">
            <a:avLst/>
          </a:prstGeom>
        </p:spPr>
      </p:pic>
      <p:pic>
        <p:nvPicPr>
          <p:cNvPr id="4" name="Imagen 3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B567CEC8-BCA3-7F6A-DC92-EFD51A87C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540" r="10597" b="18174"/>
          <a:stretch/>
        </p:blipFill>
        <p:spPr>
          <a:xfrm>
            <a:off x="9911718" y="5071752"/>
            <a:ext cx="4801611" cy="5180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2308" y="1277582"/>
            <a:ext cx="480204" cy="2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Ultra-Bold"/>
              </a:rPr>
              <a:t>TA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0" y="8019776"/>
            <a:ext cx="2618956" cy="226722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4" name="Freeform 4"/>
          <p:cNvSpPr/>
          <p:nvPr/>
        </p:nvSpPr>
        <p:spPr>
          <a:xfrm rot="-5400000">
            <a:off x="14300626" y="-118761"/>
            <a:ext cx="3868615" cy="4106135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5" name="TextBox 5"/>
          <p:cNvSpPr txBox="1"/>
          <p:nvPr/>
        </p:nvSpPr>
        <p:spPr>
          <a:xfrm>
            <a:off x="759432" y="637287"/>
            <a:ext cx="140655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50"/>
              </a:lnSpc>
            </a:pPr>
            <a:r>
              <a:rPr lang="es-CO" sz="5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Planes de Emergencia y Contingencia Ambiental</a:t>
            </a:r>
            <a:endParaRPr lang="en-US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Ultra-Bold"/>
            </a:endParaRPr>
          </a:p>
        </p:txBody>
      </p:sp>
      <p:sp>
        <p:nvSpPr>
          <p:cNvPr id="16" name="Subtítulo 4">
            <a:extLst>
              <a:ext uri="{FF2B5EF4-FFF2-40B4-BE49-F238E27FC236}">
                <a16:creationId xmlns:a16="http://schemas.microsoft.com/office/drawing/2014/main" id="{BBABC683-4401-72FE-A07D-B9EFD4E89ED4}"/>
              </a:ext>
            </a:extLst>
          </p:cNvPr>
          <p:cNvSpPr txBox="1">
            <a:spLocks/>
          </p:cNvSpPr>
          <p:nvPr/>
        </p:nvSpPr>
        <p:spPr>
          <a:xfrm>
            <a:off x="3686706" y="2219485"/>
            <a:ext cx="9513853" cy="42935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Identificación de riesgos y escenarios.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Protocolos de respuesta rápida.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3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Comunicación interna y con autoridades.</a:t>
            </a:r>
          </a:p>
          <a:p>
            <a:pPr algn="just">
              <a:lnSpc>
                <a:spcPct val="150000"/>
              </a:lnSpc>
              <a:buClr>
                <a:srgbClr val="1D4339"/>
              </a:buClr>
              <a:buFont typeface="Wingdings" panose="05000000000000000000" pitchFamily="2" charset="2"/>
              <a:buChar char="§"/>
            </a:pPr>
            <a:endParaRPr lang="es-ES_tradnl" altLang="es-CO" sz="3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7" name="Imagen 6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5FE8B24C-5377-0BA8-4842-4525864166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7925" y="9149104"/>
            <a:ext cx="2618956" cy="9097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8C9635-B6CC-610A-3260-990457143560}"/>
              </a:ext>
            </a:extLst>
          </p:cNvPr>
          <p:cNvSpPr txBox="1"/>
          <p:nvPr/>
        </p:nvSpPr>
        <p:spPr>
          <a:xfrm>
            <a:off x="1585632" y="6064558"/>
            <a:ext cx="1371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3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acuerdo al PNC, la industria debe contar con un </a:t>
            </a:r>
            <a:r>
              <a:rPr lang="es-CO" sz="3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Plan de Emergencia y Contingencia (PEC) en su plan de gestión del riesgo de desastres</a:t>
            </a:r>
            <a:r>
              <a:rPr lang="es-CO" sz="3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de acuerdo con lo establecido en el Decreto 1076 de 2015 y el Decreto 2157 de 2017, las normas que lo reglamenten, modifiquen, adicionen o sustituyan y las demás normas vigentes aplicables en lo que hace referencia a las actividades industriales y de transporte; el PEC, cuando aplique, será presentado previamente a la autoridad competente.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D0D7C-5B78-A374-DFD1-20BDA235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F1D8181-5561-CD77-747C-27AD5D93FC82}"/>
              </a:ext>
            </a:extLst>
          </p:cNvPr>
          <p:cNvSpPr txBox="1"/>
          <p:nvPr/>
        </p:nvSpPr>
        <p:spPr>
          <a:xfrm>
            <a:off x="922308" y="1277582"/>
            <a:ext cx="480204" cy="2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 Ultra-Bold"/>
              </a:rPr>
              <a:t>TA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9F148DF-EB63-CC9F-D277-871030EFE3E4}"/>
              </a:ext>
            </a:extLst>
          </p:cNvPr>
          <p:cNvSpPr/>
          <p:nvPr/>
        </p:nvSpPr>
        <p:spPr>
          <a:xfrm rot="-10800000">
            <a:off x="0" y="8019776"/>
            <a:ext cx="2618956" cy="226722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5320A6A-7B2E-8927-157D-64AAF6844B76}"/>
              </a:ext>
            </a:extLst>
          </p:cNvPr>
          <p:cNvSpPr/>
          <p:nvPr/>
        </p:nvSpPr>
        <p:spPr>
          <a:xfrm rot="-5400000">
            <a:off x="14300626" y="-118761"/>
            <a:ext cx="3868615" cy="4106135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9AC25BA-B4FC-F993-41C4-8021BD6C204E}"/>
              </a:ext>
            </a:extLst>
          </p:cNvPr>
          <p:cNvSpPr txBox="1"/>
          <p:nvPr/>
        </p:nvSpPr>
        <p:spPr>
          <a:xfrm>
            <a:off x="759432" y="637287"/>
            <a:ext cx="140655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50"/>
              </a:lnSpc>
            </a:pPr>
            <a:r>
              <a:rPr lang="es-CO" sz="5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Específicamente en la Industria Marítima:</a:t>
            </a:r>
            <a:endParaRPr lang="en-US" sz="5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Ultra-Bold"/>
            </a:endParaRPr>
          </a:p>
        </p:txBody>
      </p:sp>
      <p:sp>
        <p:nvSpPr>
          <p:cNvPr id="16" name="Subtítulo 4">
            <a:extLst>
              <a:ext uri="{FF2B5EF4-FFF2-40B4-BE49-F238E27FC236}">
                <a16:creationId xmlns:a16="http://schemas.microsoft.com/office/drawing/2014/main" id="{81C312C6-B693-CFE5-EA2E-ADBD4B999081}"/>
              </a:ext>
            </a:extLst>
          </p:cNvPr>
          <p:cNvSpPr txBox="1">
            <a:spLocks/>
          </p:cNvSpPr>
          <p:nvPr/>
        </p:nvSpPr>
        <p:spPr>
          <a:xfrm>
            <a:off x="759432" y="2623345"/>
            <a:ext cx="14866155" cy="6746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Aplicar las disposiciones respectivas para el transporte seguro de mercancías, ya sean en bultos, o a granel, sean sólidos o líquidos. Así mismo, las correspondientes para </a:t>
            </a:r>
            <a:r>
              <a:rPr lang="es-MX" sz="28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prevenir la contaminación por sustancias peligrosas que sean susceptibles de ser transportadas por buques</a:t>
            </a: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Aplicar las </a:t>
            </a:r>
            <a:r>
              <a:rPr lang="es-MX" sz="28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disposiciones para la prevención de la contaminación</a:t>
            </a: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también por los mismos desechos derivados de la operación de todo tipo de embarcaciones, utilizadas para el transporte marítimo o de exploración y explotación de recursos marinos.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Asegurar la </a:t>
            </a:r>
            <a:r>
              <a:rPr lang="es-MX" sz="28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implementación de planes y sistemas de gestión.</a:t>
            </a:r>
            <a:endParaRPr lang="es-ES_tradnl" altLang="es-CO" sz="28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7" name="Imagen 6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CE5BFCA1-5BE1-8F12-A2B1-1B54B2D477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7925" y="9149104"/>
            <a:ext cx="2618956" cy="9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C1E310-84BB-16A3-F445-B03025B5FA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B0D7DBE-402E-5732-5F92-4962DA87B066}"/>
              </a:ext>
            </a:extLst>
          </p:cNvPr>
          <p:cNvSpPr/>
          <p:nvPr/>
        </p:nvSpPr>
        <p:spPr>
          <a:xfrm>
            <a:off x="33176" y="1028700"/>
            <a:ext cx="10515600" cy="1432432"/>
          </a:xfrm>
          <a:prstGeom prst="rect">
            <a:avLst/>
          </a:prstGeom>
          <a:solidFill>
            <a:schemeClr val="tx2">
              <a:alpha val="813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09AA3FF-B177-EF10-A333-DC7915E389C5}"/>
              </a:ext>
            </a:extLst>
          </p:cNvPr>
          <p:cNvSpPr txBox="1">
            <a:spLocks/>
          </p:cNvSpPr>
          <p:nvPr/>
        </p:nvSpPr>
        <p:spPr>
          <a:xfrm>
            <a:off x="323731" y="1473923"/>
            <a:ext cx="9934490" cy="1002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</a:pPr>
            <a:r>
              <a:rPr lang="es-ES_tradnl" altLang="es-CO" sz="4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Ejemplo: Maniobra en Puerto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4D18F01-D6EA-A15C-6AF3-67C19B8DC162}"/>
              </a:ext>
            </a:extLst>
          </p:cNvPr>
          <p:cNvSpPr/>
          <p:nvPr/>
        </p:nvSpPr>
        <p:spPr>
          <a:xfrm>
            <a:off x="15443854" y="-9747"/>
            <a:ext cx="2895787" cy="2895787"/>
          </a:xfrm>
          <a:custGeom>
            <a:avLst/>
            <a:gdLst/>
            <a:ahLst/>
            <a:cxnLst/>
            <a:rect l="l" t="t" r="r" b="b"/>
            <a:pathLst>
              <a:path w="3698575" h="3698575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pic>
        <p:nvPicPr>
          <p:cNvPr id="9" name="Imagen 8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1DBA8079-5B34-2BE5-2B9A-F5FE11AE65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20" y="8953500"/>
            <a:ext cx="3239860" cy="113619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CBE679B-A837-CE88-C3D4-335C734812A6}"/>
              </a:ext>
            </a:extLst>
          </p:cNvPr>
          <p:cNvSpPr/>
          <p:nvPr/>
        </p:nvSpPr>
        <p:spPr>
          <a:xfrm>
            <a:off x="7770114" y="7535617"/>
            <a:ext cx="10515600" cy="2764009"/>
          </a:xfrm>
          <a:prstGeom prst="rect">
            <a:avLst/>
          </a:prstGeom>
          <a:solidFill>
            <a:schemeClr val="tx2">
              <a:alpha val="813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A08A0C-972C-7E5C-9C24-B547A7B32C98}"/>
              </a:ext>
            </a:extLst>
          </p:cNvPr>
          <p:cNvSpPr txBox="1"/>
          <p:nvPr/>
        </p:nvSpPr>
        <p:spPr>
          <a:xfrm>
            <a:off x="8373853" y="7960525"/>
            <a:ext cx="93081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Descarga de químicos en zona portuaria.</a:t>
            </a:r>
          </a:p>
          <a:p>
            <a:pPr marL="457200" indent="-457200"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Prevención: doble contención y monitoreo.</a:t>
            </a:r>
          </a:p>
          <a:p>
            <a:pPr marL="457200" indent="-457200">
              <a:buFont typeface="Wingdings" panose="05000000000000000000" pitchFamily="2" charset="2"/>
              <a:buChar char="§"/>
              <a:defRPr sz="2400"/>
            </a:pPr>
            <a:r>
              <a:rPr lang="es-MX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Contingencia: activación de barreras flotantes y equipo de respuesta.</a:t>
            </a:r>
          </a:p>
        </p:txBody>
      </p:sp>
    </p:spTree>
    <p:extLst>
      <p:ext uri="{BB962C8B-B14F-4D97-AF65-F5344CB8AC3E}">
        <p14:creationId xmlns:p14="http://schemas.microsoft.com/office/powerpoint/2010/main" val="5928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7234" y="792202"/>
            <a:ext cx="967563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3"/>
              </a:lnSpc>
            </a:pPr>
            <a:r>
              <a:rPr lang="es-CO" sz="5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Herramientas de Respuesta</a:t>
            </a:r>
            <a:endParaRPr lang="en-US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29931" y="8728648"/>
            <a:ext cx="480204" cy="2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TA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0" y="0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3F567482-7030-85BD-D76D-3C2A3C57D955}"/>
              </a:ext>
            </a:extLst>
          </p:cNvPr>
          <p:cNvSpPr/>
          <p:nvPr/>
        </p:nvSpPr>
        <p:spPr>
          <a:xfrm>
            <a:off x="10855876" y="4091823"/>
            <a:ext cx="1828800" cy="1929905"/>
          </a:xfrm>
          <a:prstGeom prst="rect">
            <a:avLst/>
          </a:prstGeom>
          <a:solidFill>
            <a:srgbClr val="30AC66"/>
          </a:solidFill>
        </p:spPr>
        <p:txBody>
          <a:bodyPr/>
          <a:lstStyle/>
          <a:p>
            <a:endParaRPr lang="es-ES_tradnl"/>
          </a:p>
        </p:txBody>
      </p:sp>
      <p:pic>
        <p:nvPicPr>
          <p:cNvPr id="7" name="Imagen 6" descr="Logotipo, nombre de la empresa&#10;&#10;El contenido generado por inteligencia artificial puede ser incorrecto.">
            <a:extLst>
              <a:ext uri="{FF2B5EF4-FFF2-40B4-BE49-F238E27FC236}">
                <a16:creationId xmlns:a16="http://schemas.microsoft.com/office/drawing/2014/main" id="{485611C1-E6F3-AA64-8BEC-C0277D543C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4" y="8914381"/>
            <a:ext cx="2618956" cy="909768"/>
          </a:xfrm>
          <a:prstGeom prst="rect">
            <a:avLst/>
          </a:prstGeom>
        </p:spPr>
      </p:pic>
      <p:pic>
        <p:nvPicPr>
          <p:cNvPr id="9" name="Imagen 8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46FD30D3-42D8-CBC2-76A1-63F93719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540" r="10597" b="18174"/>
          <a:stretch/>
        </p:blipFill>
        <p:spPr>
          <a:xfrm>
            <a:off x="12684676" y="4545"/>
            <a:ext cx="5603324" cy="6045948"/>
          </a:xfrm>
          <a:prstGeom prst="rect">
            <a:avLst/>
          </a:prstGeom>
        </p:spPr>
      </p:pic>
      <p:pic>
        <p:nvPicPr>
          <p:cNvPr id="12" name="Imagen 11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B232123B-F358-1DF7-6BCF-54D86D87A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/>
          <a:stretch/>
        </p:blipFill>
        <p:spPr>
          <a:xfrm>
            <a:off x="9612923" y="6025115"/>
            <a:ext cx="8675077" cy="425511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0E80B3-0791-C78E-A8A7-BEAD0519DC41}"/>
              </a:ext>
            </a:extLst>
          </p:cNvPr>
          <p:cNvSpPr txBox="1"/>
          <p:nvPr/>
        </p:nvSpPr>
        <p:spPr>
          <a:xfrm>
            <a:off x="702644" y="1692169"/>
            <a:ext cx="8910279" cy="713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Kits de respuesta a emergencias ambientales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Contención: Barreras de contención mecánicas y oceánicas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Recolección: Skimmers / Desnatadores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Trasiego: Bombas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Almacenamiento: Tanques de almacenamiento temporal y tipo vejiga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Equipos de monitoreo ambiental.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Embarcaciones de respuesta rápida o tipo OSRV (Oil Spill Response Vessel)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es-MX" sz="28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Dispersantes y desengrasantes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richem de Colombia 2025">
      <a:dk1>
        <a:srgbClr val="005392"/>
      </a:dk1>
      <a:lt1>
        <a:srgbClr val="FFFFFF"/>
      </a:lt1>
      <a:dk2>
        <a:srgbClr val="0E519E"/>
      </a:dk2>
      <a:lt2>
        <a:srgbClr val="FEFFFF"/>
      </a:lt2>
      <a:accent1>
        <a:srgbClr val="0E519E"/>
      </a:accent1>
      <a:accent2>
        <a:srgbClr val="05AF50"/>
      </a:accent2>
      <a:accent3>
        <a:srgbClr val="95B2D7"/>
      </a:accent3>
      <a:accent4>
        <a:srgbClr val="4AACC6"/>
      </a:accent4>
      <a:accent5>
        <a:srgbClr val="1F487C"/>
      </a:accent5>
      <a:accent6>
        <a:srgbClr val="0E519E"/>
      </a:accent6>
      <a:hlink>
        <a:srgbClr val="008F51"/>
      </a:hlink>
      <a:folHlink>
        <a:srgbClr val="05AF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de Presentación Corporativa 2025 - Varichem de Colombia" id="{E4DA3B4C-FEC5-8A42-B269-D97DAA5E0B45}" vid="{1FA81358-9958-4741-99B6-8761E750748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Presentación Corporativa 2025 - Varichem de Colombia  (1)</Template>
  <TotalTime>140</TotalTime>
  <Words>670</Words>
  <Application>Microsoft Office PowerPoint</Application>
  <PresentationFormat>Personalizado</PresentationFormat>
  <Paragraphs>74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Helvetica</vt:lpstr>
      <vt:lpstr>Muli Ultra-Bold</vt:lpstr>
      <vt:lpstr>Roboto Condensed</vt:lpstr>
      <vt:lpstr>Roboto Condensed Bold</vt:lpstr>
      <vt:lpstr>Roboto Condensed Medium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Blanco Sencillo y Colorido Divertido Geométrico Reunión de Empresa Presentación</dc:title>
  <dc:creator>KARINA MENDOZA</dc:creator>
  <cp:lastModifiedBy>Jaime Alberto Herrera Diaz</cp:lastModifiedBy>
  <cp:revision>28</cp:revision>
  <dcterms:created xsi:type="dcterms:W3CDTF">2006-08-16T00:00:00Z</dcterms:created>
  <dcterms:modified xsi:type="dcterms:W3CDTF">2025-04-23T16:56:25Z</dcterms:modified>
  <dc:identifier>DAGboHhFF9Q</dc:identifier>
</cp:coreProperties>
</file>