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2" r:id="rId2"/>
  </p:sldMasterIdLst>
  <p:notesMasterIdLst>
    <p:notesMasterId r:id="rId17"/>
  </p:notesMasterIdLst>
  <p:sldIdLst>
    <p:sldId id="256" r:id="rId3"/>
    <p:sldId id="257" r:id="rId4"/>
    <p:sldId id="325" r:id="rId5"/>
    <p:sldId id="292" r:id="rId6"/>
    <p:sldId id="424" r:id="rId7"/>
    <p:sldId id="362" r:id="rId8"/>
    <p:sldId id="415" r:id="rId9"/>
    <p:sldId id="414" r:id="rId10"/>
    <p:sldId id="418" r:id="rId11"/>
    <p:sldId id="425" r:id="rId12"/>
    <p:sldId id="421" r:id="rId13"/>
    <p:sldId id="419" r:id="rId14"/>
    <p:sldId id="423" r:id="rId15"/>
    <p:sldId id="422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3820547765752"/>
          <c:y val="4.5644783030096066E-2"/>
          <c:w val="0.91255197724602921"/>
          <c:h val="0.72022220365473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Capacitados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60498746731241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1038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4FB-465B-A7B2-1E9835F1194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1036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4FB-465B-A7B2-1E9835F1194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1384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4FB-465B-A7B2-1E9835F11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1038</c:v>
                </c:pt>
                <c:pt idx="1">
                  <c:v>1117</c:v>
                </c:pt>
                <c:pt idx="2">
                  <c:v>1384</c:v>
                </c:pt>
                <c:pt idx="3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44-44F1-BB23-C8E0EBA280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92"/>
        <c:axId val="1988731920"/>
        <c:axId val="2114499232"/>
      </c:barChart>
      <c:catAx>
        <c:axId val="198873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14499232"/>
        <c:crosses val="autoZero"/>
        <c:auto val="1"/>
        <c:lblAlgn val="ctr"/>
        <c:lblOffset val="100"/>
        <c:noMultiLvlLbl val="0"/>
      </c:catAx>
      <c:valAx>
        <c:axId val="211449923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8873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12488312105714"/>
          <c:y val="0.86272383603399161"/>
          <c:w val="0.37400766406666625"/>
          <c:h val="0.137276163966008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002060"/>
          </a:solidFill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65398-1DBD-4567-99E6-F3A55F0EA4D9}" type="doc">
      <dgm:prSet loTypeId="urn:microsoft.com/office/officeart/2008/layout/RadialCluster" loCatId="cycl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124D2612-856A-4E39-900C-09187AC42DF4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MX" sz="1600" dirty="0"/>
            <a:t>Duración de 02 días, modalidad presencial </a:t>
          </a:r>
        </a:p>
        <a:p>
          <a:r>
            <a:rPr lang="es-MX" sz="1600" dirty="0"/>
            <a:t>El contenido académico se estructura en </a:t>
          </a:r>
          <a:r>
            <a:rPr lang="es-MX" sz="1600" b="1" dirty="0"/>
            <a:t>cinco fases</a:t>
          </a:r>
          <a:r>
            <a:rPr lang="es-MX" sz="1600" dirty="0"/>
            <a:t> </a:t>
          </a:r>
          <a:endParaRPr lang="es-CO" sz="1600" dirty="0"/>
        </a:p>
      </dgm:t>
    </dgm:pt>
    <dgm:pt modelId="{4C3B9845-E329-446D-B7D1-72B6CBBBB7AD}" type="parTrans" cxnId="{F2185C6D-D520-424E-9DDD-70373A2D0D57}">
      <dgm:prSet/>
      <dgm:spPr/>
      <dgm:t>
        <a:bodyPr/>
        <a:lstStyle/>
        <a:p>
          <a:endParaRPr lang="es-CO"/>
        </a:p>
      </dgm:t>
    </dgm:pt>
    <dgm:pt modelId="{3E2FE4EF-C624-41AD-886F-CA48EF463BD7}" type="sibTrans" cxnId="{F2185C6D-D520-424E-9DDD-70373A2D0D57}">
      <dgm:prSet/>
      <dgm:spPr/>
      <dgm:t>
        <a:bodyPr/>
        <a:lstStyle/>
        <a:p>
          <a:endParaRPr lang="es-CO"/>
        </a:p>
      </dgm:t>
    </dgm:pt>
    <dgm:pt modelId="{BCE04279-6591-4732-88BC-02529A55132D}">
      <dgm:prSet phldrT="[Texto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MX" sz="1600" b="1" dirty="0"/>
            <a:t>INDUCCIÓN DE SEGURIDAD Y ENTRENAMIENTO DE SUPERVIVENCIA PARA GENTE DE MAR Y PILOTOS PRÁCTICOS</a:t>
          </a:r>
          <a:endParaRPr lang="es-CO" sz="1600" dirty="0"/>
        </a:p>
      </dgm:t>
    </dgm:pt>
    <dgm:pt modelId="{3B4D83EE-5002-4C43-8DEC-551FB55DB09A}" type="parTrans" cxnId="{B6114E29-4487-469A-A1FB-152DCE11ED70}">
      <dgm:prSet/>
      <dgm:spPr/>
      <dgm:t>
        <a:bodyPr/>
        <a:lstStyle/>
        <a:p>
          <a:endParaRPr lang="es-CO"/>
        </a:p>
      </dgm:t>
    </dgm:pt>
    <dgm:pt modelId="{B5180C67-4707-433C-A49C-C009FD11F864}" type="sibTrans" cxnId="{B6114E29-4487-469A-A1FB-152DCE11ED70}">
      <dgm:prSet/>
      <dgm:spPr/>
      <dgm:t>
        <a:bodyPr/>
        <a:lstStyle/>
        <a:p>
          <a:endParaRPr lang="es-CO"/>
        </a:p>
      </dgm:t>
    </dgm:pt>
    <dgm:pt modelId="{6C7EC663-02AC-4DB4-BF81-EA4B88516240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1600" dirty="0"/>
            <a:t>Procedimientos de abordaje y abandono de embarcaciones menores.</a:t>
          </a:r>
          <a:endParaRPr lang="es-CO" sz="1600" dirty="0"/>
        </a:p>
      </dgm:t>
    </dgm:pt>
    <dgm:pt modelId="{3BA661FC-0E40-4EB3-B08A-86644614A92B}" type="parTrans" cxnId="{1D970BFA-22C5-4120-AFE7-C0475E4A1AFA}">
      <dgm:prSet/>
      <dgm:spPr/>
      <dgm:t>
        <a:bodyPr/>
        <a:lstStyle/>
        <a:p>
          <a:endParaRPr lang="es-CO"/>
        </a:p>
      </dgm:t>
    </dgm:pt>
    <dgm:pt modelId="{885670AC-0150-4EDE-A50D-E991D2250A97}" type="sibTrans" cxnId="{1D970BFA-22C5-4120-AFE7-C0475E4A1AFA}">
      <dgm:prSet/>
      <dgm:spPr/>
      <dgm:t>
        <a:bodyPr/>
        <a:lstStyle/>
        <a:p>
          <a:endParaRPr lang="es-CO"/>
        </a:p>
      </dgm:t>
    </dgm:pt>
    <dgm:pt modelId="{EA428817-F10C-4007-BEB3-84029A94732A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1600" dirty="0"/>
            <a:t>Supervivencia en el Mar / Río.</a:t>
          </a:r>
          <a:endParaRPr lang="es-CO" sz="1600" dirty="0"/>
        </a:p>
      </dgm:t>
    </dgm:pt>
    <dgm:pt modelId="{E5EC82ED-CCEE-4E7D-85DE-1DCAAF71FAA6}" type="parTrans" cxnId="{16F1D149-8E6E-4663-8195-F8C9D975ADED}">
      <dgm:prSet/>
      <dgm:spPr/>
      <dgm:t>
        <a:bodyPr/>
        <a:lstStyle/>
        <a:p>
          <a:endParaRPr lang="es-CO"/>
        </a:p>
      </dgm:t>
    </dgm:pt>
    <dgm:pt modelId="{826B705D-6828-4906-B6DF-1BDA0DC80365}" type="sibTrans" cxnId="{16F1D149-8E6E-4663-8195-F8C9D975ADED}">
      <dgm:prSet/>
      <dgm:spPr/>
      <dgm:t>
        <a:bodyPr/>
        <a:lstStyle/>
        <a:p>
          <a:endParaRPr lang="es-CO"/>
        </a:p>
      </dgm:t>
    </dgm:pt>
    <dgm:pt modelId="{5C1F6CEB-AD26-43A7-9896-EBADE30D92B8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1600" dirty="0"/>
            <a:t>Escape de cabina.</a:t>
          </a:r>
          <a:endParaRPr lang="es-CO" sz="1600" dirty="0"/>
        </a:p>
      </dgm:t>
    </dgm:pt>
    <dgm:pt modelId="{1CABD047-F5AC-4F46-8981-299AE07D845A}" type="parTrans" cxnId="{FEC7B163-D5DC-4814-878C-6368CE361EB9}">
      <dgm:prSet/>
      <dgm:spPr/>
      <dgm:t>
        <a:bodyPr/>
        <a:lstStyle/>
        <a:p>
          <a:endParaRPr lang="es-CO"/>
        </a:p>
      </dgm:t>
    </dgm:pt>
    <dgm:pt modelId="{3CC9F4C8-D366-49AB-9C8F-46338A6C3539}" type="sibTrans" cxnId="{FEC7B163-D5DC-4814-878C-6368CE361EB9}">
      <dgm:prSet/>
      <dgm:spPr/>
      <dgm:t>
        <a:bodyPr/>
        <a:lstStyle/>
        <a:p>
          <a:endParaRPr lang="es-CO"/>
        </a:p>
      </dgm:t>
    </dgm:pt>
    <dgm:pt modelId="{D1CD45FA-99E3-4A45-9968-F5892C88B3D7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1600" dirty="0"/>
            <a:t>Manejo de equipos de emergencia y supervivencia.</a:t>
          </a:r>
          <a:endParaRPr lang="es-CO" sz="1600" dirty="0"/>
        </a:p>
      </dgm:t>
    </dgm:pt>
    <dgm:pt modelId="{A50834B1-F050-42C8-B976-2B1841E5748C}" type="parTrans" cxnId="{69F615B6-74EA-4299-A2AE-18BC189E5F8D}">
      <dgm:prSet/>
      <dgm:spPr/>
      <dgm:t>
        <a:bodyPr/>
        <a:lstStyle/>
        <a:p>
          <a:endParaRPr lang="es-CO"/>
        </a:p>
      </dgm:t>
    </dgm:pt>
    <dgm:pt modelId="{092A7698-AC5D-4E77-A4FB-DD3FC467F00C}" type="sibTrans" cxnId="{69F615B6-74EA-4299-A2AE-18BC189E5F8D}">
      <dgm:prSet/>
      <dgm:spPr/>
      <dgm:t>
        <a:bodyPr/>
        <a:lstStyle/>
        <a:p>
          <a:endParaRPr lang="es-CO"/>
        </a:p>
      </dgm:t>
    </dgm:pt>
    <dgm:pt modelId="{E0101052-0391-4FC3-8741-6964D4306E19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1600" dirty="0"/>
            <a:t>Formación básica en primeros auxilios</a:t>
          </a:r>
          <a:endParaRPr lang="es-CO" sz="1600" dirty="0"/>
        </a:p>
      </dgm:t>
    </dgm:pt>
    <dgm:pt modelId="{6913D4F5-BA41-428A-B717-C51184ECAD8E}" type="parTrans" cxnId="{FE73BFDF-1A66-4778-8AD5-852EBDBF7707}">
      <dgm:prSet/>
      <dgm:spPr/>
      <dgm:t>
        <a:bodyPr/>
        <a:lstStyle/>
        <a:p>
          <a:endParaRPr lang="es-CO"/>
        </a:p>
      </dgm:t>
    </dgm:pt>
    <dgm:pt modelId="{87F814D3-F282-4AB1-827E-921B2EA22401}" type="sibTrans" cxnId="{FE73BFDF-1A66-4778-8AD5-852EBDBF7707}">
      <dgm:prSet/>
      <dgm:spPr/>
      <dgm:t>
        <a:bodyPr/>
        <a:lstStyle/>
        <a:p>
          <a:endParaRPr lang="es-CO"/>
        </a:p>
      </dgm:t>
    </dgm:pt>
    <dgm:pt modelId="{0BD5A2A7-C666-4235-AFAA-E1A9A4BA3DB9}" type="pres">
      <dgm:prSet presAssocID="{87665398-1DBD-4567-99E6-F3A55F0EA4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998385B-448D-4302-91E5-9F89B30ABAF6}" type="pres">
      <dgm:prSet presAssocID="{124D2612-856A-4E39-900C-09187AC42DF4}" presName="singleCycle" presStyleCnt="0"/>
      <dgm:spPr/>
    </dgm:pt>
    <dgm:pt modelId="{32E857C8-5262-4ED5-A10A-2620E067708D}" type="pres">
      <dgm:prSet presAssocID="{124D2612-856A-4E39-900C-09187AC42DF4}" presName="singleCenter" presStyleLbl="node1" presStyleIdx="0" presStyleCnt="7" custScaleX="310053" custScaleY="61641">
        <dgm:presLayoutVars>
          <dgm:chMax val="7"/>
          <dgm:chPref val="7"/>
        </dgm:presLayoutVars>
      </dgm:prSet>
      <dgm:spPr/>
    </dgm:pt>
    <dgm:pt modelId="{E231EF2C-0CFE-42A6-80BD-24E5F62BFCD4}" type="pres">
      <dgm:prSet presAssocID="{3B4D83EE-5002-4C43-8DEC-551FB55DB09A}" presName="Name56" presStyleLbl="parChTrans1D2" presStyleIdx="0" presStyleCnt="6"/>
      <dgm:spPr/>
    </dgm:pt>
    <dgm:pt modelId="{888B7FBC-ECF0-4072-8EB0-478990E613D3}" type="pres">
      <dgm:prSet presAssocID="{BCE04279-6591-4732-88BC-02529A55132D}" presName="text0" presStyleLbl="node1" presStyleIdx="1" presStyleCnt="7" custScaleX="298507" custScaleY="83209" custRadScaleRad="96046">
        <dgm:presLayoutVars>
          <dgm:bulletEnabled val="1"/>
        </dgm:presLayoutVars>
      </dgm:prSet>
      <dgm:spPr/>
    </dgm:pt>
    <dgm:pt modelId="{7F7945EB-1C2B-46DC-B38D-F9DF7D4EC399}" type="pres">
      <dgm:prSet presAssocID="{E5EC82ED-CCEE-4E7D-85DE-1DCAAF71FAA6}" presName="Name56" presStyleLbl="parChTrans1D2" presStyleIdx="1" presStyleCnt="6"/>
      <dgm:spPr/>
    </dgm:pt>
    <dgm:pt modelId="{D6658138-EC76-4ED3-B5D0-388F8B57D6A7}" type="pres">
      <dgm:prSet presAssocID="{EA428817-F10C-4007-BEB3-84029A94732A}" presName="text0" presStyleLbl="node1" presStyleIdx="2" presStyleCnt="7" custScaleX="310053" custScaleY="53639">
        <dgm:presLayoutVars>
          <dgm:bulletEnabled val="1"/>
        </dgm:presLayoutVars>
      </dgm:prSet>
      <dgm:spPr/>
    </dgm:pt>
    <dgm:pt modelId="{80ABBC83-7E28-4726-9BD3-E5260C8D6973}" type="pres">
      <dgm:prSet presAssocID="{1CABD047-F5AC-4F46-8981-299AE07D845A}" presName="Name56" presStyleLbl="parChTrans1D2" presStyleIdx="2" presStyleCnt="6"/>
      <dgm:spPr/>
    </dgm:pt>
    <dgm:pt modelId="{FAF425DB-C677-425C-A287-C87F674F4151}" type="pres">
      <dgm:prSet presAssocID="{5C1F6CEB-AD26-43A7-9896-EBADE30D92B8}" presName="text0" presStyleLbl="node1" presStyleIdx="3" presStyleCnt="7" custScaleX="310053" custScaleY="53639">
        <dgm:presLayoutVars>
          <dgm:bulletEnabled val="1"/>
        </dgm:presLayoutVars>
      </dgm:prSet>
      <dgm:spPr/>
    </dgm:pt>
    <dgm:pt modelId="{6D2EC5DB-2F41-4600-B66C-D396632B658A}" type="pres">
      <dgm:prSet presAssocID="{3BA661FC-0E40-4EB3-B08A-86644614A92B}" presName="Name56" presStyleLbl="parChTrans1D2" presStyleIdx="3" presStyleCnt="6"/>
      <dgm:spPr/>
    </dgm:pt>
    <dgm:pt modelId="{590936BC-8580-4FDE-9AA9-D39BDE785077}" type="pres">
      <dgm:prSet presAssocID="{6C7EC663-02AC-4DB4-BF81-EA4B88516240}" presName="text0" presStyleLbl="node1" presStyleIdx="4" presStyleCnt="7" custScaleX="305615" custScaleY="67507" custRadScaleRad="86790" custRadScaleInc="-592">
        <dgm:presLayoutVars>
          <dgm:bulletEnabled val="1"/>
        </dgm:presLayoutVars>
      </dgm:prSet>
      <dgm:spPr/>
    </dgm:pt>
    <dgm:pt modelId="{D3883DF4-4CE9-4A70-87E2-11CFDA14A98F}" type="pres">
      <dgm:prSet presAssocID="{A50834B1-F050-42C8-B976-2B1841E5748C}" presName="Name56" presStyleLbl="parChTrans1D2" presStyleIdx="4" presStyleCnt="6"/>
      <dgm:spPr/>
    </dgm:pt>
    <dgm:pt modelId="{59AB9AAF-2451-437B-9DD0-385F2BB697C2}" type="pres">
      <dgm:prSet presAssocID="{D1CD45FA-99E3-4A45-9968-F5892C88B3D7}" presName="text0" presStyleLbl="node1" presStyleIdx="5" presStyleCnt="7" custScaleX="310053" custScaleY="53639">
        <dgm:presLayoutVars>
          <dgm:bulletEnabled val="1"/>
        </dgm:presLayoutVars>
      </dgm:prSet>
      <dgm:spPr/>
    </dgm:pt>
    <dgm:pt modelId="{C3D02D5F-0528-4096-964B-04BF123C46B2}" type="pres">
      <dgm:prSet presAssocID="{6913D4F5-BA41-428A-B717-C51184ECAD8E}" presName="Name56" presStyleLbl="parChTrans1D2" presStyleIdx="5" presStyleCnt="6"/>
      <dgm:spPr/>
    </dgm:pt>
    <dgm:pt modelId="{0E2D1531-53BC-4A6A-AF4A-8D0B62FD1073}" type="pres">
      <dgm:prSet presAssocID="{E0101052-0391-4FC3-8741-6964D4306E19}" presName="text0" presStyleLbl="node1" presStyleIdx="6" presStyleCnt="7" custScaleX="261624" custScaleY="53639">
        <dgm:presLayoutVars>
          <dgm:bulletEnabled val="1"/>
        </dgm:presLayoutVars>
      </dgm:prSet>
      <dgm:spPr/>
    </dgm:pt>
  </dgm:ptLst>
  <dgm:cxnLst>
    <dgm:cxn modelId="{AD512822-D883-45FA-8AAD-0FC62A05ECB7}" type="presOf" srcId="{E0101052-0391-4FC3-8741-6964D4306E19}" destId="{0E2D1531-53BC-4A6A-AF4A-8D0B62FD1073}" srcOrd="0" destOrd="0" presId="urn:microsoft.com/office/officeart/2008/layout/RadialCluster"/>
    <dgm:cxn modelId="{38F03F22-6DA1-4DE5-A2D7-96788813C41A}" type="presOf" srcId="{1CABD047-F5AC-4F46-8981-299AE07D845A}" destId="{80ABBC83-7E28-4726-9BD3-E5260C8D6973}" srcOrd="0" destOrd="0" presId="urn:microsoft.com/office/officeart/2008/layout/RadialCluster"/>
    <dgm:cxn modelId="{B6114E29-4487-469A-A1FB-152DCE11ED70}" srcId="{124D2612-856A-4E39-900C-09187AC42DF4}" destId="{BCE04279-6591-4732-88BC-02529A55132D}" srcOrd="0" destOrd="0" parTransId="{3B4D83EE-5002-4C43-8DEC-551FB55DB09A}" sibTransId="{B5180C67-4707-433C-A49C-C009FD11F864}"/>
    <dgm:cxn modelId="{FEC7B163-D5DC-4814-878C-6368CE361EB9}" srcId="{124D2612-856A-4E39-900C-09187AC42DF4}" destId="{5C1F6CEB-AD26-43A7-9896-EBADE30D92B8}" srcOrd="2" destOrd="0" parTransId="{1CABD047-F5AC-4F46-8981-299AE07D845A}" sibTransId="{3CC9F4C8-D366-49AB-9C8F-46338A6C3539}"/>
    <dgm:cxn modelId="{E6F38864-F2EF-47CD-B944-5D411001D326}" type="presOf" srcId="{EA428817-F10C-4007-BEB3-84029A94732A}" destId="{D6658138-EC76-4ED3-B5D0-388F8B57D6A7}" srcOrd="0" destOrd="0" presId="urn:microsoft.com/office/officeart/2008/layout/RadialCluster"/>
    <dgm:cxn modelId="{26623545-3CD9-4EF9-AF39-98514E387756}" type="presOf" srcId="{D1CD45FA-99E3-4A45-9968-F5892C88B3D7}" destId="{59AB9AAF-2451-437B-9DD0-385F2BB697C2}" srcOrd="0" destOrd="0" presId="urn:microsoft.com/office/officeart/2008/layout/RadialCluster"/>
    <dgm:cxn modelId="{16F1D149-8E6E-4663-8195-F8C9D975ADED}" srcId="{124D2612-856A-4E39-900C-09187AC42DF4}" destId="{EA428817-F10C-4007-BEB3-84029A94732A}" srcOrd="1" destOrd="0" parTransId="{E5EC82ED-CCEE-4E7D-85DE-1DCAAF71FAA6}" sibTransId="{826B705D-6828-4906-B6DF-1BDA0DC80365}"/>
    <dgm:cxn modelId="{F2185C6D-D520-424E-9DDD-70373A2D0D57}" srcId="{87665398-1DBD-4567-99E6-F3A55F0EA4D9}" destId="{124D2612-856A-4E39-900C-09187AC42DF4}" srcOrd="0" destOrd="0" parTransId="{4C3B9845-E329-446D-B7D1-72B6CBBBB7AD}" sibTransId="{3E2FE4EF-C624-41AD-886F-CA48EF463BD7}"/>
    <dgm:cxn modelId="{4EC7136F-7D58-4D5E-B859-298B318B178C}" type="presOf" srcId="{6C7EC663-02AC-4DB4-BF81-EA4B88516240}" destId="{590936BC-8580-4FDE-9AA9-D39BDE785077}" srcOrd="0" destOrd="0" presId="urn:microsoft.com/office/officeart/2008/layout/RadialCluster"/>
    <dgm:cxn modelId="{EEAE5050-FE16-426D-9C9B-CBFB9B37B948}" type="presOf" srcId="{3B4D83EE-5002-4C43-8DEC-551FB55DB09A}" destId="{E231EF2C-0CFE-42A6-80BD-24E5F62BFCD4}" srcOrd="0" destOrd="0" presId="urn:microsoft.com/office/officeart/2008/layout/RadialCluster"/>
    <dgm:cxn modelId="{4B489974-9DD3-4667-B5CC-BCDD486A8600}" type="presOf" srcId="{5C1F6CEB-AD26-43A7-9896-EBADE30D92B8}" destId="{FAF425DB-C677-425C-A287-C87F674F4151}" srcOrd="0" destOrd="0" presId="urn:microsoft.com/office/officeart/2008/layout/RadialCluster"/>
    <dgm:cxn modelId="{5AECD97C-6CB7-431F-BC2D-757CE12A34DE}" type="presOf" srcId="{E5EC82ED-CCEE-4E7D-85DE-1DCAAF71FAA6}" destId="{7F7945EB-1C2B-46DC-B38D-F9DF7D4EC399}" srcOrd="0" destOrd="0" presId="urn:microsoft.com/office/officeart/2008/layout/RadialCluster"/>
    <dgm:cxn modelId="{CBD2B78D-1B0C-4C20-B58F-D400277DBD28}" type="presOf" srcId="{3BA661FC-0E40-4EB3-B08A-86644614A92B}" destId="{6D2EC5DB-2F41-4600-B66C-D396632B658A}" srcOrd="0" destOrd="0" presId="urn:microsoft.com/office/officeart/2008/layout/RadialCluster"/>
    <dgm:cxn modelId="{E28692A5-9FF9-40D6-BEE8-A597AA74155D}" type="presOf" srcId="{6913D4F5-BA41-428A-B717-C51184ECAD8E}" destId="{C3D02D5F-0528-4096-964B-04BF123C46B2}" srcOrd="0" destOrd="0" presId="urn:microsoft.com/office/officeart/2008/layout/RadialCluster"/>
    <dgm:cxn modelId="{76A62DAD-3702-4CD3-906C-A492D6B27E20}" type="presOf" srcId="{A50834B1-F050-42C8-B976-2B1841E5748C}" destId="{D3883DF4-4CE9-4A70-87E2-11CFDA14A98F}" srcOrd="0" destOrd="0" presId="urn:microsoft.com/office/officeart/2008/layout/RadialCluster"/>
    <dgm:cxn modelId="{0DE704B2-73AF-4C0A-A3DA-601A017C2CB8}" type="presOf" srcId="{124D2612-856A-4E39-900C-09187AC42DF4}" destId="{32E857C8-5262-4ED5-A10A-2620E067708D}" srcOrd="0" destOrd="0" presId="urn:microsoft.com/office/officeart/2008/layout/RadialCluster"/>
    <dgm:cxn modelId="{69F615B6-74EA-4299-A2AE-18BC189E5F8D}" srcId="{124D2612-856A-4E39-900C-09187AC42DF4}" destId="{D1CD45FA-99E3-4A45-9968-F5892C88B3D7}" srcOrd="4" destOrd="0" parTransId="{A50834B1-F050-42C8-B976-2B1841E5748C}" sibTransId="{092A7698-AC5D-4E77-A4FB-DD3FC467F00C}"/>
    <dgm:cxn modelId="{0F2107BE-A891-4F82-9EAA-A5D74D6C4169}" type="presOf" srcId="{87665398-1DBD-4567-99E6-F3A55F0EA4D9}" destId="{0BD5A2A7-C666-4235-AFAA-E1A9A4BA3DB9}" srcOrd="0" destOrd="0" presId="urn:microsoft.com/office/officeart/2008/layout/RadialCluster"/>
    <dgm:cxn modelId="{172D9BC4-4E59-4237-AC6A-DCAF09B08C1D}" type="presOf" srcId="{BCE04279-6591-4732-88BC-02529A55132D}" destId="{888B7FBC-ECF0-4072-8EB0-478990E613D3}" srcOrd="0" destOrd="0" presId="urn:microsoft.com/office/officeart/2008/layout/RadialCluster"/>
    <dgm:cxn modelId="{FE73BFDF-1A66-4778-8AD5-852EBDBF7707}" srcId="{124D2612-856A-4E39-900C-09187AC42DF4}" destId="{E0101052-0391-4FC3-8741-6964D4306E19}" srcOrd="5" destOrd="0" parTransId="{6913D4F5-BA41-428A-B717-C51184ECAD8E}" sibTransId="{87F814D3-F282-4AB1-827E-921B2EA22401}"/>
    <dgm:cxn modelId="{1D970BFA-22C5-4120-AFE7-C0475E4A1AFA}" srcId="{124D2612-856A-4E39-900C-09187AC42DF4}" destId="{6C7EC663-02AC-4DB4-BF81-EA4B88516240}" srcOrd="3" destOrd="0" parTransId="{3BA661FC-0E40-4EB3-B08A-86644614A92B}" sibTransId="{885670AC-0150-4EDE-A50D-E991D2250A97}"/>
    <dgm:cxn modelId="{D4E53B41-7C9C-49B1-A7ED-508909FDE7EA}" type="presParOf" srcId="{0BD5A2A7-C666-4235-AFAA-E1A9A4BA3DB9}" destId="{F998385B-448D-4302-91E5-9F89B30ABAF6}" srcOrd="0" destOrd="0" presId="urn:microsoft.com/office/officeart/2008/layout/RadialCluster"/>
    <dgm:cxn modelId="{EF8F1A4C-E764-4270-9624-E1730BA84FB6}" type="presParOf" srcId="{F998385B-448D-4302-91E5-9F89B30ABAF6}" destId="{32E857C8-5262-4ED5-A10A-2620E067708D}" srcOrd="0" destOrd="0" presId="urn:microsoft.com/office/officeart/2008/layout/RadialCluster"/>
    <dgm:cxn modelId="{9598A34C-A3EC-4BE9-9A7F-E78FDC27E1C3}" type="presParOf" srcId="{F998385B-448D-4302-91E5-9F89B30ABAF6}" destId="{E231EF2C-0CFE-42A6-80BD-24E5F62BFCD4}" srcOrd="1" destOrd="0" presId="urn:microsoft.com/office/officeart/2008/layout/RadialCluster"/>
    <dgm:cxn modelId="{75ED30AC-F638-4C26-A8DD-B09FF458CC8D}" type="presParOf" srcId="{F998385B-448D-4302-91E5-9F89B30ABAF6}" destId="{888B7FBC-ECF0-4072-8EB0-478990E613D3}" srcOrd="2" destOrd="0" presId="urn:microsoft.com/office/officeart/2008/layout/RadialCluster"/>
    <dgm:cxn modelId="{CC28DB98-9B8A-435B-83DB-FAF62AD57BDC}" type="presParOf" srcId="{F998385B-448D-4302-91E5-9F89B30ABAF6}" destId="{7F7945EB-1C2B-46DC-B38D-F9DF7D4EC399}" srcOrd="3" destOrd="0" presId="urn:microsoft.com/office/officeart/2008/layout/RadialCluster"/>
    <dgm:cxn modelId="{35F40425-C522-4321-B51B-C12048EC4F35}" type="presParOf" srcId="{F998385B-448D-4302-91E5-9F89B30ABAF6}" destId="{D6658138-EC76-4ED3-B5D0-388F8B57D6A7}" srcOrd="4" destOrd="0" presId="urn:microsoft.com/office/officeart/2008/layout/RadialCluster"/>
    <dgm:cxn modelId="{F23CDCA0-41D1-46A5-840F-9B13EC89404C}" type="presParOf" srcId="{F998385B-448D-4302-91E5-9F89B30ABAF6}" destId="{80ABBC83-7E28-4726-9BD3-E5260C8D6973}" srcOrd="5" destOrd="0" presId="urn:microsoft.com/office/officeart/2008/layout/RadialCluster"/>
    <dgm:cxn modelId="{093F380A-DE70-4297-88C6-A673CC0E6D89}" type="presParOf" srcId="{F998385B-448D-4302-91E5-9F89B30ABAF6}" destId="{FAF425DB-C677-425C-A287-C87F674F4151}" srcOrd="6" destOrd="0" presId="urn:microsoft.com/office/officeart/2008/layout/RadialCluster"/>
    <dgm:cxn modelId="{6D3B33F4-8323-4584-BA0A-7C012CF9548B}" type="presParOf" srcId="{F998385B-448D-4302-91E5-9F89B30ABAF6}" destId="{6D2EC5DB-2F41-4600-B66C-D396632B658A}" srcOrd="7" destOrd="0" presId="urn:microsoft.com/office/officeart/2008/layout/RadialCluster"/>
    <dgm:cxn modelId="{BBBE31A5-38F3-47B9-A188-30F4271913D0}" type="presParOf" srcId="{F998385B-448D-4302-91E5-9F89B30ABAF6}" destId="{590936BC-8580-4FDE-9AA9-D39BDE785077}" srcOrd="8" destOrd="0" presId="urn:microsoft.com/office/officeart/2008/layout/RadialCluster"/>
    <dgm:cxn modelId="{54D0E0B5-F212-449E-8698-4208B1F113DE}" type="presParOf" srcId="{F998385B-448D-4302-91E5-9F89B30ABAF6}" destId="{D3883DF4-4CE9-4A70-87E2-11CFDA14A98F}" srcOrd="9" destOrd="0" presId="urn:microsoft.com/office/officeart/2008/layout/RadialCluster"/>
    <dgm:cxn modelId="{A5EAE7A7-A4A6-445C-958A-7B85D4EC04B3}" type="presParOf" srcId="{F998385B-448D-4302-91E5-9F89B30ABAF6}" destId="{59AB9AAF-2451-437B-9DD0-385F2BB697C2}" srcOrd="10" destOrd="0" presId="urn:microsoft.com/office/officeart/2008/layout/RadialCluster"/>
    <dgm:cxn modelId="{869F4904-51B5-4515-92D9-FEA3DB762F95}" type="presParOf" srcId="{F998385B-448D-4302-91E5-9F89B30ABAF6}" destId="{C3D02D5F-0528-4096-964B-04BF123C46B2}" srcOrd="11" destOrd="0" presId="urn:microsoft.com/office/officeart/2008/layout/RadialCluster"/>
    <dgm:cxn modelId="{DB07CF8C-02DB-4BDA-A9B3-17E8ACC83E3A}" type="presParOf" srcId="{F998385B-448D-4302-91E5-9F89B30ABAF6}" destId="{0E2D1531-53BC-4A6A-AF4A-8D0B62FD1073}" srcOrd="12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857C8-5262-4ED5-A10A-2620E067708D}">
      <dsp:nvSpPr>
        <dsp:cNvPr id="0" name=""/>
        <dsp:cNvSpPr/>
      </dsp:nvSpPr>
      <dsp:spPr>
        <a:xfrm>
          <a:off x="2379132" y="2532453"/>
          <a:ext cx="5670249" cy="1127290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Duración de 02 días, modalidad presencial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El contenido académico se estructura en </a:t>
          </a:r>
          <a:r>
            <a:rPr lang="es-MX" sz="1600" b="1" kern="1200" dirty="0"/>
            <a:t>cinco fases</a:t>
          </a:r>
          <a:r>
            <a:rPr lang="es-MX" sz="1600" kern="1200" dirty="0"/>
            <a:t> </a:t>
          </a:r>
          <a:endParaRPr lang="es-CO" sz="1600" kern="1200" dirty="0"/>
        </a:p>
      </dsp:txBody>
      <dsp:txXfrm>
        <a:off x="2434162" y="2587483"/>
        <a:ext cx="5560189" cy="1017230"/>
      </dsp:txXfrm>
    </dsp:sp>
    <dsp:sp modelId="{E231EF2C-0CFE-42A6-80BD-24E5F62BFCD4}">
      <dsp:nvSpPr>
        <dsp:cNvPr id="0" name=""/>
        <dsp:cNvSpPr/>
      </dsp:nvSpPr>
      <dsp:spPr>
        <a:xfrm rot="16200000">
          <a:off x="4581691" y="1899887"/>
          <a:ext cx="1265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65131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B7FBC-ECF0-4072-8EB0-478990E613D3}">
      <dsp:nvSpPr>
        <dsp:cNvPr id="0" name=""/>
        <dsp:cNvSpPr/>
      </dsp:nvSpPr>
      <dsp:spPr>
        <a:xfrm>
          <a:off x="3385459" y="247765"/>
          <a:ext cx="3657594" cy="1019556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INDUCCIÓN DE SEGURIDAD Y ENTRENAMIENTO DE SUPERVIVENCIA PARA GENTE DE MAR Y PILOTOS PRÁCTICOS</a:t>
          </a:r>
          <a:endParaRPr lang="es-CO" sz="1600" kern="1200" dirty="0"/>
        </a:p>
      </dsp:txBody>
      <dsp:txXfrm>
        <a:off x="3435230" y="297536"/>
        <a:ext cx="3558052" cy="920014"/>
      </dsp:txXfrm>
    </dsp:sp>
    <dsp:sp modelId="{7F7945EB-1C2B-46DC-B38D-F9DF7D4EC399}">
      <dsp:nvSpPr>
        <dsp:cNvPr id="0" name=""/>
        <dsp:cNvSpPr/>
      </dsp:nvSpPr>
      <dsp:spPr>
        <a:xfrm rot="19800000">
          <a:off x="6146957" y="2369878"/>
          <a:ext cx="650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030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58138-EC76-4ED3-B5D0-388F8B57D6A7}">
      <dsp:nvSpPr>
        <dsp:cNvPr id="0" name=""/>
        <dsp:cNvSpPr/>
      </dsp:nvSpPr>
      <dsp:spPr>
        <a:xfrm>
          <a:off x="5423346" y="1550066"/>
          <a:ext cx="3799067" cy="6572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600" kern="1200" dirty="0"/>
            <a:t>Supervivencia en el Mar / Río.</a:t>
          </a:r>
          <a:endParaRPr lang="es-CO" sz="1600" kern="1200" dirty="0"/>
        </a:p>
      </dsp:txBody>
      <dsp:txXfrm>
        <a:off x="5455430" y="1582150"/>
        <a:ext cx="3734899" cy="593068"/>
      </dsp:txXfrm>
    </dsp:sp>
    <dsp:sp modelId="{80ABBC83-7E28-4726-9BD3-E5260C8D6973}">
      <dsp:nvSpPr>
        <dsp:cNvPr id="0" name=""/>
        <dsp:cNvSpPr/>
      </dsp:nvSpPr>
      <dsp:spPr>
        <a:xfrm rot="1800000">
          <a:off x="6146957" y="3822319"/>
          <a:ext cx="650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030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425DB-C677-425C-A287-C87F674F4151}">
      <dsp:nvSpPr>
        <dsp:cNvPr id="0" name=""/>
        <dsp:cNvSpPr/>
      </dsp:nvSpPr>
      <dsp:spPr>
        <a:xfrm>
          <a:off x="5423346" y="3984894"/>
          <a:ext cx="3799067" cy="6572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600" kern="1200" dirty="0"/>
            <a:t>Escape de cabina.</a:t>
          </a:r>
          <a:endParaRPr lang="es-CO" sz="1600" kern="1200" dirty="0"/>
        </a:p>
      </dsp:txBody>
      <dsp:txXfrm>
        <a:off x="5455430" y="4016978"/>
        <a:ext cx="3734899" cy="593068"/>
      </dsp:txXfrm>
    </dsp:sp>
    <dsp:sp modelId="{6D2EC5DB-2F41-4600-B66C-D396632B658A}">
      <dsp:nvSpPr>
        <dsp:cNvPr id="0" name=""/>
        <dsp:cNvSpPr/>
      </dsp:nvSpPr>
      <dsp:spPr>
        <a:xfrm rot="5389344">
          <a:off x="4649786" y="4227720"/>
          <a:ext cx="1135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595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936BC-8580-4FDE-9AA9-D39BDE785077}">
      <dsp:nvSpPr>
        <dsp:cNvPr id="0" name=""/>
        <dsp:cNvSpPr/>
      </dsp:nvSpPr>
      <dsp:spPr>
        <a:xfrm>
          <a:off x="3348463" y="4795695"/>
          <a:ext cx="3744688" cy="827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600" kern="1200" dirty="0"/>
            <a:t>Procedimientos de abordaje y abandono de embarcaciones menores.</a:t>
          </a:r>
          <a:endParaRPr lang="es-CO" sz="1600" kern="1200" dirty="0"/>
        </a:p>
      </dsp:txBody>
      <dsp:txXfrm>
        <a:off x="3388842" y="4836074"/>
        <a:ext cx="3663930" cy="746402"/>
      </dsp:txXfrm>
    </dsp:sp>
    <dsp:sp modelId="{D3883DF4-4CE9-4A70-87E2-11CFDA14A98F}">
      <dsp:nvSpPr>
        <dsp:cNvPr id="0" name=""/>
        <dsp:cNvSpPr/>
      </dsp:nvSpPr>
      <dsp:spPr>
        <a:xfrm rot="9000000">
          <a:off x="3631255" y="3822319"/>
          <a:ext cx="650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030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B9AAF-2451-437B-9DD0-385F2BB697C2}">
      <dsp:nvSpPr>
        <dsp:cNvPr id="0" name=""/>
        <dsp:cNvSpPr/>
      </dsp:nvSpPr>
      <dsp:spPr>
        <a:xfrm>
          <a:off x="1206100" y="3984894"/>
          <a:ext cx="3799067" cy="6572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600" kern="1200" dirty="0"/>
            <a:t>Manejo de equipos de emergencia y supervivencia.</a:t>
          </a:r>
          <a:endParaRPr lang="es-CO" sz="1600" kern="1200" dirty="0"/>
        </a:p>
      </dsp:txBody>
      <dsp:txXfrm>
        <a:off x="1238184" y="4016978"/>
        <a:ext cx="3734899" cy="593068"/>
      </dsp:txXfrm>
    </dsp:sp>
    <dsp:sp modelId="{C3D02D5F-0528-4096-964B-04BF123C46B2}">
      <dsp:nvSpPr>
        <dsp:cNvPr id="0" name=""/>
        <dsp:cNvSpPr/>
      </dsp:nvSpPr>
      <dsp:spPr>
        <a:xfrm rot="12600000">
          <a:off x="3631255" y="2369878"/>
          <a:ext cx="650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030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D1531-53BC-4A6A-AF4A-8D0B62FD1073}">
      <dsp:nvSpPr>
        <dsp:cNvPr id="0" name=""/>
        <dsp:cNvSpPr/>
      </dsp:nvSpPr>
      <dsp:spPr>
        <a:xfrm>
          <a:off x="1502799" y="1550066"/>
          <a:ext cx="3205668" cy="6572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600" kern="1200" dirty="0"/>
            <a:t>Formación básica en primeros auxilios</a:t>
          </a:r>
          <a:endParaRPr lang="es-CO" sz="1600" kern="1200" dirty="0"/>
        </a:p>
      </dsp:txBody>
      <dsp:txXfrm>
        <a:off x="1534883" y="1582150"/>
        <a:ext cx="3141500" cy="593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D1276-9728-4AAE-A84F-D3E40261C990}" type="datetimeFigureOut">
              <a:rPr lang="es-CO" smtClean="0"/>
              <a:t>24/04/2025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8FDDD-6AB1-4039-AE5A-917C3F3B94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732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75953-FFB6-4C06-8E07-3B978DE6548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7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75953-FFB6-4C06-8E07-3B978DE65481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214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8FDDD-6AB1-4039-AE5A-917C3F3B9422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134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979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do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B2C58B-244E-A78E-7008-DC64714F2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2800" y="3017044"/>
            <a:ext cx="5723255" cy="82391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 b="1">
                <a:solidFill>
                  <a:srgbClr val="2F55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EJEMPLO DE SEPARADORES</a:t>
            </a:r>
          </a:p>
        </p:txBody>
      </p:sp>
    </p:spTree>
    <p:extLst>
      <p:ext uri="{BB962C8B-B14F-4D97-AF65-F5344CB8AC3E}">
        <p14:creationId xmlns:p14="http://schemas.microsoft.com/office/powerpoint/2010/main" val="20135930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ágina de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80229-2C12-0AB9-9B0C-DCD9CE2DC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143635"/>
          </a:xfrm>
          <a:prstGeom prst="rect">
            <a:avLst/>
          </a:prstGeom>
        </p:spPr>
        <p:txBody>
          <a:bodyPr/>
          <a:lstStyle>
            <a:lvl1pPr algn="ctr">
              <a:defRPr sz="3400" b="0">
                <a:solidFill>
                  <a:srgbClr val="2F5597"/>
                </a:solidFill>
                <a:latin typeface="+mj-lt"/>
              </a:defRPr>
            </a:lvl1pPr>
          </a:lstStyle>
          <a:p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Título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FAB7A1-0FE2-ADC5-5EA4-2384C5716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/>
          <a:lstStyle>
            <a:lvl1pPr algn="just">
              <a:defRPr sz="2400">
                <a:solidFill>
                  <a:srgbClr val="595959"/>
                </a:solidFill>
              </a:defRPr>
            </a:lvl1pPr>
            <a:lvl2pPr algn="just">
              <a:defRPr>
                <a:solidFill>
                  <a:srgbClr val="595959"/>
                </a:solidFill>
              </a:defRPr>
            </a:lvl2pPr>
            <a:lvl3pPr algn="just">
              <a:defRPr>
                <a:solidFill>
                  <a:srgbClr val="595959"/>
                </a:solidFill>
              </a:defRPr>
            </a:lvl3pPr>
            <a:lvl4pPr algn="just">
              <a:defRPr>
                <a:solidFill>
                  <a:srgbClr val="595959"/>
                </a:solidFill>
              </a:defRPr>
            </a:lvl4pPr>
            <a:lvl5pPr algn="just"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944987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1479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objetos">
    <p:bg>
      <p:bgPr>
        <a:blipFill dpi="0" rotWithShape="1">
          <a:blip r:embed="rId2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90014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de present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055FE-AC74-7E7C-5A57-7C7D093C9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3099"/>
            <a:ext cx="10515600" cy="147542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rgbClr val="2F5597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Ejemplo de Título</a:t>
            </a:r>
            <a:b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 la presentación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C0644C-613D-FCE2-A492-97C460D3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250" y="3989470"/>
            <a:ext cx="4114800" cy="97876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2F5597"/>
                </a:solidFill>
                <a:latin typeface="+mj-lt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s-MX" dirty="0"/>
              <a:t>19/01/AAAA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3E4482-3258-D53B-3DB8-A08C2175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4080" y="5958840"/>
            <a:ext cx="5379720" cy="7626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pPr algn="ctr">
              <a:defRPr/>
            </a:pPr>
            <a:r>
              <a:rPr lang="es-MX" sz="2000" b="1" dirty="0"/>
              <a:t>Nombre del expositor xxxxxxx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s-MX" sz="1400" dirty="0"/>
              <a:t>Cargo del expositor xxxxxxxxxxxxx</a:t>
            </a:r>
            <a:endParaRPr lang="es-C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CO" dirty="0"/>
          </a:p>
        </p:txBody>
      </p:sp>
      <p:cxnSp>
        <p:nvCxnSpPr>
          <p:cNvPr id="7" name="Straight Connector 37">
            <a:extLst>
              <a:ext uri="{FF2B5EF4-FFF2-40B4-BE49-F238E27FC236}">
                <a16:creationId xmlns:a16="http://schemas.microsoft.com/office/drawing/2014/main" id="{6BF21D5A-7334-4A1B-4306-DE6533F1CEB7}"/>
              </a:ext>
            </a:extLst>
          </p:cNvPr>
          <p:cNvCxnSpPr>
            <a:cxnSpLocks/>
          </p:cNvCxnSpPr>
          <p:nvPr userDrawn="1"/>
        </p:nvCxnSpPr>
        <p:spPr>
          <a:xfrm>
            <a:off x="2635342" y="1698706"/>
            <a:ext cx="6309403" cy="0"/>
          </a:xfrm>
          <a:prstGeom prst="line">
            <a:avLst/>
          </a:prstGeom>
          <a:ln w="508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8">
            <a:extLst>
              <a:ext uri="{FF2B5EF4-FFF2-40B4-BE49-F238E27FC236}">
                <a16:creationId xmlns:a16="http://schemas.microsoft.com/office/drawing/2014/main" id="{DD33E8ED-98F6-0D15-0DF3-145C700D6624}"/>
              </a:ext>
            </a:extLst>
          </p:cNvPr>
          <p:cNvCxnSpPr>
            <a:cxnSpLocks/>
          </p:cNvCxnSpPr>
          <p:nvPr userDrawn="1"/>
        </p:nvCxnSpPr>
        <p:spPr>
          <a:xfrm>
            <a:off x="2635342" y="3693995"/>
            <a:ext cx="6309403" cy="0"/>
          </a:xfrm>
          <a:prstGeom prst="line">
            <a:avLst/>
          </a:prstGeom>
          <a:ln w="508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6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de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80229-2C12-0AB9-9B0C-DCD9CE2DC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143635"/>
          </a:xfrm>
          <a:prstGeom prst="rect">
            <a:avLst/>
          </a:prstGeom>
        </p:spPr>
        <p:txBody>
          <a:bodyPr/>
          <a:lstStyle>
            <a:lvl1pPr algn="ctr">
              <a:defRPr sz="3400" b="0">
                <a:solidFill>
                  <a:srgbClr val="2F5597"/>
                </a:solidFill>
                <a:latin typeface="+mj-lt"/>
              </a:defRPr>
            </a:lvl1pPr>
          </a:lstStyle>
          <a:p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Título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FAB7A1-0FE2-ADC5-5EA4-2384C5716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/>
          <a:lstStyle>
            <a:lvl1pPr algn="just">
              <a:defRPr sz="2400">
                <a:solidFill>
                  <a:srgbClr val="595959"/>
                </a:solidFill>
              </a:defRPr>
            </a:lvl1pPr>
            <a:lvl2pPr algn="just">
              <a:defRPr>
                <a:solidFill>
                  <a:srgbClr val="595959"/>
                </a:solidFill>
              </a:defRPr>
            </a:lvl2pPr>
            <a:lvl3pPr algn="just">
              <a:defRPr>
                <a:solidFill>
                  <a:srgbClr val="595959"/>
                </a:solidFill>
              </a:defRPr>
            </a:lvl3pPr>
            <a:lvl4pPr algn="just">
              <a:defRPr>
                <a:solidFill>
                  <a:srgbClr val="595959"/>
                </a:solidFill>
              </a:defRPr>
            </a:lvl4pPr>
            <a:lvl5pPr algn="just"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1243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do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B2C58B-244E-A78E-7008-DC64714F2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2800" y="3017044"/>
            <a:ext cx="5723255" cy="82391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 b="1">
                <a:solidFill>
                  <a:srgbClr val="2F55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EJEMPLO DE SEPARADORES</a:t>
            </a:r>
          </a:p>
        </p:txBody>
      </p:sp>
    </p:spTree>
    <p:extLst>
      <p:ext uri="{BB962C8B-B14F-4D97-AF65-F5344CB8AC3E}">
        <p14:creationId xmlns:p14="http://schemas.microsoft.com/office/powerpoint/2010/main" val="37741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objetos">
    <p:bg>
      <p:bgPr>
        <a:blipFill dpi="0" rotWithShape="1">
          <a:blip r:embed="rId2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924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03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de present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055FE-AC74-7E7C-5A57-7C7D093C9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3099"/>
            <a:ext cx="10515600" cy="147542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rgbClr val="2F5597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Ejemplo de Título</a:t>
            </a:r>
            <a:b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 la presentación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C0644C-613D-FCE2-A492-97C460D3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250" y="3989470"/>
            <a:ext cx="4114800" cy="97876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2F5597"/>
                </a:solidFill>
                <a:latin typeface="+mj-lt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s-MX" dirty="0">
                <a:cs typeface="Arial" panose="020B0604020202020204" pitchFamily="34" charset="0"/>
              </a:rPr>
              <a:t>19/01/AAAA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3E4482-3258-D53B-3DB8-A08C2175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4080" y="5958840"/>
            <a:ext cx="5379720" cy="7626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pPr algn="ctr">
              <a:defRPr/>
            </a:pPr>
            <a:r>
              <a:rPr lang="es-MX" sz="2000" b="1" dirty="0">
                <a:cs typeface="Arial" panose="020B0604020202020204" pitchFamily="34" charset="0"/>
              </a:rPr>
              <a:t>Nombre del expositor xxxxxxx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s-MX" sz="1400" dirty="0">
                <a:cs typeface="Arial" panose="020B0604020202020204" pitchFamily="34" charset="0"/>
              </a:rPr>
              <a:t>Cargo del expositor xxxxxxxxxxxxx</a:t>
            </a:r>
            <a:endParaRPr lang="es-C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endParaRPr lang="es-CO" dirty="0"/>
          </a:p>
        </p:txBody>
      </p:sp>
      <p:cxnSp>
        <p:nvCxnSpPr>
          <p:cNvPr id="7" name="Straight Connector 37">
            <a:extLst>
              <a:ext uri="{FF2B5EF4-FFF2-40B4-BE49-F238E27FC236}">
                <a16:creationId xmlns:a16="http://schemas.microsoft.com/office/drawing/2014/main" id="{6BF21D5A-7334-4A1B-4306-DE6533F1CEB7}"/>
              </a:ext>
            </a:extLst>
          </p:cNvPr>
          <p:cNvCxnSpPr>
            <a:cxnSpLocks/>
          </p:cNvCxnSpPr>
          <p:nvPr userDrawn="1"/>
        </p:nvCxnSpPr>
        <p:spPr>
          <a:xfrm>
            <a:off x="2635342" y="1698706"/>
            <a:ext cx="6309403" cy="0"/>
          </a:xfrm>
          <a:prstGeom prst="line">
            <a:avLst/>
          </a:prstGeom>
          <a:ln w="508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8">
            <a:extLst>
              <a:ext uri="{FF2B5EF4-FFF2-40B4-BE49-F238E27FC236}">
                <a16:creationId xmlns:a16="http://schemas.microsoft.com/office/drawing/2014/main" id="{DD33E8ED-98F6-0D15-0DF3-145C700D6624}"/>
              </a:ext>
            </a:extLst>
          </p:cNvPr>
          <p:cNvCxnSpPr>
            <a:cxnSpLocks/>
          </p:cNvCxnSpPr>
          <p:nvPr userDrawn="1"/>
        </p:nvCxnSpPr>
        <p:spPr>
          <a:xfrm>
            <a:off x="2635342" y="3693995"/>
            <a:ext cx="6309403" cy="0"/>
          </a:xfrm>
          <a:prstGeom prst="line">
            <a:avLst/>
          </a:prstGeom>
          <a:ln w="508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de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80229-2C12-0AB9-9B0C-DCD9CE2DC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143635"/>
          </a:xfrm>
          <a:prstGeom prst="rect">
            <a:avLst/>
          </a:prstGeom>
        </p:spPr>
        <p:txBody>
          <a:bodyPr/>
          <a:lstStyle>
            <a:lvl1pPr algn="ctr">
              <a:defRPr sz="3400" b="0">
                <a:solidFill>
                  <a:srgbClr val="2F5597"/>
                </a:solidFill>
                <a:latin typeface="+mj-lt"/>
              </a:defRPr>
            </a:lvl1pPr>
          </a:lstStyle>
          <a:p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Título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FAB7A1-0FE2-ADC5-5EA4-2384C5716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/>
          <a:lstStyle>
            <a:lvl1pPr algn="just">
              <a:defRPr sz="2400">
                <a:solidFill>
                  <a:srgbClr val="595959"/>
                </a:solidFill>
              </a:defRPr>
            </a:lvl1pPr>
            <a:lvl2pPr algn="just">
              <a:defRPr>
                <a:solidFill>
                  <a:srgbClr val="595959"/>
                </a:solidFill>
              </a:defRPr>
            </a:lvl2pPr>
            <a:lvl3pPr algn="just">
              <a:defRPr>
                <a:solidFill>
                  <a:srgbClr val="595959"/>
                </a:solidFill>
              </a:defRPr>
            </a:lvl3pPr>
            <a:lvl4pPr algn="just">
              <a:defRPr>
                <a:solidFill>
                  <a:srgbClr val="595959"/>
                </a:solidFill>
              </a:defRPr>
            </a:lvl4pPr>
            <a:lvl5pPr algn="just"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8724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do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B2C58B-244E-A78E-7008-DC64714F2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2800" y="3017044"/>
            <a:ext cx="5723255" cy="82391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 b="1">
                <a:solidFill>
                  <a:srgbClr val="2F55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EJEMPLO DE SEPARADORES</a:t>
            </a:r>
          </a:p>
        </p:txBody>
      </p:sp>
    </p:spTree>
    <p:extLst>
      <p:ext uri="{BB962C8B-B14F-4D97-AF65-F5344CB8AC3E}">
        <p14:creationId xmlns:p14="http://schemas.microsoft.com/office/powerpoint/2010/main" val="219633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- Graci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B2C58B-244E-A78E-7008-DC64714F2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44040" y="1325404"/>
            <a:ext cx="5723255" cy="67103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300" b="1">
                <a:solidFill>
                  <a:srgbClr val="2F55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¡Morir o ser libres!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6AC5255-F186-414C-7747-86859A729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4040" y="2163446"/>
            <a:ext cx="5723255" cy="671036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rgbClr val="2F5597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 Almirante José Padilla López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E7E96A89-75B6-C091-1FD3-BBB5E67BDCB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844040" y="3672840"/>
            <a:ext cx="5723255" cy="67103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500" b="1">
                <a:solidFill>
                  <a:srgbClr val="2F55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2993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cione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1">
            <a:extLst>
              <a:ext uri="{FF2B5EF4-FFF2-40B4-BE49-F238E27FC236}">
                <a16:creationId xmlns:a16="http://schemas.microsoft.com/office/drawing/2014/main" id="{CA478AF8-7AAC-C0D7-A2A0-186E1663DD2B}"/>
              </a:ext>
            </a:extLst>
          </p:cNvPr>
          <p:cNvSpPr txBox="1">
            <a:spLocks/>
          </p:cNvSpPr>
          <p:nvPr userDrawn="1"/>
        </p:nvSpPr>
        <p:spPr>
          <a:xfrm>
            <a:off x="669190" y="273080"/>
            <a:ext cx="10280707" cy="5619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_tradnl" sz="3200" b="1" dirty="0">
                <a:solidFill>
                  <a:srgbClr val="2F5597"/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Instrucciones de uso de esta plantilla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2528874-CC2D-727A-BF9B-9646BAAA19FE}"/>
              </a:ext>
            </a:extLst>
          </p:cNvPr>
          <p:cNvSpPr txBox="1"/>
          <p:nvPr userDrawn="1"/>
        </p:nvSpPr>
        <p:spPr>
          <a:xfrm>
            <a:off x="543007" y="1934166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Tipografía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1C0282C-1675-07C5-401E-F19EE4AD25BB}"/>
              </a:ext>
            </a:extLst>
          </p:cNvPr>
          <p:cNvSpPr txBox="1"/>
          <p:nvPr userDrawn="1"/>
        </p:nvSpPr>
        <p:spPr>
          <a:xfrm>
            <a:off x="1846933" y="1934165"/>
            <a:ext cx="1919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Century Gothic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FBC239C-3128-25EF-02EE-25BFBBE7236F}"/>
              </a:ext>
            </a:extLst>
          </p:cNvPr>
          <p:cNvSpPr txBox="1"/>
          <p:nvPr userDrawn="1"/>
        </p:nvSpPr>
        <p:spPr>
          <a:xfrm>
            <a:off x="543007" y="2597338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Color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329693E-2536-81A2-9110-9CA6A39E958C}"/>
              </a:ext>
            </a:extLst>
          </p:cNvPr>
          <p:cNvSpPr txBox="1"/>
          <p:nvPr userDrawn="1"/>
        </p:nvSpPr>
        <p:spPr>
          <a:xfrm>
            <a:off x="1794861" y="2597338"/>
            <a:ext cx="1636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Azul #2F5597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97141558-7D5B-E4BB-C17A-3CA8D82A57C0}"/>
              </a:ext>
            </a:extLst>
          </p:cNvPr>
          <p:cNvSpPr txBox="1"/>
          <p:nvPr userDrawn="1"/>
        </p:nvSpPr>
        <p:spPr>
          <a:xfrm>
            <a:off x="543007" y="3198491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Títulos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A5BFCC45-A34E-3398-87D9-A4EA404D9208}"/>
              </a:ext>
            </a:extLst>
          </p:cNvPr>
          <p:cNvSpPr txBox="1"/>
          <p:nvPr userDrawn="1"/>
        </p:nvSpPr>
        <p:spPr>
          <a:xfrm>
            <a:off x="1794861" y="3110959"/>
            <a:ext cx="189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Century Gothic</a:t>
            </a:r>
          </a:p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en negrilla</a:t>
            </a:r>
          </a:p>
        </p:txBody>
      </p:sp>
      <p:sp>
        <p:nvSpPr>
          <p:cNvPr id="14" name="Title 21">
            <a:extLst>
              <a:ext uri="{FF2B5EF4-FFF2-40B4-BE49-F238E27FC236}">
                <a16:creationId xmlns:a16="http://schemas.microsoft.com/office/drawing/2014/main" id="{886D3C3B-43B6-E99F-5D5B-3A7C3E110A4A}"/>
              </a:ext>
            </a:extLst>
          </p:cNvPr>
          <p:cNvSpPr txBox="1">
            <a:spLocks/>
          </p:cNvSpPr>
          <p:nvPr userDrawn="1"/>
        </p:nvSpPr>
        <p:spPr>
          <a:xfrm>
            <a:off x="1554635" y="1151488"/>
            <a:ext cx="1636791" cy="5619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2400" b="1" dirty="0">
                <a:solidFill>
                  <a:srgbClr val="2F5597"/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Títulos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0E69418-EEF5-05B5-7880-5980A10D27A5}"/>
              </a:ext>
            </a:extLst>
          </p:cNvPr>
          <p:cNvSpPr txBox="1"/>
          <p:nvPr userDrawn="1"/>
        </p:nvSpPr>
        <p:spPr>
          <a:xfrm>
            <a:off x="7743418" y="1924564"/>
            <a:ext cx="111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Tipografía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BB23965-A1C9-98FC-C373-E9CE3F90121B}"/>
              </a:ext>
            </a:extLst>
          </p:cNvPr>
          <p:cNvSpPr txBox="1"/>
          <p:nvPr userDrawn="1"/>
        </p:nvSpPr>
        <p:spPr>
          <a:xfrm>
            <a:off x="9055705" y="1924563"/>
            <a:ext cx="1919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Century Gothic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4211B9B-015D-A9FF-9061-B9A82DF98CCA}"/>
              </a:ext>
            </a:extLst>
          </p:cNvPr>
          <p:cNvSpPr txBox="1"/>
          <p:nvPr userDrawn="1"/>
        </p:nvSpPr>
        <p:spPr>
          <a:xfrm>
            <a:off x="7753692" y="2587736"/>
            <a:ext cx="111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Color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F70FED05-7CE4-74BF-464C-8975E1CD6DD9}"/>
              </a:ext>
            </a:extLst>
          </p:cNvPr>
          <p:cNvSpPr txBox="1"/>
          <p:nvPr userDrawn="1"/>
        </p:nvSpPr>
        <p:spPr>
          <a:xfrm>
            <a:off x="9011146" y="2587736"/>
            <a:ext cx="1636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Gris #595959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0A675366-C42E-1F6F-124D-CDAC63B44361}"/>
              </a:ext>
            </a:extLst>
          </p:cNvPr>
          <p:cNvSpPr txBox="1"/>
          <p:nvPr userDrawn="1"/>
        </p:nvSpPr>
        <p:spPr>
          <a:xfrm>
            <a:off x="7753692" y="3188889"/>
            <a:ext cx="111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Títulos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C0627932-5888-AF95-0F8E-FEA8597F2C84}"/>
              </a:ext>
            </a:extLst>
          </p:cNvPr>
          <p:cNvSpPr txBox="1"/>
          <p:nvPr userDrawn="1"/>
        </p:nvSpPr>
        <p:spPr>
          <a:xfrm>
            <a:off x="9011146" y="3101357"/>
            <a:ext cx="189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Century Gothic</a:t>
            </a:r>
          </a:p>
          <a:p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sin negrilla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3624F85-85CA-E827-2C05-48ECCF932B61}"/>
              </a:ext>
            </a:extLst>
          </p:cNvPr>
          <p:cNvSpPr txBox="1">
            <a:spLocks/>
          </p:cNvSpPr>
          <p:nvPr userDrawn="1"/>
        </p:nvSpPr>
        <p:spPr>
          <a:xfrm>
            <a:off x="7744726" y="1123950"/>
            <a:ext cx="3324405" cy="5619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_tradnl" sz="2400" b="1" dirty="0">
                <a:solidFill>
                  <a:srgbClr val="595959"/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Cuerpo de texto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E64F9B8E-5E4B-98C8-F9A7-00FB4FEBE6F4}"/>
              </a:ext>
            </a:extLst>
          </p:cNvPr>
          <p:cNvSpPr txBox="1"/>
          <p:nvPr userDrawn="1"/>
        </p:nvSpPr>
        <p:spPr>
          <a:xfrm>
            <a:off x="543007" y="3818902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Tamaño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8779560D-6947-B0A9-5AF7-1E5EDE84BB84}"/>
              </a:ext>
            </a:extLst>
          </p:cNvPr>
          <p:cNvSpPr txBox="1"/>
          <p:nvPr userDrawn="1"/>
        </p:nvSpPr>
        <p:spPr>
          <a:xfrm>
            <a:off x="1794567" y="3731370"/>
            <a:ext cx="195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 considerar, acuerdo densidad del contenido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60A00D28-2177-2C4C-1651-67015A8D0289}"/>
              </a:ext>
            </a:extLst>
          </p:cNvPr>
          <p:cNvSpPr txBox="1"/>
          <p:nvPr userDrawn="1"/>
        </p:nvSpPr>
        <p:spPr>
          <a:xfrm>
            <a:off x="7749182" y="3809300"/>
            <a:ext cx="111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Tamaño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6800C46F-244F-0034-3BF4-BD311B6E4920}"/>
              </a:ext>
            </a:extLst>
          </p:cNvPr>
          <p:cNvSpPr txBox="1"/>
          <p:nvPr userDrawn="1"/>
        </p:nvSpPr>
        <p:spPr>
          <a:xfrm>
            <a:off x="8990562" y="3712455"/>
            <a:ext cx="208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 considerar, acuerdo densidad del contenido</a:t>
            </a:r>
          </a:p>
          <a:p>
            <a:endParaRPr lang="es-ES_tradnl" sz="1200" dirty="0">
              <a:solidFill>
                <a:srgbClr val="595959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42343420-E152-5361-2FCE-0C3B724F247F}"/>
              </a:ext>
            </a:extLst>
          </p:cNvPr>
          <p:cNvSpPr txBox="1"/>
          <p:nvPr userDrawn="1"/>
        </p:nvSpPr>
        <p:spPr>
          <a:xfrm>
            <a:off x="543006" y="4411211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Alineación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A8AA93DF-EFBA-A908-8D70-A378ACFC2BA1}"/>
              </a:ext>
            </a:extLst>
          </p:cNvPr>
          <p:cNvSpPr txBox="1"/>
          <p:nvPr userDrawn="1"/>
        </p:nvSpPr>
        <p:spPr>
          <a:xfrm>
            <a:off x="1816299" y="4401609"/>
            <a:ext cx="195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Centrados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C0032908-6238-2DDB-DFDE-92337A115C9A}"/>
              </a:ext>
            </a:extLst>
          </p:cNvPr>
          <p:cNvSpPr txBox="1"/>
          <p:nvPr userDrawn="1"/>
        </p:nvSpPr>
        <p:spPr>
          <a:xfrm>
            <a:off x="7749181" y="4401609"/>
            <a:ext cx="111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Alineación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EA9A9213-3CB6-7F71-B1F5-8DB32A9E026A}"/>
              </a:ext>
            </a:extLst>
          </p:cNvPr>
          <p:cNvSpPr txBox="1"/>
          <p:nvPr userDrawn="1"/>
        </p:nvSpPr>
        <p:spPr>
          <a:xfrm>
            <a:off x="4120330" y="1934166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Tipografía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83366ABE-F09B-E6B2-D2E6-C0F325E65915}"/>
              </a:ext>
            </a:extLst>
          </p:cNvPr>
          <p:cNvSpPr txBox="1"/>
          <p:nvPr userDrawn="1"/>
        </p:nvSpPr>
        <p:spPr>
          <a:xfrm>
            <a:off x="5424256" y="1934165"/>
            <a:ext cx="1919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Century Gothic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8F35010C-3EBB-F736-9AA8-6E6C4B41723C}"/>
              </a:ext>
            </a:extLst>
          </p:cNvPr>
          <p:cNvSpPr txBox="1"/>
          <p:nvPr userDrawn="1"/>
        </p:nvSpPr>
        <p:spPr>
          <a:xfrm>
            <a:off x="4120330" y="2597338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Color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AC01B9CA-8207-D216-778F-7A9922DD9E9E}"/>
              </a:ext>
            </a:extLst>
          </p:cNvPr>
          <p:cNvSpPr txBox="1"/>
          <p:nvPr userDrawn="1"/>
        </p:nvSpPr>
        <p:spPr>
          <a:xfrm>
            <a:off x="5422850" y="2597338"/>
            <a:ext cx="1636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Azul #2F5597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A1313513-DADA-8EE1-A88F-63DF120A8905}"/>
              </a:ext>
            </a:extLst>
          </p:cNvPr>
          <p:cNvSpPr txBox="1"/>
          <p:nvPr userDrawn="1"/>
        </p:nvSpPr>
        <p:spPr>
          <a:xfrm>
            <a:off x="4120330" y="3198491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Títulos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663AA78-EC54-4970-8C77-7E977D5FD7D8}"/>
              </a:ext>
            </a:extLst>
          </p:cNvPr>
          <p:cNvSpPr txBox="1"/>
          <p:nvPr userDrawn="1"/>
        </p:nvSpPr>
        <p:spPr>
          <a:xfrm>
            <a:off x="5414558" y="3110959"/>
            <a:ext cx="189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Century Gothic</a:t>
            </a:r>
          </a:p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en negrilla</a:t>
            </a:r>
          </a:p>
        </p:txBody>
      </p:sp>
      <p:sp>
        <p:nvSpPr>
          <p:cNvPr id="35" name="Title 21">
            <a:extLst>
              <a:ext uri="{FF2B5EF4-FFF2-40B4-BE49-F238E27FC236}">
                <a16:creationId xmlns:a16="http://schemas.microsoft.com/office/drawing/2014/main" id="{19C68A24-5C1C-015C-BBFC-01915AB6CDDC}"/>
              </a:ext>
            </a:extLst>
          </p:cNvPr>
          <p:cNvSpPr txBox="1">
            <a:spLocks/>
          </p:cNvSpPr>
          <p:nvPr userDrawn="1"/>
        </p:nvSpPr>
        <p:spPr>
          <a:xfrm>
            <a:off x="4991149" y="1151488"/>
            <a:ext cx="1636791" cy="5619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2400" b="1" dirty="0">
                <a:solidFill>
                  <a:srgbClr val="2F5597"/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Subtítulos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1EAABAFB-9968-0914-2687-E24D5758FD23}"/>
              </a:ext>
            </a:extLst>
          </p:cNvPr>
          <p:cNvSpPr txBox="1"/>
          <p:nvPr userDrawn="1"/>
        </p:nvSpPr>
        <p:spPr>
          <a:xfrm>
            <a:off x="4120330" y="3818902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Tamaño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27E9175E-F4D8-01F6-39CF-71D71FF51042}"/>
              </a:ext>
            </a:extLst>
          </p:cNvPr>
          <p:cNvSpPr txBox="1"/>
          <p:nvPr userDrawn="1"/>
        </p:nvSpPr>
        <p:spPr>
          <a:xfrm>
            <a:off x="5355673" y="3731370"/>
            <a:ext cx="200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 considerar, acuerdo densidad del contenido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1ED1CC94-F65C-A23E-59ED-A3DFBB211586}"/>
              </a:ext>
            </a:extLst>
          </p:cNvPr>
          <p:cNvSpPr txBox="1"/>
          <p:nvPr userDrawn="1"/>
        </p:nvSpPr>
        <p:spPr>
          <a:xfrm>
            <a:off x="4120329" y="4411211"/>
            <a:ext cx="118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Alineación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8CD36D1E-EB37-214A-E177-35ABF3FF1A77}"/>
              </a:ext>
            </a:extLst>
          </p:cNvPr>
          <p:cNvSpPr txBox="1"/>
          <p:nvPr userDrawn="1"/>
        </p:nvSpPr>
        <p:spPr>
          <a:xfrm>
            <a:off x="5330751" y="4401609"/>
            <a:ext cx="195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Alineado a la izquierda</a:t>
            </a: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F1C4A0D7-9E07-B919-1917-E3D4A551AB40}"/>
              </a:ext>
            </a:extLst>
          </p:cNvPr>
          <p:cNvSpPr txBox="1"/>
          <p:nvPr userDrawn="1"/>
        </p:nvSpPr>
        <p:spPr>
          <a:xfrm>
            <a:off x="8998247" y="4389050"/>
            <a:ext cx="2085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Justificado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85B32C61-5603-0AD8-CCAF-C6ADF7A195AC}"/>
              </a:ext>
            </a:extLst>
          </p:cNvPr>
          <p:cNvSpPr txBox="1"/>
          <p:nvPr userDrawn="1"/>
        </p:nvSpPr>
        <p:spPr>
          <a:xfrm>
            <a:off x="1381534" y="5156761"/>
            <a:ext cx="978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Los textos tanto en títulos, como subtítulos y párrafos, no deben ir en recuadros ni con marcos ni sombras. Deberán ser usados siempre en el fondo estipulado en esta presentación.  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1D2AB610-04CD-2C23-F6C2-82EC96A154C3}"/>
              </a:ext>
            </a:extLst>
          </p:cNvPr>
          <p:cNvSpPr txBox="1"/>
          <p:nvPr userDrawn="1"/>
        </p:nvSpPr>
        <p:spPr>
          <a:xfrm>
            <a:off x="543006" y="5109451"/>
            <a:ext cx="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2F5597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Nota: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01FF3DA0-C801-D4DC-C8A4-C0F90BB1F028}"/>
              </a:ext>
            </a:extLst>
          </p:cNvPr>
          <p:cNvCxnSpPr/>
          <p:nvPr userDrawn="1"/>
        </p:nvCxnSpPr>
        <p:spPr>
          <a:xfrm>
            <a:off x="3980839" y="1151488"/>
            <a:ext cx="0" cy="3632227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7C01E31-949E-FF3C-C434-ACC2C594FF28}"/>
              </a:ext>
            </a:extLst>
          </p:cNvPr>
          <p:cNvCxnSpPr/>
          <p:nvPr userDrawn="1"/>
        </p:nvCxnSpPr>
        <p:spPr>
          <a:xfrm>
            <a:off x="7532676" y="1123950"/>
            <a:ext cx="0" cy="3659765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7BB3425D-6D18-6372-3E55-9980DE07A4BF}"/>
              </a:ext>
            </a:extLst>
          </p:cNvPr>
          <p:cNvCxnSpPr/>
          <p:nvPr userDrawn="1"/>
        </p:nvCxnSpPr>
        <p:spPr>
          <a:xfrm>
            <a:off x="533072" y="4783715"/>
            <a:ext cx="10536059" cy="0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196479B9-99D9-BDA1-CB3B-7470C76A31CB}"/>
              </a:ext>
            </a:extLst>
          </p:cNvPr>
          <p:cNvCxnSpPr/>
          <p:nvPr userDrawn="1"/>
        </p:nvCxnSpPr>
        <p:spPr>
          <a:xfrm>
            <a:off x="543006" y="4286867"/>
            <a:ext cx="10533079" cy="0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B9203585-3BB0-58A8-0A24-6F71338EF660}"/>
              </a:ext>
            </a:extLst>
          </p:cNvPr>
          <p:cNvCxnSpPr/>
          <p:nvPr userDrawn="1"/>
        </p:nvCxnSpPr>
        <p:spPr>
          <a:xfrm>
            <a:off x="445109" y="2415662"/>
            <a:ext cx="10624022" cy="0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4EF5591B-9AD4-C169-0D78-3DB881D0965C}"/>
              </a:ext>
            </a:extLst>
          </p:cNvPr>
          <p:cNvCxnSpPr/>
          <p:nvPr userDrawn="1"/>
        </p:nvCxnSpPr>
        <p:spPr>
          <a:xfrm>
            <a:off x="459748" y="3040673"/>
            <a:ext cx="10609383" cy="0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93B2B9BE-76D9-3913-0915-3A268DDEDAFA}"/>
              </a:ext>
            </a:extLst>
          </p:cNvPr>
          <p:cNvCxnSpPr/>
          <p:nvPr userDrawn="1"/>
        </p:nvCxnSpPr>
        <p:spPr>
          <a:xfrm>
            <a:off x="543006" y="3634643"/>
            <a:ext cx="10526125" cy="0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099539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  <p:bldP spid="21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  <p:bldP spid="21" grpId="0"/>
          <p:bldP spid="35" grpId="0"/>
        </p:bldLst>
      </p:timing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cione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1">
            <a:extLst>
              <a:ext uri="{FF2B5EF4-FFF2-40B4-BE49-F238E27FC236}">
                <a16:creationId xmlns:a16="http://schemas.microsoft.com/office/drawing/2014/main" id="{3265BD2B-E989-3804-8653-25A36E3EE867}"/>
              </a:ext>
            </a:extLst>
          </p:cNvPr>
          <p:cNvSpPr txBox="1">
            <a:spLocks/>
          </p:cNvSpPr>
          <p:nvPr userDrawn="1"/>
        </p:nvSpPr>
        <p:spPr>
          <a:xfrm>
            <a:off x="543006" y="334584"/>
            <a:ext cx="10280707" cy="5619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3200" b="1" dirty="0">
                <a:solidFill>
                  <a:srgbClr val="2F5597"/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Instrucciones de uso de esta plantilla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28395E4-E826-A206-A68D-510D7BE1AD59}"/>
              </a:ext>
            </a:extLst>
          </p:cNvPr>
          <p:cNvSpPr txBox="1"/>
          <p:nvPr userDrawn="1"/>
        </p:nvSpPr>
        <p:spPr>
          <a:xfrm>
            <a:off x="543006" y="1961783"/>
            <a:ext cx="4633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Las fotografías no deben ser deformadas ni estiradas. Está permitido el uso de las imágenes con o sin marco; en caso de emplearlo, deberá ser en color azul #78CAFC y en un  grosor de 3 pts.  </a:t>
            </a:r>
          </a:p>
          <a:p>
            <a:pPr algn="just"/>
            <a:endParaRPr lang="es-ES_tradnl" sz="1200" dirty="0">
              <a:solidFill>
                <a:srgbClr val="595959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No está permitido el uso de imágenes como fondo de la diapositiva, se deberá respetar el fondo ya establecido en el presente formato. </a:t>
            </a:r>
          </a:p>
          <a:p>
            <a:pPr algn="just"/>
            <a:endParaRPr lang="es-ES_tradnl" sz="1200" dirty="0">
              <a:solidFill>
                <a:srgbClr val="595959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algn="just"/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 </a:t>
            </a:r>
          </a:p>
        </p:txBody>
      </p:sp>
      <p:sp>
        <p:nvSpPr>
          <p:cNvPr id="9" name="Title 21">
            <a:extLst>
              <a:ext uri="{FF2B5EF4-FFF2-40B4-BE49-F238E27FC236}">
                <a16:creationId xmlns:a16="http://schemas.microsoft.com/office/drawing/2014/main" id="{3075912C-AC45-C7DC-CEBA-555292B6010E}"/>
              </a:ext>
            </a:extLst>
          </p:cNvPr>
          <p:cNvSpPr txBox="1">
            <a:spLocks/>
          </p:cNvSpPr>
          <p:nvPr userDrawn="1"/>
        </p:nvSpPr>
        <p:spPr>
          <a:xfrm>
            <a:off x="543006" y="1389604"/>
            <a:ext cx="3347676" cy="5619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2400" b="1" dirty="0">
                <a:solidFill>
                  <a:srgbClr val="2F5597"/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Uso de imágenes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C4A75BB-894D-BFDA-1C28-026E728BC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684" b="9684"/>
          <a:stretch/>
        </p:blipFill>
        <p:spPr>
          <a:xfrm>
            <a:off x="8444304" y="1951570"/>
            <a:ext cx="1918740" cy="1216435"/>
          </a:xfrm>
          <a:prstGeom prst="rect">
            <a:avLst/>
          </a:prstGeom>
          <a:ln w="38100">
            <a:solidFill>
              <a:srgbClr val="78CAFC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C33BF0-7BE3-857F-226E-198C5C1C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5469"/>
          <a:stretch/>
        </p:blipFill>
        <p:spPr>
          <a:xfrm>
            <a:off x="6334412" y="1951570"/>
            <a:ext cx="1916848" cy="1215237"/>
          </a:xfrm>
          <a:prstGeom prst="rect">
            <a:avLst/>
          </a:prstGeom>
          <a:ln w="28575"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DAEDD80-E0B4-15F3-BCD4-EBDC4F7079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57903" y="3412640"/>
            <a:ext cx="3499323" cy="2253801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4389085B-365E-B227-761E-B93FD45C68A1}"/>
              </a:ext>
            </a:extLst>
          </p:cNvPr>
          <p:cNvSpPr txBox="1"/>
          <p:nvPr userDrawn="1"/>
        </p:nvSpPr>
        <p:spPr>
          <a:xfrm>
            <a:off x="640591" y="4539541"/>
            <a:ext cx="453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200" dirty="0">
                <a:solidFill>
                  <a:srgbClr val="595959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 la hora de emplear gráficos, se recomienda usar colores de la gama de azules, como los mostrados en el ejemplo. </a:t>
            </a:r>
          </a:p>
        </p:txBody>
      </p:sp>
      <p:sp>
        <p:nvSpPr>
          <p:cNvPr id="14" name="Title 21">
            <a:extLst>
              <a:ext uri="{FF2B5EF4-FFF2-40B4-BE49-F238E27FC236}">
                <a16:creationId xmlns:a16="http://schemas.microsoft.com/office/drawing/2014/main" id="{2A34D253-9046-88DE-60E2-BDC9ECDC3283}"/>
              </a:ext>
            </a:extLst>
          </p:cNvPr>
          <p:cNvSpPr txBox="1">
            <a:spLocks/>
          </p:cNvSpPr>
          <p:nvPr userDrawn="1"/>
        </p:nvSpPr>
        <p:spPr>
          <a:xfrm>
            <a:off x="640591" y="4046487"/>
            <a:ext cx="3347676" cy="5619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2400" b="1" dirty="0">
                <a:solidFill>
                  <a:srgbClr val="2F5597"/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Uso de gráficas</a:t>
            </a:r>
          </a:p>
        </p:txBody>
      </p:sp>
    </p:spTree>
    <p:extLst>
      <p:ext uri="{BB962C8B-B14F-4D97-AF65-F5344CB8AC3E}">
        <p14:creationId xmlns:p14="http://schemas.microsoft.com/office/powerpoint/2010/main" val="1268491786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4" grpId="0"/>
        </p:bldLst>
      </p:timing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03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60" r:id="rId10"/>
    <p:sldLayoutId id="214748366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5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jpe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7.png"/><Relationship Id="rId5" Type="http://schemas.openxmlformats.org/officeDocument/2006/relationships/image" Target="../media/image17.pn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jpe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2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.jpeg"/><Relationship Id="rId21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chart" Target="../charts/chart1.xml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39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21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2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1.jpeg"/><Relationship Id="rId3" Type="http://schemas.microsoft.com/office/2007/relationships/hdphoto" Target="../media/hdphoto2.wdp"/><Relationship Id="rId21" Type="http://schemas.openxmlformats.org/officeDocument/2006/relationships/image" Target="../media/image73.png"/><Relationship Id="rId7" Type="http://schemas.microsoft.com/office/2007/relationships/hdphoto" Target="../media/hdphoto4.wdp"/><Relationship Id="rId12" Type="http://schemas.openxmlformats.org/officeDocument/2006/relationships/image" Target="../media/image67.jpeg"/><Relationship Id="rId17" Type="http://schemas.openxmlformats.org/officeDocument/2006/relationships/image" Target="../media/image70.jpeg"/><Relationship Id="rId25" Type="http://schemas.openxmlformats.org/officeDocument/2006/relationships/image" Target="../media/image75.jpeg"/><Relationship Id="rId2" Type="http://schemas.openxmlformats.org/officeDocument/2006/relationships/image" Target="../media/image62.png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microsoft.com/office/2007/relationships/hdphoto" Target="../media/hdphoto6.wdp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openxmlformats.org/officeDocument/2006/relationships/image" Target="../media/image69.png"/><Relationship Id="rId23" Type="http://schemas.openxmlformats.org/officeDocument/2006/relationships/image" Target="../media/image74.png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image" Target="../media/image63.png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23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331FC-153B-49EB-475C-AFB28DF3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6" y="16534"/>
            <a:ext cx="12159034" cy="497113"/>
          </a:xfrm>
        </p:spPr>
        <p:txBody>
          <a:bodyPr/>
          <a:lstStyle/>
          <a:p>
            <a:pPr algn="l"/>
            <a:r>
              <a:rPr lang="es-CO" sz="3200" b="1" dirty="0">
                <a:ea typeface="+mn-ea"/>
                <a:cs typeface="+mn-cs"/>
              </a:rPr>
              <a:t>Centros</a:t>
            </a:r>
            <a:r>
              <a:rPr lang="es-CO" sz="3200" b="1" dirty="0"/>
              <a:t> Avalados OPITO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7" y="1190372"/>
            <a:ext cx="7177640" cy="4659365"/>
          </a:xfrm>
          <a:prstGeom prst="round2Diag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32" y="4828179"/>
            <a:ext cx="844388" cy="8443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23" y="1811602"/>
            <a:ext cx="234014" cy="2340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586" y="2557891"/>
            <a:ext cx="234014" cy="2340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481" y="3971911"/>
            <a:ext cx="234014" cy="2340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567" y="1941734"/>
            <a:ext cx="234014" cy="2340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724" y="5600011"/>
            <a:ext cx="234014" cy="23401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110" y="3737897"/>
            <a:ext cx="234014" cy="23401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738" y="5641972"/>
            <a:ext cx="234014" cy="2340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179" y="2440884"/>
            <a:ext cx="234014" cy="2340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096" y="3477634"/>
            <a:ext cx="234014" cy="23401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681" y="1652779"/>
            <a:ext cx="3602434" cy="38460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947" y="3305637"/>
            <a:ext cx="234014" cy="234014"/>
          </a:xfrm>
          <a:prstGeom prst="rect">
            <a:avLst/>
          </a:prstGeom>
        </p:spPr>
      </p:pic>
      <p:sp>
        <p:nvSpPr>
          <p:cNvPr id="24" name="Redondear rectángulo de esquina diagonal 23"/>
          <p:cNvSpPr/>
          <p:nvPr/>
        </p:nvSpPr>
        <p:spPr>
          <a:xfrm>
            <a:off x="5299728" y="2221544"/>
            <a:ext cx="1458261" cy="719196"/>
          </a:xfrm>
          <a:prstGeom prst="round2Diag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pic>
        <p:nvPicPr>
          <p:cNvPr id="1026" name="Picture 2" descr="Armada Nacional Colombia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95" y="2271622"/>
            <a:ext cx="619040" cy="6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DB094D-B81F-7D8F-56D6-DD4204621A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3057" y="2276712"/>
            <a:ext cx="597138" cy="616824"/>
          </a:xfrm>
          <a:prstGeom prst="rect">
            <a:avLst/>
          </a:prstGeom>
        </p:spPr>
      </p:pic>
      <p:cxnSp>
        <p:nvCxnSpPr>
          <p:cNvPr id="26" name="Conector recto de flecha 25"/>
          <p:cNvCxnSpPr>
            <a:endCxn id="18" idx="3"/>
          </p:cNvCxnSpPr>
          <p:nvPr/>
        </p:nvCxnSpPr>
        <p:spPr>
          <a:xfrm flipH="1">
            <a:off x="4563961" y="2940740"/>
            <a:ext cx="735767" cy="481904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655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B958A1A-97A3-47E9-F811-30ADEB2E63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4489498"/>
              </p:ext>
            </p:extLst>
          </p:nvPr>
        </p:nvGraphicFramePr>
        <p:xfrm>
          <a:off x="544287" y="0"/>
          <a:ext cx="10428514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20F94D4-3E06-7344-D87B-29DF6EBBE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087" y="0"/>
            <a:ext cx="1444734" cy="1492361"/>
          </a:xfrm>
          <a:prstGeom prst="rect">
            <a:avLst/>
          </a:prstGeom>
        </p:spPr>
      </p:pic>
      <p:sp>
        <p:nvSpPr>
          <p:cNvPr id="2" name="AutoShape 2" descr="blob:https://web.whatsapp.com/c1391ee7-1b80-48b6-be5c-6d7fc67a4b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168" y="1423615"/>
            <a:ext cx="1909175" cy="118341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23615"/>
            <a:ext cx="1821048" cy="120159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715129"/>
            <a:ext cx="1736095" cy="113998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168" y="4601497"/>
            <a:ext cx="1927123" cy="125361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04" y="5664906"/>
            <a:ext cx="1027558" cy="113410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60807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4626884-54D0-790F-8683-8986D8D6E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4372" y="234429"/>
            <a:ext cx="5723255" cy="587323"/>
          </a:xfrm>
        </p:spPr>
        <p:txBody>
          <a:bodyPr/>
          <a:lstStyle/>
          <a:p>
            <a:r>
              <a:rPr lang="es-CO" sz="3000" dirty="0">
                <a:solidFill>
                  <a:srgbClr val="002060"/>
                </a:solidFill>
                <a:latin typeface="+mn-lt"/>
              </a:rPr>
              <a:t>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526592-BE00-7E28-49D6-A7E4E3DB2504}"/>
              </a:ext>
            </a:extLst>
          </p:cNvPr>
          <p:cNvSpPr txBox="1"/>
          <p:nvPr/>
        </p:nvSpPr>
        <p:spPr>
          <a:xfrm>
            <a:off x="7551972" y="4918475"/>
            <a:ext cx="373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>
                <a:solidFill>
                  <a:srgbClr val="000000"/>
                </a:solidFill>
              </a:rPr>
              <a:t>DISMINUCIÓN </a:t>
            </a:r>
            <a:r>
              <a:rPr lang="es-CO" sz="1600" dirty="0">
                <a:solidFill>
                  <a:srgbClr val="000000"/>
                </a:solidFill>
              </a:rPr>
              <a:t>DE MORTALIDAD EN ACCIDENTES MARÍTIMOS Y AÉREOS</a:t>
            </a:r>
            <a:endParaRPr lang="es-CO" sz="1600" b="1" dirty="0">
              <a:solidFill>
                <a:srgbClr val="0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1CF2223-1085-4609-9410-3809ED5AE718}"/>
              </a:ext>
            </a:extLst>
          </p:cNvPr>
          <p:cNvSpPr txBox="1"/>
          <p:nvPr/>
        </p:nvSpPr>
        <p:spPr>
          <a:xfrm>
            <a:off x="458083" y="4950887"/>
            <a:ext cx="376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rgbClr val="000000"/>
                </a:solidFill>
              </a:rPr>
              <a:t>PROCEDIMIENTOS </a:t>
            </a:r>
            <a:r>
              <a:rPr lang="es-CO" sz="1600" b="1" dirty="0">
                <a:solidFill>
                  <a:srgbClr val="000000"/>
                </a:solidFill>
              </a:rPr>
              <a:t>ESTANDARIZADOS</a:t>
            </a:r>
            <a:r>
              <a:rPr lang="es-CO" sz="1600" dirty="0">
                <a:solidFill>
                  <a:srgbClr val="000000"/>
                </a:solidFill>
              </a:rPr>
              <a:t> EN LOS CURSOS OFRECIDOS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178A4E-2D16-473C-A423-0078DC71B480}"/>
              </a:ext>
            </a:extLst>
          </p:cNvPr>
          <p:cNvSpPr txBox="1"/>
          <p:nvPr/>
        </p:nvSpPr>
        <p:spPr>
          <a:xfrm>
            <a:off x="7791745" y="1022948"/>
            <a:ext cx="333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>
                <a:solidFill>
                  <a:srgbClr val="000000"/>
                </a:solidFill>
              </a:rPr>
              <a:t>INTEGRACIÓN</a:t>
            </a:r>
            <a:r>
              <a:rPr lang="es-CO" sz="1600" dirty="0">
                <a:solidFill>
                  <a:srgbClr val="000000"/>
                </a:solidFill>
              </a:rPr>
              <a:t> DE GREMIOS E INDUSTRIAS OFFSHORE Y MARÍTIMA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8C5471-7F27-4405-A6D9-B2D9ABF6FA1D}"/>
              </a:ext>
            </a:extLst>
          </p:cNvPr>
          <p:cNvSpPr txBox="1"/>
          <p:nvPr/>
        </p:nvSpPr>
        <p:spPr>
          <a:xfrm>
            <a:off x="594442" y="1022948"/>
            <a:ext cx="3496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rgbClr val="000000"/>
                </a:solidFill>
              </a:rPr>
              <a:t>INFRAESTRUCTURA </a:t>
            </a:r>
            <a:r>
              <a:rPr lang="es-CO" sz="1600" b="1" dirty="0">
                <a:solidFill>
                  <a:srgbClr val="000000"/>
                </a:solidFill>
              </a:rPr>
              <a:t>ÓPTIMA </a:t>
            </a:r>
            <a:r>
              <a:rPr lang="es-CO" sz="1600" dirty="0">
                <a:solidFill>
                  <a:srgbClr val="000000"/>
                </a:solidFill>
              </a:rPr>
              <a:t>PARA EL DESARROLLO DE LAS CAPACITACIONES</a:t>
            </a:r>
          </a:p>
        </p:txBody>
      </p:sp>
      <p:sp>
        <p:nvSpPr>
          <p:cNvPr id="7" name="Forma libre 5">
            <a:extLst>
              <a:ext uri="{FF2B5EF4-FFF2-40B4-BE49-F238E27FC236}">
                <a16:creationId xmlns:a16="http://schemas.microsoft.com/office/drawing/2014/main" id="{2EA1BB03-3B94-4188-A4DB-17B10C8D20BE}"/>
              </a:ext>
            </a:extLst>
          </p:cNvPr>
          <p:cNvSpPr/>
          <p:nvPr/>
        </p:nvSpPr>
        <p:spPr>
          <a:xfrm>
            <a:off x="4670205" y="4814200"/>
            <a:ext cx="2881767" cy="185121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29" r="5422"/>
            </a:stretch>
          </a:blip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9309723-6B22-4343-9931-62CC18FC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59" y="2060469"/>
            <a:ext cx="3331941" cy="2569310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8FCA6BA-CD97-422F-A7DE-B4A35BD295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37" r="38731" b="14034"/>
          <a:stretch/>
        </p:blipFill>
        <p:spPr>
          <a:xfrm>
            <a:off x="594442" y="2117588"/>
            <a:ext cx="3496295" cy="2429629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2">
            <a:extLst>
              <a:ext uri="{FF2B5EF4-FFF2-40B4-BE49-F238E27FC236}">
                <a16:creationId xmlns:a16="http://schemas.microsoft.com/office/drawing/2014/main" id="{6913E86F-41EC-434C-8A21-CB59251B14A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670205" y="1107356"/>
            <a:ext cx="2676025" cy="1585468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1 Los riesgos en la seguridad operacional por la ausencia de despachadores  de vuelo de helicópteros en Colombia Jorge Luis Reye">
            <a:extLst>
              <a:ext uri="{FF2B5EF4-FFF2-40B4-BE49-F238E27FC236}">
                <a16:creationId xmlns:a16="http://schemas.microsoft.com/office/drawing/2014/main" id="{FFD93FF3-A4BF-4F80-96BC-6729ED0A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55" y="2956315"/>
            <a:ext cx="2676026" cy="1590902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A28C9F6-9038-4DF2-98A6-9187D32F6BD8}"/>
              </a:ext>
            </a:extLst>
          </p:cNvPr>
          <p:cNvSpPr txBox="1"/>
          <p:nvPr/>
        </p:nvSpPr>
        <p:spPr>
          <a:xfrm>
            <a:off x="7551972" y="5791946"/>
            <a:ext cx="373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>
                <a:solidFill>
                  <a:srgbClr val="000000"/>
                </a:solidFill>
              </a:rPr>
              <a:t>REDUCCIÓN </a:t>
            </a:r>
            <a:r>
              <a:rPr lang="es-CO" sz="1600" dirty="0">
                <a:solidFill>
                  <a:srgbClr val="000000"/>
                </a:solidFill>
              </a:rPr>
              <a:t>DE COSTOS POR GASTOS EN EQUIPOS.</a:t>
            </a:r>
            <a:endParaRPr lang="es-CO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93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17909D-CF64-5D8E-F7CA-6F3E0092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" y="946307"/>
            <a:ext cx="5108216" cy="477279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" name="VIDEO ESCAN GENERAL V20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06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273CBD9-8C4C-DBFF-0924-07DA3D644010}"/>
              </a:ext>
            </a:extLst>
          </p:cNvPr>
          <p:cNvSpPr txBox="1"/>
          <p:nvPr/>
        </p:nvSpPr>
        <p:spPr>
          <a:xfrm>
            <a:off x="2785509" y="980104"/>
            <a:ext cx="3741754" cy="800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>
                <a:solidFill>
                  <a:srgbClr val="2F5597"/>
                </a:solidFill>
              </a:rPr>
              <a:t>¡Morir o ser libres!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55889D2-4E3B-9004-83BD-1869A9FC1C43}"/>
              </a:ext>
            </a:extLst>
          </p:cNvPr>
          <p:cNvSpPr txBox="1"/>
          <p:nvPr/>
        </p:nvSpPr>
        <p:spPr>
          <a:xfrm>
            <a:off x="2785509" y="1780909"/>
            <a:ext cx="3589354" cy="4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i="1" dirty="0">
                <a:solidFill>
                  <a:srgbClr val="2F5597"/>
                </a:solidFill>
              </a:rPr>
              <a:t>Gran Almirante José Padilla López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FCF1B74-4F83-DE4A-ECA0-092DA68E147E}"/>
              </a:ext>
            </a:extLst>
          </p:cNvPr>
          <p:cNvSpPr txBox="1"/>
          <p:nvPr/>
        </p:nvSpPr>
        <p:spPr>
          <a:xfrm>
            <a:off x="2785509" y="3429000"/>
            <a:ext cx="3741754" cy="800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000" b="1">
                <a:solidFill>
                  <a:srgbClr val="2F5597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4193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351A7-3E13-FFEA-C1A1-A36DE9D2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834" y="1838641"/>
            <a:ext cx="8835887" cy="1145651"/>
          </a:xfrm>
        </p:spPr>
        <p:txBody>
          <a:bodyPr/>
          <a:lstStyle/>
          <a:p>
            <a:r>
              <a:rPr lang="es-CO" sz="3200" b="1" dirty="0">
                <a:solidFill>
                  <a:schemeClr val="tx2">
                    <a:lumMod val="75000"/>
                  </a:schemeClr>
                </a:solidFill>
                <a:latin typeface="Montserrat" pitchFamily="2" charset="77"/>
              </a:rPr>
              <a:t> ESCUELA DE AVIACIÓN NAVAL  </a:t>
            </a:r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C541B347-596A-7CB6-DF35-A27177A0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6670" y="3936461"/>
            <a:ext cx="4114800" cy="97876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2F5597"/>
                </a:solidFill>
                <a:latin typeface="+mj-lt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s-MX" sz="2000" spc="6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24/04/2025</a:t>
            </a:r>
            <a:endParaRPr lang="es-CO" sz="2000" spc="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B2F4C844-C8B4-C086-C761-77808954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5867399"/>
            <a:ext cx="5379720" cy="76263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pPr algn="ctr">
              <a:defRPr/>
            </a:pPr>
            <a:r>
              <a:rPr lang="es-MX" sz="2000" b="1" dirty="0">
                <a:latin typeface="Montserrat" pitchFamily="2" charset="77"/>
                <a:cs typeface="Arial" panose="020B0604020202020204" pitchFamily="34" charset="0"/>
              </a:rPr>
              <a:t>CF Manuel Lucio Jiménez Ariza</a:t>
            </a:r>
          </a:p>
          <a:p>
            <a:pPr algn="ctr">
              <a:defRPr/>
            </a:pPr>
            <a:r>
              <a:rPr lang="es-MX" dirty="0">
                <a:latin typeface="Montserrat" pitchFamily="2" charset="77"/>
                <a:cs typeface="Arial" panose="020B0604020202020204" pitchFamily="34" charset="0"/>
              </a:rPr>
              <a:t>Subd</a:t>
            </a:r>
            <a:r>
              <a:rPr lang="es-MX" sz="1800" dirty="0">
                <a:latin typeface="Montserrat" pitchFamily="2" charset="77"/>
                <a:cs typeface="Arial" panose="020B0604020202020204" pitchFamily="34" charset="0"/>
              </a:rPr>
              <a:t>irector Escuela de Aviación Naval</a:t>
            </a:r>
          </a:p>
          <a:p>
            <a:pPr algn="ctr">
              <a:defRPr/>
            </a:pP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DB094D-B81F-7D8F-56D6-DD4204621A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827" y="0"/>
            <a:ext cx="1571900" cy="16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1497E2-F701-26A4-6444-A80CB5DBD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5988" y="-609863"/>
            <a:ext cx="13187988" cy="8418393"/>
          </a:xfrm>
          <a:prstGeom prst="rect">
            <a:avLst/>
          </a:prstGeom>
        </p:spPr>
      </p:pic>
      <p:sp>
        <p:nvSpPr>
          <p:cNvPr id="41" name="Flecha: pentágono 40">
            <a:extLst>
              <a:ext uri="{FF2B5EF4-FFF2-40B4-BE49-F238E27FC236}">
                <a16:creationId xmlns:a16="http://schemas.microsoft.com/office/drawing/2014/main" id="{A8AF915B-4976-B225-2C06-9A1DB6CB312E}"/>
              </a:ext>
            </a:extLst>
          </p:cNvPr>
          <p:cNvSpPr/>
          <p:nvPr/>
        </p:nvSpPr>
        <p:spPr>
          <a:xfrm>
            <a:off x="8264079" y="1316987"/>
            <a:ext cx="552565" cy="358510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26F27C3-1EDA-A68D-2CDC-BF4440CCF8E7}"/>
              </a:ext>
            </a:extLst>
          </p:cNvPr>
          <p:cNvSpPr txBox="1"/>
          <p:nvPr/>
        </p:nvSpPr>
        <p:spPr>
          <a:xfrm>
            <a:off x="8540361" y="1257115"/>
            <a:ext cx="33447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</a:t>
            </a:r>
            <a:r>
              <a:rPr lang="es-CO" dirty="0">
                <a:solidFill>
                  <a:schemeClr val="tx2">
                    <a:lumMod val="75000"/>
                  </a:schemeClr>
                </a:solidFill>
              </a:rPr>
              <a:t>¿QUIÉNES SOMOS?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tx2">
                    <a:lumMod val="75000"/>
                  </a:schemeClr>
                </a:solidFill>
                <a:latin typeface="Century Gothic" panose="020F0302020204030204"/>
              </a:rPr>
              <a:t>¿QUÉ HACEMOS? 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19B1972-4985-1AA2-5A4C-7D65E4256898}"/>
              </a:ext>
            </a:extLst>
          </p:cNvPr>
          <p:cNvSpPr txBox="1"/>
          <p:nvPr/>
        </p:nvSpPr>
        <p:spPr>
          <a:xfrm>
            <a:off x="8145235" y="2252396"/>
            <a:ext cx="3153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CASOS </a:t>
            </a:r>
            <a:r>
              <a:rPr lang="es-CO" dirty="0">
                <a:solidFill>
                  <a:schemeClr val="tx2">
                    <a:lumMod val="75000"/>
                  </a:schemeClr>
                </a:solidFill>
                <a:latin typeface="Century Gothic" panose="020F0302020204030204"/>
              </a:rPr>
              <a:t>REALES Y EJEMPLOS PRÁCTICOS 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E973833-2745-745B-350C-DE14E45EA247}"/>
              </a:ext>
            </a:extLst>
          </p:cNvPr>
          <p:cNvSpPr txBox="1"/>
          <p:nvPr/>
        </p:nvSpPr>
        <p:spPr>
          <a:xfrm>
            <a:off x="6574424" y="4145231"/>
            <a:ext cx="409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tx2">
                    <a:lumMod val="75000"/>
                  </a:schemeClr>
                </a:solidFill>
                <a:latin typeface="Century Gothic" panose="020F0302020204030204"/>
              </a:rPr>
              <a:t>IMPACTO REGIONAL 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F26E9103-5ACA-4504-A8F4-881A92911969}"/>
              </a:ext>
            </a:extLst>
          </p:cNvPr>
          <p:cNvSpPr txBox="1"/>
          <p:nvPr/>
        </p:nvSpPr>
        <p:spPr>
          <a:xfrm>
            <a:off x="5848805" y="4841461"/>
            <a:ext cx="5642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ENTRENAMIENTO</a:t>
            </a:r>
            <a:r>
              <a:rPr kumimoji="0" lang="es-CO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SUPERVIVENCIA PARA GENTE DE MAR.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2" name="Gráfico 61" descr="Despegar contorno">
            <a:extLst>
              <a:ext uri="{FF2B5EF4-FFF2-40B4-BE49-F238E27FC236}">
                <a16:creationId xmlns:a16="http://schemas.microsoft.com/office/drawing/2014/main" id="{82D338D2-B587-95B9-1149-4D02CF337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370" y="2066992"/>
            <a:ext cx="736211" cy="914400"/>
          </a:xfrm>
          <a:prstGeom prst="rect">
            <a:avLst/>
          </a:prstGeom>
        </p:spPr>
      </p:pic>
      <p:pic>
        <p:nvPicPr>
          <p:cNvPr id="63" name="Gráfico 62" descr="Despegar contorno">
            <a:extLst>
              <a:ext uri="{FF2B5EF4-FFF2-40B4-BE49-F238E27FC236}">
                <a16:creationId xmlns:a16="http://schemas.microsoft.com/office/drawing/2014/main" id="{CF2D3ACE-8756-F7FF-9349-C385F939F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1575" y="2981392"/>
            <a:ext cx="736211" cy="914400"/>
          </a:xfrm>
          <a:prstGeom prst="rect">
            <a:avLst/>
          </a:prstGeom>
        </p:spPr>
      </p:pic>
      <p:pic>
        <p:nvPicPr>
          <p:cNvPr id="64" name="Gráfico 63" descr="Despegar contorno">
            <a:extLst>
              <a:ext uri="{FF2B5EF4-FFF2-40B4-BE49-F238E27FC236}">
                <a16:creationId xmlns:a16="http://schemas.microsoft.com/office/drawing/2014/main" id="{E83567C5-5F50-1999-7ECB-7E3D0F11C1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489" y="3865620"/>
            <a:ext cx="694952" cy="914400"/>
          </a:xfrm>
          <a:prstGeom prst="rect">
            <a:avLst/>
          </a:prstGeom>
        </p:spPr>
      </p:pic>
      <p:pic>
        <p:nvPicPr>
          <p:cNvPr id="65" name="Gráfico 64" descr="Despegar contorno">
            <a:extLst>
              <a:ext uri="{FF2B5EF4-FFF2-40B4-BE49-F238E27FC236}">
                <a16:creationId xmlns:a16="http://schemas.microsoft.com/office/drawing/2014/main" id="{723B8DEE-D13D-D1FD-D5A1-179DF98DE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8042" y="4638856"/>
            <a:ext cx="694952" cy="914400"/>
          </a:xfrm>
          <a:prstGeom prst="rect">
            <a:avLst/>
          </a:prstGeom>
        </p:spPr>
      </p:pic>
      <p:pic>
        <p:nvPicPr>
          <p:cNvPr id="67" name="Gráfico 66" descr="Despegar contorno">
            <a:extLst>
              <a:ext uri="{FF2B5EF4-FFF2-40B4-BE49-F238E27FC236}">
                <a16:creationId xmlns:a16="http://schemas.microsoft.com/office/drawing/2014/main" id="{BA2DA940-4CAD-A5A4-E756-47B2C9DAE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7682" y="1055874"/>
            <a:ext cx="771925" cy="914400"/>
          </a:xfrm>
          <a:prstGeom prst="rect">
            <a:avLst/>
          </a:prstGeom>
        </p:spPr>
      </p:pic>
      <p:sp>
        <p:nvSpPr>
          <p:cNvPr id="68" name="Flecha: pentágono 67">
            <a:extLst>
              <a:ext uri="{FF2B5EF4-FFF2-40B4-BE49-F238E27FC236}">
                <a16:creationId xmlns:a16="http://schemas.microsoft.com/office/drawing/2014/main" id="{7A7736FF-CFE0-E5E5-3C6A-AABEB92E1114}"/>
              </a:ext>
            </a:extLst>
          </p:cNvPr>
          <p:cNvSpPr/>
          <p:nvPr/>
        </p:nvSpPr>
        <p:spPr>
          <a:xfrm>
            <a:off x="7465111" y="2331197"/>
            <a:ext cx="552565" cy="358510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9" name="Flecha: pentágono 68">
            <a:extLst>
              <a:ext uri="{FF2B5EF4-FFF2-40B4-BE49-F238E27FC236}">
                <a16:creationId xmlns:a16="http://schemas.microsoft.com/office/drawing/2014/main" id="{E484EBDC-5E02-5842-3E5B-9174D791882F}"/>
              </a:ext>
            </a:extLst>
          </p:cNvPr>
          <p:cNvSpPr/>
          <p:nvPr/>
        </p:nvSpPr>
        <p:spPr>
          <a:xfrm>
            <a:off x="6661641" y="3240823"/>
            <a:ext cx="552565" cy="358510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70" name="Flecha: pentágono 69">
            <a:extLst>
              <a:ext uri="{FF2B5EF4-FFF2-40B4-BE49-F238E27FC236}">
                <a16:creationId xmlns:a16="http://schemas.microsoft.com/office/drawing/2014/main" id="{3A7EB182-3813-5871-F5C2-9CA2A7BAEB16}"/>
              </a:ext>
            </a:extLst>
          </p:cNvPr>
          <p:cNvSpPr/>
          <p:nvPr/>
        </p:nvSpPr>
        <p:spPr>
          <a:xfrm>
            <a:off x="5867475" y="4156052"/>
            <a:ext cx="552565" cy="358510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71" name="Flecha: pentágono 70">
            <a:extLst>
              <a:ext uri="{FF2B5EF4-FFF2-40B4-BE49-F238E27FC236}">
                <a16:creationId xmlns:a16="http://schemas.microsoft.com/office/drawing/2014/main" id="{0D2CB7E3-66D6-BE36-927F-5BFF61BD28C9}"/>
              </a:ext>
            </a:extLst>
          </p:cNvPr>
          <p:cNvSpPr/>
          <p:nvPr/>
        </p:nvSpPr>
        <p:spPr>
          <a:xfrm>
            <a:off x="5258988" y="5001249"/>
            <a:ext cx="552565" cy="358510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27525E0C-1CFD-2CBC-E713-D3F2AB2E4988}"/>
              </a:ext>
            </a:extLst>
          </p:cNvPr>
          <p:cNvSpPr txBox="1"/>
          <p:nvPr/>
        </p:nvSpPr>
        <p:spPr>
          <a:xfrm>
            <a:off x="7214206" y="3165560"/>
            <a:ext cx="4091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ANÁLISIS DE SIMULACIÓN: VENTAJAS Y DESVENTAJAS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E973833-2745-745B-350C-DE14E45EA247}"/>
              </a:ext>
            </a:extLst>
          </p:cNvPr>
          <p:cNvSpPr txBox="1"/>
          <p:nvPr/>
        </p:nvSpPr>
        <p:spPr>
          <a:xfrm>
            <a:off x="5419454" y="5709021"/>
            <a:ext cx="409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CO" dirty="0">
                <a:solidFill>
                  <a:schemeClr val="tx2">
                    <a:lumMod val="75000"/>
                  </a:schemeClr>
                </a:solidFill>
              </a:rPr>
              <a:t> CONCLUSIONES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9" name="Gráfico 63" descr="Despegar contorno">
            <a:extLst>
              <a:ext uri="{FF2B5EF4-FFF2-40B4-BE49-F238E27FC236}">
                <a16:creationId xmlns:a16="http://schemas.microsoft.com/office/drawing/2014/main" id="{E83567C5-5F50-1999-7ECB-7E3D0F11C1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45015" y="5377367"/>
            <a:ext cx="694952" cy="914400"/>
          </a:xfrm>
          <a:prstGeom prst="rect">
            <a:avLst/>
          </a:prstGeom>
        </p:spPr>
      </p:pic>
      <p:sp>
        <p:nvSpPr>
          <p:cNvPr id="20" name="Flecha: pentágono 69">
            <a:extLst>
              <a:ext uri="{FF2B5EF4-FFF2-40B4-BE49-F238E27FC236}">
                <a16:creationId xmlns:a16="http://schemas.microsoft.com/office/drawing/2014/main" id="{3A7EB182-3813-5871-F5C2-9CA2A7BAEB16}"/>
              </a:ext>
            </a:extLst>
          </p:cNvPr>
          <p:cNvSpPr/>
          <p:nvPr/>
        </p:nvSpPr>
        <p:spPr>
          <a:xfrm>
            <a:off x="4770727" y="5719843"/>
            <a:ext cx="552565" cy="358510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595959"/>
                </a:solidFill>
                <a:latin typeface="Century Gothic" panose="020F0302020204030204"/>
              </a:rPr>
              <a:t>6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718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21F49-19AF-8C21-9E1B-AE1D6730C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9CA96D-029D-42EF-9E62-3DB62FA45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819" y="2258565"/>
            <a:ext cx="2687606" cy="277620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89E9914-0665-8B14-9DE6-873D9485EFA7}"/>
              </a:ext>
            </a:extLst>
          </p:cNvPr>
          <p:cNvSpPr txBox="1"/>
          <p:nvPr/>
        </p:nvSpPr>
        <p:spPr>
          <a:xfrm>
            <a:off x="-83200" y="757782"/>
            <a:ext cx="4481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¿QUIÉNES SOMOS?</a:t>
            </a:r>
            <a:endParaRPr lang="es-MX" sz="3600" b="1" dirty="0">
              <a:solidFill>
                <a:srgbClr val="002060"/>
              </a:solidFill>
            </a:endParaRPr>
          </a:p>
        </p:txBody>
      </p:sp>
      <p:sp>
        <p:nvSpPr>
          <p:cNvPr id="11" name="Hexágono 10"/>
          <p:cNvSpPr/>
          <p:nvPr/>
        </p:nvSpPr>
        <p:spPr>
          <a:xfrm>
            <a:off x="4171950" y="272662"/>
            <a:ext cx="6859521" cy="3142861"/>
          </a:xfrm>
          <a:prstGeom prst="hexagon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Hexágono 12"/>
          <p:cNvSpPr/>
          <p:nvPr/>
        </p:nvSpPr>
        <p:spPr>
          <a:xfrm>
            <a:off x="4312515" y="3709094"/>
            <a:ext cx="6718955" cy="2739985"/>
          </a:xfrm>
          <a:prstGeom prst="hexagon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3E69240-CF0E-06CC-9D8E-63B2661B977E}"/>
              </a:ext>
            </a:extLst>
          </p:cNvPr>
          <p:cNvSpPr txBox="1"/>
          <p:nvPr/>
        </p:nvSpPr>
        <p:spPr>
          <a:xfrm>
            <a:off x="4936233" y="234562"/>
            <a:ext cx="53881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MX" dirty="0"/>
          </a:p>
          <a:p>
            <a:pPr algn="ctr"/>
            <a:r>
              <a:rPr lang="es-MX" b="1" u="sng" dirty="0">
                <a:solidFill>
                  <a:srgbClr val="FFFFFF"/>
                </a:solidFill>
              </a:rPr>
              <a:t>FUNCIÓN MISIONAL</a:t>
            </a:r>
          </a:p>
          <a:p>
            <a:pPr algn="ctr"/>
            <a:endParaRPr lang="es-MX" sz="1400" dirty="0"/>
          </a:p>
          <a:p>
            <a:pPr algn="just"/>
            <a:r>
              <a:rPr lang="es-MX" b="1" dirty="0">
                <a:solidFill>
                  <a:srgbClr val="1D05AD"/>
                </a:solidFill>
              </a:rPr>
              <a:t>CAPACITAR Y ENTRENAR</a:t>
            </a:r>
            <a:r>
              <a:rPr lang="es-MX" b="1" dirty="0">
                <a:solidFill>
                  <a:srgbClr val="FFFFFF"/>
                </a:solidFill>
              </a:rPr>
              <a:t> </a:t>
            </a:r>
            <a:r>
              <a:rPr lang="es-MX" dirty="0">
                <a:solidFill>
                  <a:srgbClr val="FFFFFF"/>
                </a:solidFill>
              </a:rPr>
              <a:t>CON EXCELENCIA A LOS OFICIALES Y SUBOFICIALES DE AVIACIÓN NAVAL, MEDIANTE DOCENCIA, INVESTIGACIÓN Y PROYECCIÓN SOCIAL, PARA QUE CONTRIBUYAN ÉTICA Y EFICAZMENTE AL DESARROLLO DEL PODER NAVAL Y A LA </a:t>
            </a:r>
            <a:r>
              <a:rPr lang="es-MX" b="1" dirty="0">
                <a:solidFill>
                  <a:srgbClr val="1D05AD"/>
                </a:solidFill>
              </a:rPr>
              <a:t>PROTECCIÓN DE LOS INTERESES MARÍTIMOS Y FLUVIALES DE LA NACIÓN</a:t>
            </a:r>
            <a:r>
              <a:rPr lang="es-MX" dirty="0">
                <a:solidFill>
                  <a:srgbClr val="1D05AD"/>
                </a:solidFill>
              </a:rPr>
              <a:t>.</a:t>
            </a:r>
            <a:endParaRPr lang="es-CO" dirty="0">
              <a:solidFill>
                <a:srgbClr val="1D05AD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02112" y="4025990"/>
            <a:ext cx="5520268" cy="203132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solidFill>
                  <a:srgbClr val="FFFFFF"/>
                </a:solidFill>
              </a:rPr>
              <a:t>VISIÓN </a:t>
            </a:r>
          </a:p>
          <a:p>
            <a:pPr algn="just"/>
            <a:r>
              <a:rPr lang="es-MX" dirty="0">
                <a:solidFill>
                  <a:schemeClr val="bg1"/>
                </a:solidFill>
              </a:rPr>
              <a:t>CONTRIBUIR A LA </a:t>
            </a:r>
            <a:r>
              <a:rPr lang="es-MX" b="1" dirty="0">
                <a:solidFill>
                  <a:srgbClr val="1D05AD"/>
                </a:solidFill>
              </a:rPr>
              <a:t>CONSOLIDACIÓN</a:t>
            </a:r>
            <a:r>
              <a:rPr lang="es-MX" dirty="0">
                <a:solidFill>
                  <a:schemeClr val="bg1"/>
                </a:solidFill>
              </a:rPr>
              <a:t> DE UNA ARMADA CON </a:t>
            </a:r>
            <a:r>
              <a:rPr lang="es-MX" b="1" dirty="0">
                <a:solidFill>
                  <a:srgbClr val="1D05AD"/>
                </a:solidFill>
              </a:rPr>
              <a:t>PROYECCIÓN E INFLUENCIA REGIONAL</a:t>
            </a:r>
            <a:r>
              <a:rPr lang="es-MX" dirty="0">
                <a:solidFill>
                  <a:srgbClr val="1D05AD"/>
                </a:solidFill>
              </a:rPr>
              <a:t>,</a:t>
            </a:r>
            <a:r>
              <a:rPr lang="es-MX" dirty="0">
                <a:solidFill>
                  <a:schemeClr val="bg1"/>
                </a:solidFill>
              </a:rPr>
              <a:t> TECNOLÓGICA Y CAPAZ, QUE </a:t>
            </a:r>
            <a:r>
              <a:rPr lang="es-MX" b="1" dirty="0">
                <a:solidFill>
                  <a:schemeClr val="bg1"/>
                </a:solidFill>
              </a:rPr>
              <a:t>DEFIENDA LOS INTERESES MARÍTIMOS Y FLUVIALES,</a:t>
            </a:r>
            <a:r>
              <a:rPr lang="es-MX" dirty="0">
                <a:solidFill>
                  <a:schemeClr val="bg1"/>
                </a:solidFill>
              </a:rPr>
              <a:t> Y SE DISTINGA POR SU INTEGRIDAD Y APORTE AL PROGRESO NACIONAL.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89322" y="5079086"/>
            <a:ext cx="3736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¿QUÉ HACEMOS? </a:t>
            </a:r>
          </a:p>
        </p:txBody>
      </p:sp>
    </p:spTree>
    <p:extLst>
      <p:ext uri="{BB962C8B-B14F-4D97-AF65-F5344CB8AC3E}">
        <p14:creationId xmlns:p14="http://schemas.microsoft.com/office/powerpoint/2010/main" val="816028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4BA6C0-0681-EFBF-F096-46AF53E85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14"/>
          <a:stretch/>
        </p:blipFill>
        <p:spPr>
          <a:xfrm>
            <a:off x="4270600" y="-568313"/>
            <a:ext cx="9252577" cy="54041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7DDF861-2F32-40FC-E237-2FD51CC3ED04}"/>
              </a:ext>
            </a:extLst>
          </p:cNvPr>
          <p:cNvSpPr txBox="1"/>
          <p:nvPr/>
        </p:nvSpPr>
        <p:spPr>
          <a:xfrm>
            <a:off x="4543621" y="1039861"/>
            <a:ext cx="5981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F0302020204030204"/>
                <a:cs typeface="Arial"/>
              </a:rPr>
              <a:t>ESCUELA DE AVIACIÓN NAVAL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13E59-806F-2AE1-887A-E020EB5BFB25}"/>
              </a:ext>
            </a:extLst>
          </p:cNvPr>
          <p:cNvSpPr txBox="1"/>
          <p:nvPr/>
        </p:nvSpPr>
        <p:spPr>
          <a:xfrm>
            <a:off x="4543621" y="2194015"/>
            <a:ext cx="606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F0302020204030204"/>
                <a:cs typeface="Arial"/>
              </a:rPr>
              <a:t>OFFSHORE PETROLEUM INDUSTRY TRAINING ORGANIZATION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99D698-1996-E10B-9865-B18C263D585A}"/>
              </a:ext>
            </a:extLst>
          </p:cNvPr>
          <p:cNvSpPr txBox="1"/>
          <p:nvPr/>
        </p:nvSpPr>
        <p:spPr>
          <a:xfrm>
            <a:off x="4543621" y="3637973"/>
            <a:ext cx="606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F0302020204030204"/>
                <a:cs typeface="Arial"/>
              </a:rPr>
              <a:t>ORGANIZACIÓN MARITIMA INTERNACIONAL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4DB094D-B81F-7D8F-56D6-DD4204621A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81" y="131432"/>
            <a:ext cx="1758874" cy="18168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BAD2F0-C039-3EEF-2FE1-4945C2602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41" y="1744492"/>
            <a:ext cx="1507812" cy="1507812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4449307" y="4601363"/>
            <a:ext cx="6162546" cy="1304925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4458734" y="4601363"/>
            <a:ext cx="6162546" cy="130492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99D698-1996-E10B-9865-B18C263D585A}"/>
              </a:ext>
            </a:extLst>
          </p:cNvPr>
          <p:cNvSpPr txBox="1"/>
          <p:nvPr/>
        </p:nvSpPr>
        <p:spPr>
          <a:xfrm>
            <a:off x="4543621" y="5017664"/>
            <a:ext cx="606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F0302020204030204"/>
                <a:cs typeface="Arial"/>
              </a:rPr>
              <a:t>AERONÁUTICA CIVIL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F0302020204030204"/>
                <a:cs typeface="Arial"/>
              </a:rPr>
              <a:t>UNIDAD ADMINISTRATIVA ESPECIAL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04743" y="4519587"/>
            <a:ext cx="1662377" cy="1386701"/>
            <a:chOff x="423597" y="4359328"/>
            <a:chExt cx="1662377" cy="1386701"/>
          </a:xfrm>
        </p:grpSpPr>
        <p:sp>
          <p:nvSpPr>
            <p:cNvPr id="15" name="Elipse 14"/>
            <p:cNvSpPr/>
            <p:nvPr/>
          </p:nvSpPr>
          <p:spPr>
            <a:xfrm>
              <a:off x="587538" y="4441104"/>
              <a:ext cx="1257300" cy="1210764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0210"/>
            <a:stretch/>
          </p:blipFill>
          <p:spPr>
            <a:xfrm>
              <a:off x="423597" y="4359328"/>
              <a:ext cx="1662377" cy="1386701"/>
            </a:xfrm>
            <a:prstGeom prst="rect">
              <a:avLst/>
            </a:prstGeom>
          </p:spPr>
        </p:pic>
      </p:grpSp>
      <p:sp>
        <p:nvSpPr>
          <p:cNvPr id="17" name="CuadroTexto 16"/>
          <p:cNvSpPr txBox="1"/>
          <p:nvPr/>
        </p:nvSpPr>
        <p:spPr>
          <a:xfrm>
            <a:off x="36149" y="3583959"/>
            <a:ext cx="20489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Resolución No. 1099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25 Octubre 2024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0"/>
          <a:srcRect l="4460" t="10207" r="38566" b="14565"/>
          <a:stretch/>
        </p:blipFill>
        <p:spPr>
          <a:xfrm>
            <a:off x="2039286" y="3418131"/>
            <a:ext cx="2378609" cy="8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83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E07134BD-28F7-409E-A950-6ECF87DD5D9A}"/>
              </a:ext>
            </a:extLst>
          </p:cNvPr>
          <p:cNvSpPr txBox="1">
            <a:spLocks/>
          </p:cNvSpPr>
          <p:nvPr/>
        </p:nvSpPr>
        <p:spPr>
          <a:xfrm>
            <a:off x="0" y="90205"/>
            <a:ext cx="6096000" cy="640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2000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ESTADÍSTICAS PERSONAL CAPACITADO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606670" y="6503604"/>
            <a:ext cx="18934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*fecha corte 31 marzo 2025</a:t>
            </a:r>
            <a:endParaRPr lang="es-CO" sz="10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E07134BD-28F7-409E-A950-6ECF87DD5D9A}"/>
              </a:ext>
            </a:extLst>
          </p:cNvPr>
          <p:cNvSpPr txBox="1">
            <a:spLocks/>
          </p:cNvSpPr>
          <p:nvPr/>
        </p:nvSpPr>
        <p:spPr>
          <a:xfrm>
            <a:off x="6096000" y="90205"/>
            <a:ext cx="5352419" cy="569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s-CO" sz="2000" b="1" dirty="0">
                <a:solidFill>
                  <a:srgbClr val="002060"/>
                </a:solidFill>
                <a:ea typeface="Verdana" pitchFamily="34" charset="0"/>
                <a:cs typeface="+mn-cs"/>
              </a:rPr>
              <a:t>COOPERACIÓN INTERNACIONAL </a:t>
            </a:r>
            <a:endParaRPr lang="es-CO" sz="2000" b="1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pic>
        <p:nvPicPr>
          <p:cNvPr id="31" name="Picture 2" descr="MINISTERIO DE SEGURIDAD PÚBL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683" y1="49606" x2="36683" y2="49606"/>
                        <a14:foregroundMark x1="54271" y1="48425" x2="54271" y2="48425"/>
                        <a14:foregroundMark x1="50754" y1="55512" x2="50754" y2="55512"/>
                        <a14:foregroundMark x1="50251" y1="60236" x2="50251" y2="60236"/>
                        <a14:foregroundMark x1="50251" y1="62205" x2="50251" y2="62205"/>
                        <a14:foregroundMark x1="64322" y1="60236" x2="64322" y2="60236"/>
                        <a14:foregroundMark x1="60302" y1="57087" x2="60302" y2="57087"/>
                        <a14:foregroundMark x1="67839" y1="49606" x2="67839" y2="49606"/>
                        <a14:foregroundMark x1="63317" y1="55512" x2="63317" y2="55512"/>
                        <a14:foregroundMark x1="52764" y1="65354" x2="52764" y2="65354"/>
                        <a14:foregroundMark x1="42714" y1="62205" x2="42714" y2="62205"/>
                        <a14:foregroundMark x1="39196" y1="59055" x2="39196" y2="59055"/>
                        <a14:foregroundMark x1="32663" y1="52362" x2="32663" y2="52362"/>
                        <a14:foregroundMark x1="40704" y1="43701" x2="40704" y2="43701"/>
                        <a14:foregroundMark x1="52764" y1="36614" x2="52764" y2="36614"/>
                        <a14:foregroundMark x1="40201" y1="37402" x2="42714" y2="37402"/>
                        <a14:foregroundMark x1="45226" y1="39764" x2="45226" y2="39764"/>
                        <a14:foregroundMark x1="44221" y1="53150" x2="44221" y2="53150"/>
                        <a14:foregroundMark x1="45226" y1="67323" x2="45226" y2="67323"/>
                        <a14:foregroundMark x1="32663" y1="57087" x2="32663" y2="57087"/>
                        <a14:foregroundMark x1="28141" y1="54331" x2="28141" y2="54331"/>
                        <a14:foregroundMark x1="61809" y1="46457" x2="61809" y2="46457"/>
                        <a14:foregroundMark x1="60804" y1="36614" x2="60804" y2="36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01" y="1157127"/>
            <a:ext cx="782780" cy="9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6"/>
          <a:srcRect r="10496"/>
          <a:stretch/>
        </p:blipFill>
        <p:spPr>
          <a:xfrm>
            <a:off x="5569570" y="2423789"/>
            <a:ext cx="509395" cy="34129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17" y="1265537"/>
            <a:ext cx="923853" cy="923853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12" y="1204439"/>
            <a:ext cx="761303" cy="928789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01" y="1154252"/>
            <a:ext cx="789521" cy="907539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665" y="1261946"/>
            <a:ext cx="881595" cy="881595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2572" y="1242029"/>
            <a:ext cx="905847" cy="881595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1319" y="2394204"/>
            <a:ext cx="512871" cy="341292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13"/>
          <a:srcRect l="12590" r="13299"/>
          <a:stretch/>
        </p:blipFill>
        <p:spPr>
          <a:xfrm>
            <a:off x="9743601" y="2423789"/>
            <a:ext cx="509219" cy="343554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1997" y="2394204"/>
            <a:ext cx="523240" cy="341292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 rotWithShape="1">
          <a:blip r:embed="rId15"/>
          <a:srcRect l="7375" r="8329"/>
          <a:stretch/>
        </p:blipFill>
        <p:spPr>
          <a:xfrm>
            <a:off x="8615261" y="2423789"/>
            <a:ext cx="487763" cy="324032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 rotWithShape="1">
          <a:blip r:embed="rId16"/>
          <a:srcRect l="5141" t="17273" r="5753" b="16861"/>
          <a:stretch/>
        </p:blipFill>
        <p:spPr>
          <a:xfrm>
            <a:off x="10735852" y="2425427"/>
            <a:ext cx="519285" cy="341916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9842797" y="2915396"/>
            <a:ext cx="1470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/>
              <a:t>*191 alumnos USCAP</a:t>
            </a:r>
            <a:endParaRPr lang="es-CO" sz="1000" b="1" dirty="0"/>
          </a:p>
        </p:txBody>
      </p:sp>
      <p:sp>
        <p:nvSpPr>
          <p:cNvPr id="2" name="AutoShape 2" descr="Archivo:Escudo Ejercito Nacional de Colombia.svg - Wikipedi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F4C718C9-C5E7-2B72-14D4-48E5F933CA30}"/>
              </a:ext>
            </a:extLst>
          </p:cNvPr>
          <p:cNvGraphicFramePr/>
          <p:nvPr/>
        </p:nvGraphicFramePr>
        <p:xfrm>
          <a:off x="87415" y="815343"/>
          <a:ext cx="4786243" cy="298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cxnSp>
        <p:nvCxnSpPr>
          <p:cNvPr id="18" name="Conector recto de flecha 17"/>
          <p:cNvCxnSpPr/>
          <p:nvPr/>
        </p:nvCxnSpPr>
        <p:spPr>
          <a:xfrm flipV="1">
            <a:off x="1059679" y="1263192"/>
            <a:ext cx="2192568" cy="499513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03526" y="3579079"/>
            <a:ext cx="6744893" cy="2903431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2322" y="3814014"/>
            <a:ext cx="620358" cy="62035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94899" y="3890239"/>
            <a:ext cx="579810" cy="568441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1277" y="3850023"/>
            <a:ext cx="781354" cy="645329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5577" y="3887180"/>
            <a:ext cx="571500" cy="57150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552" y="3814014"/>
            <a:ext cx="625127" cy="611358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02" t="5749" r="28298" b="7845"/>
          <a:stretch/>
        </p:blipFill>
        <p:spPr>
          <a:xfrm>
            <a:off x="2648780" y="5151771"/>
            <a:ext cx="725516" cy="711981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7595" t="10930" r="25000" b="10826"/>
          <a:stretch/>
        </p:blipFill>
        <p:spPr>
          <a:xfrm>
            <a:off x="3530073" y="5220386"/>
            <a:ext cx="596411" cy="659796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2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3096" y="4510189"/>
            <a:ext cx="550644" cy="64158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479" y="4425372"/>
            <a:ext cx="726399" cy="726399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177" y="5240904"/>
            <a:ext cx="621523" cy="618760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6376" y="5203263"/>
            <a:ext cx="801627" cy="714055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1893" y="4459002"/>
            <a:ext cx="665361" cy="674312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3946" y="4446108"/>
            <a:ext cx="693897" cy="6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6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79" y="2313124"/>
            <a:ext cx="3742086" cy="45448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8" t="53548" r="2788" b="386"/>
          <a:stretch/>
        </p:blipFill>
        <p:spPr>
          <a:xfrm>
            <a:off x="-83128" y="0"/>
            <a:ext cx="4172510" cy="23131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 b="5295"/>
          <a:stretch/>
        </p:blipFill>
        <p:spPr>
          <a:xfrm>
            <a:off x="8462174" y="1"/>
            <a:ext cx="3682491" cy="28021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" b="4672"/>
          <a:stretch/>
        </p:blipFill>
        <p:spPr>
          <a:xfrm>
            <a:off x="0" y="2802195"/>
            <a:ext cx="3571748" cy="4036170"/>
          </a:xfrm>
          <a:prstGeom prst="rect">
            <a:avLst/>
          </a:prstGeom>
        </p:spPr>
      </p:pic>
      <p:pic>
        <p:nvPicPr>
          <p:cNvPr id="6" name="Falck Safety Services Canada HUET Video">
            <a:hlinkClick r:id="" action="ppaction://media"/>
            <a:extLst>
              <a:ext uri="{FF2B5EF4-FFF2-40B4-BE49-F238E27FC236}">
                <a16:creationId xmlns:a16="http://schemas.microsoft.com/office/drawing/2014/main" id="{D039A77E-A3C9-1F23-CCF3-126022E8F9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59.277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4681" y="1401098"/>
            <a:ext cx="6007772" cy="337937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04112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hapter 9A – Life Rafts and Lifeboats: An Overview of Progress to Date">
            <a:extLst>
              <a:ext uri="{FF2B5EF4-FFF2-40B4-BE49-F238E27FC236}">
                <a16:creationId xmlns:a16="http://schemas.microsoft.com/office/drawing/2014/main" id="{4E9A69D3-7E66-49E5-B76C-1F25813A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44" y="1024525"/>
            <a:ext cx="3582622" cy="177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Mais um EC225 (versão civil do EC725) faz pouso de emergência no Mar do  Norte – Defesa Aérea &amp; Naval">
            <a:extLst>
              <a:ext uri="{FF2B5EF4-FFF2-40B4-BE49-F238E27FC236}">
                <a16:creationId xmlns:a16="http://schemas.microsoft.com/office/drawing/2014/main" id="{FD7388EA-DA37-4288-A763-82286F3F8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0"/>
          <a:stretch/>
        </p:blipFill>
        <p:spPr bwMode="auto">
          <a:xfrm>
            <a:off x="313645" y="4203841"/>
            <a:ext cx="2927923" cy="163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0169898D-7A8F-4ABF-AD44-A6903AFA3EB3}"/>
              </a:ext>
            </a:extLst>
          </p:cNvPr>
          <p:cNvPicPr/>
          <p:nvPr/>
        </p:nvPicPr>
        <p:blipFill>
          <a:blip r:embed="rId7"/>
          <a:srcRect l="10005" r="10005" b="17502"/>
          <a:stretch/>
        </p:blipFill>
        <p:spPr>
          <a:xfrm>
            <a:off x="7390866" y="1021949"/>
            <a:ext cx="3828241" cy="1778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10" descr="929 Helicóptero Con Humo Fotos de stock - Fotos libres de regalías de  Dreamstime">
            <a:extLst>
              <a:ext uri="{FF2B5EF4-FFF2-40B4-BE49-F238E27FC236}">
                <a16:creationId xmlns:a16="http://schemas.microsoft.com/office/drawing/2014/main" id="{8BFCDA1C-D7BA-4D3E-B932-06DC3A05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46" y="4624229"/>
            <a:ext cx="2506361" cy="188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">
            <a:extLst>
              <a:ext uri="{FF2B5EF4-FFF2-40B4-BE49-F238E27FC236}">
                <a16:creationId xmlns:a16="http://schemas.microsoft.com/office/drawing/2014/main" id="{D4EF5733-EBFF-47B5-88E8-7CFB7BFF5F2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306707" y="4571935"/>
            <a:ext cx="2912400" cy="1938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10" descr="Pin on Oilfield News">
            <a:extLst>
              <a:ext uri="{FF2B5EF4-FFF2-40B4-BE49-F238E27FC236}">
                <a16:creationId xmlns:a16="http://schemas.microsoft.com/office/drawing/2014/main" id="{D06F605A-308D-4B69-B602-DB1ACDDB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07" y="2793076"/>
            <a:ext cx="2912400" cy="184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8">
            <a:extLst>
              <a:ext uri="{FF2B5EF4-FFF2-40B4-BE49-F238E27FC236}">
                <a16:creationId xmlns:a16="http://schemas.microsoft.com/office/drawing/2014/main" id="{D3709AD7-AE27-4571-AFEC-D4BB3D90EFBC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327713" y="2642602"/>
            <a:ext cx="2913855" cy="1991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 descr="Pueden los helicópteros sumergirse parcialmente bajo el agua mientras  vuelan? - Quora">
            <a:extLst>
              <a:ext uri="{FF2B5EF4-FFF2-40B4-BE49-F238E27FC236}">
                <a16:creationId xmlns:a16="http://schemas.microsoft.com/office/drawing/2014/main" id="{737A1B69-6C4B-4D66-A0FC-AC00C157D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328649" y="1021949"/>
            <a:ext cx="3543877" cy="1771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7C7FCFA-93D5-4BE6-BDE9-6E88BB561E2D}"/>
              </a:ext>
            </a:extLst>
          </p:cNvPr>
          <p:cNvSpPr/>
          <p:nvPr/>
        </p:nvSpPr>
        <p:spPr>
          <a:xfrm>
            <a:off x="3278938" y="2898293"/>
            <a:ext cx="29402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/>
                <a:solidFill>
                  <a:srgbClr val="1D05AD"/>
                </a:solidFill>
              </a:rPr>
              <a:t>AVIACIÓN SOSTENIBLE</a:t>
            </a:r>
            <a:endParaRPr lang="es-ES" sz="2000" b="1" cap="none" spc="0" dirty="0">
              <a:ln/>
              <a:solidFill>
                <a:srgbClr val="1D05AD"/>
              </a:solidFill>
              <a:effectLst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AE91BA2-DD86-4B79-BE34-50E6EF2247F1}"/>
              </a:ext>
            </a:extLst>
          </p:cNvPr>
          <p:cNvSpPr/>
          <p:nvPr/>
        </p:nvSpPr>
        <p:spPr>
          <a:xfrm>
            <a:off x="3227127" y="3727505"/>
            <a:ext cx="43717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/>
                <a:solidFill>
                  <a:srgbClr val="1D05AD"/>
                </a:solidFill>
              </a:rPr>
              <a:t>MEJORAMIENTO DEL APRENDIZAJE</a:t>
            </a:r>
            <a:endParaRPr lang="es-ES" sz="2000" b="1" cap="none" spc="0" dirty="0">
              <a:ln/>
              <a:solidFill>
                <a:srgbClr val="1D05AD"/>
              </a:solidFill>
              <a:effectLst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DF3AFB-92D8-4228-B3C7-754411792655}"/>
              </a:ext>
            </a:extLst>
          </p:cNvPr>
          <p:cNvSpPr/>
          <p:nvPr/>
        </p:nvSpPr>
        <p:spPr>
          <a:xfrm>
            <a:off x="5078319" y="4156150"/>
            <a:ext cx="31935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/>
                <a:solidFill>
                  <a:srgbClr val="1D05AD"/>
                </a:solidFill>
              </a:rPr>
              <a:t>REDUCCIÓN DE RIESGOS</a:t>
            </a:r>
            <a:endParaRPr lang="es-ES" sz="2000" b="1" cap="none" spc="0" dirty="0">
              <a:ln/>
              <a:solidFill>
                <a:srgbClr val="1D05AD"/>
              </a:solidFill>
              <a:effectLst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6102A84-CC74-442B-B51B-5A01000CB8BC}"/>
              </a:ext>
            </a:extLst>
          </p:cNvPr>
          <p:cNvSpPr/>
          <p:nvPr/>
        </p:nvSpPr>
        <p:spPr>
          <a:xfrm>
            <a:off x="5039045" y="3298860"/>
            <a:ext cx="33618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/>
                <a:solidFill>
                  <a:srgbClr val="1D05AD"/>
                </a:solidFill>
              </a:rPr>
              <a:t>DISMINUCIÓN DE COSTOS</a:t>
            </a:r>
            <a:endParaRPr lang="es-ES" sz="2000" b="1" cap="none" spc="0" dirty="0">
              <a:ln/>
              <a:solidFill>
                <a:srgbClr val="1D05AD"/>
              </a:solidFill>
              <a:effectLst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D66B88-3E73-4A95-8D1B-E44119203250}"/>
              </a:ext>
            </a:extLst>
          </p:cNvPr>
          <p:cNvSpPr txBox="1">
            <a:spLocks/>
          </p:cNvSpPr>
          <p:nvPr/>
        </p:nvSpPr>
        <p:spPr>
          <a:xfrm>
            <a:off x="342900" y="347734"/>
            <a:ext cx="115062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000" b="1" dirty="0">
                <a:solidFill>
                  <a:srgbClr val="1D05AD"/>
                </a:solidFill>
                <a:latin typeface="+mn-lt"/>
                <a:ea typeface="+mn-ea"/>
                <a:cs typeface="+mn-cs"/>
              </a:rPr>
              <a:t>CASOS REALES Y EJEMPLOS PRÁCTICOS </a:t>
            </a:r>
          </a:p>
        </p:txBody>
      </p:sp>
      <p:pic>
        <p:nvPicPr>
          <p:cNvPr id="35" name="Picture 12" descr="AIB releases Bristow Helicopter crash report - Ships &amp; Ports">
            <a:extLst>
              <a:ext uri="{FF2B5EF4-FFF2-40B4-BE49-F238E27FC236}">
                <a16:creationId xmlns:a16="http://schemas.microsoft.com/office/drawing/2014/main" id="{8DD6D8F8-39BD-4D52-B212-D1E4611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145" y="4625020"/>
            <a:ext cx="1927057" cy="120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alsas salvavidas – Seasafe">
            <a:extLst>
              <a:ext uri="{FF2B5EF4-FFF2-40B4-BE49-F238E27FC236}">
                <a16:creationId xmlns:a16="http://schemas.microsoft.com/office/drawing/2014/main" id="{BEF71743-8D6E-4E44-9384-68AD442B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21" y="4624229"/>
            <a:ext cx="1272122" cy="188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7E9B0-BCBC-1A55-5396-8794FC05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2D6E0-6E52-9FBC-F509-59C88C4C327D}"/>
              </a:ext>
            </a:extLst>
          </p:cNvPr>
          <p:cNvSpPr txBox="1">
            <a:spLocks/>
          </p:cNvSpPr>
          <p:nvPr/>
        </p:nvSpPr>
        <p:spPr>
          <a:xfrm>
            <a:off x="342900" y="347734"/>
            <a:ext cx="11506200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000" b="1" dirty="0">
                <a:solidFill>
                  <a:srgbClr val="1D05AD"/>
                </a:solidFill>
                <a:latin typeface="+mn-lt"/>
                <a:ea typeface="+mn-ea"/>
                <a:cs typeface="+mn-cs"/>
              </a:rPr>
              <a:t>ANÁLISIS DE SIMULACIÓN: VENTAJAS Y DESVENTAJAS</a:t>
            </a:r>
          </a:p>
          <a:p>
            <a:pPr algn="ctr"/>
            <a:r>
              <a:rPr lang="es-MX" sz="3000" b="1" dirty="0">
                <a:solidFill>
                  <a:srgbClr val="1D05AD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Ventajas y desventajas del e-learning - ELERNIAM">
            <a:extLst>
              <a:ext uri="{FF2B5EF4-FFF2-40B4-BE49-F238E27FC236}">
                <a16:creationId xmlns:a16="http://schemas.microsoft.com/office/drawing/2014/main" id="{49FAF05E-F526-4138-4521-A6113BD6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2564" y1="43333" x2="72564" y2="43333"/>
                        <a14:foregroundMark x1="75128" y1="40526" x2="67521" y2="37018"/>
                        <a14:foregroundMark x1="87607" y1="27719" x2="88974" y2="49123"/>
                        <a14:foregroundMark x1="80769" y1="36491" x2="68205" y2="26140"/>
                        <a14:foregroundMark x1="68205" y1="26140" x2="72308" y2="45088"/>
                        <a14:foregroundMark x1="72308" y1="45088" x2="72564" y2="45614"/>
                        <a14:foregroundMark x1="65214" y1="41930" x2="65214" y2="41930"/>
                        <a14:foregroundMark x1="70000" y1="53509" x2="70000" y2="53509"/>
                        <a14:foregroundMark x1="74957" y1="71053" x2="74957" y2="71053"/>
                        <a14:foregroundMark x1="83504" y1="44035" x2="83504" y2="44035"/>
                        <a14:foregroundMark x1="81966" y1="45439" x2="81966" y2="45439"/>
                        <a14:foregroundMark x1="68120" y1="44211" x2="68120" y2="44211"/>
                        <a14:foregroundMark x1="66068" y1="44737" x2="66068" y2="44737"/>
                        <a14:foregroundMark x1="66325" y1="47544" x2="66325" y2="47544"/>
                        <a14:foregroundMark x1="73675" y1="70351" x2="73675" y2="70351"/>
                        <a14:foregroundMark x1="88034" y1="55088" x2="88034" y2="55088"/>
                        <a14:foregroundMark x1="86581" y1="54912" x2="86581" y2="54912"/>
                        <a14:foregroundMark x1="63932" y1="35439" x2="63932" y2="35439"/>
                        <a14:foregroundMark x1="64274" y1="33509" x2="64274" y2="33509"/>
                        <a14:foregroundMark x1="64103" y1="36842" x2="64103" y2="36842"/>
                        <a14:foregroundMark x1="64701" y1="50175" x2="64701" y2="50175"/>
                        <a14:foregroundMark x1="72051" y1="57895" x2="72051" y2="57895"/>
                        <a14:foregroundMark x1="71880" y1="64737" x2="71880" y2="64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81" y="594084"/>
            <a:ext cx="4666510" cy="22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ágenes de Eficiencia - Descarga gratuita en Freepik">
            <a:extLst>
              <a:ext uri="{FF2B5EF4-FFF2-40B4-BE49-F238E27FC236}">
                <a16:creationId xmlns:a16="http://schemas.microsoft.com/office/drawing/2014/main" id="{15144373-9B42-2C8E-5D3D-D703B9BF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157" y1="31310" x2="27157" y2="31310"/>
                        <a14:foregroundMark x1="22684" y1="78594" x2="22684" y2="78594"/>
                        <a14:foregroundMark x1="39776" y1="78914" x2="39776" y2="78914"/>
                        <a14:foregroundMark x1="59425" y1="75399" x2="59425" y2="75399"/>
                        <a14:foregroundMark x1="73482" y1="71086" x2="73482" y2="71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45" y="2223532"/>
            <a:ext cx="1982716" cy="198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horrar dinero - Iconos gratis de comercio">
            <a:extLst>
              <a:ext uri="{FF2B5EF4-FFF2-40B4-BE49-F238E27FC236}">
                <a16:creationId xmlns:a16="http://schemas.microsoft.com/office/drawing/2014/main" id="{02F15ACD-44B1-30B9-F6CE-EBDE2B57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8222" l="8889" r="89778">
                        <a14:foregroundMark x1="38667" y1="11111" x2="38667" y2="11111"/>
                        <a14:foregroundMark x1="51111" y1="6222" x2="51111" y2="6222"/>
                        <a14:foregroundMark x1="50667" y1="2667" x2="50667" y2="2667"/>
                        <a14:foregroundMark x1="63556" y1="15556" x2="63556" y2="15556"/>
                        <a14:foregroundMark x1="9333" y1="81333" x2="9333" y2="81333"/>
                        <a14:foregroundMark x1="14222" y1="83556" x2="14222" y2="83556"/>
                        <a14:foregroundMark x1="14222" y1="83556" x2="14222" y2="83556"/>
                        <a14:foregroundMark x1="32889" y1="86222" x2="32889" y2="86222"/>
                        <a14:foregroundMark x1="29778" y1="93778" x2="29778" y2="93778"/>
                        <a14:foregroundMark x1="50667" y1="91556" x2="50667" y2="91556"/>
                        <a14:foregroundMark x1="51556" y1="98222" x2="51556" y2="98222"/>
                        <a14:foregroundMark x1="38667" y1="88889" x2="38667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77" y="4178896"/>
            <a:ext cx="1668462" cy="16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nilo calavera - pegatina calavera">
            <a:extLst>
              <a:ext uri="{FF2B5EF4-FFF2-40B4-BE49-F238E27FC236}">
                <a16:creationId xmlns:a16="http://schemas.microsoft.com/office/drawing/2014/main" id="{834559AA-27C7-A7BF-90CF-E5D4CB31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889" y1="44000" x2="40889" y2="44000"/>
                        <a14:foregroundMark x1="60444" y1="48889" x2="60444" y2="48889"/>
                        <a14:foregroundMark x1="47111" y1="56889" x2="47111" y2="56889"/>
                        <a14:foregroundMark x1="52889" y1="54667" x2="52889" y2="54667"/>
                        <a14:foregroundMark x1="52889" y1="54667" x2="52889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71" y="221429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2C6620-E6BF-0159-550C-4E5420F00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4000" r="96444">
                        <a14:foregroundMark x1="4444" y1="57333" x2="4444" y2="57333"/>
                        <a14:foregroundMark x1="50222" y1="68000" x2="50222" y2="68000"/>
                        <a14:foregroundMark x1="42667" y1="79111" x2="42667" y2="79111"/>
                        <a14:foregroundMark x1="48889" y1="55111" x2="48889" y2="55111"/>
                        <a14:foregroundMark x1="41778" y1="55111" x2="41778" y2="55111"/>
                        <a14:foregroundMark x1="46222" y1="51556" x2="46222" y2="51556"/>
                        <a14:foregroundMark x1="43111" y1="51556" x2="43111" y2="51556"/>
                        <a14:foregroundMark x1="43111" y1="61778" x2="43111" y2="61778"/>
                        <a14:foregroundMark x1="33778" y1="57333" x2="33778" y2="57333"/>
                        <a14:foregroundMark x1="48444" y1="17333" x2="48444" y2="17333"/>
                        <a14:foregroundMark x1="46667" y1="33333" x2="46667" y2="33333"/>
                        <a14:foregroundMark x1="46667" y1="33333" x2="46667" y2="33333"/>
                        <a14:foregroundMark x1="46667" y1="45778" x2="46667" y2="45778"/>
                        <a14:foregroundMark x1="46667" y1="43111" x2="46667" y2="43111"/>
                        <a14:foregroundMark x1="47111" y1="26667" x2="47111" y2="26667"/>
                        <a14:foregroundMark x1="96444" y1="55111" x2="96444" y2="55111"/>
                        <a14:backgroundMark x1="47556" y1="32000" x2="47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1111" y="4297231"/>
            <a:ext cx="1592263" cy="1592263"/>
          </a:xfrm>
          <a:prstGeom prst="rect">
            <a:avLst/>
          </a:prstGeom>
        </p:spPr>
      </p:pic>
      <p:sp>
        <p:nvSpPr>
          <p:cNvPr id="4" name="Hexágono 3"/>
          <p:cNvSpPr/>
          <p:nvPr/>
        </p:nvSpPr>
        <p:spPr>
          <a:xfrm>
            <a:off x="0" y="1040006"/>
            <a:ext cx="1815153" cy="1483368"/>
          </a:xfrm>
          <a:prstGeom prst="hexagon">
            <a:avLst/>
          </a:prstGeom>
          <a:blipFill dpi="0" rotWithShape="1"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MEJORA </a:t>
            </a:r>
          </a:p>
          <a:p>
            <a:pPr algn="ctr"/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LA PREPARACIÓN REAL</a:t>
            </a:r>
          </a:p>
        </p:txBody>
      </p:sp>
      <p:sp>
        <p:nvSpPr>
          <p:cNvPr id="35" name="Hexágono 34"/>
          <p:cNvSpPr/>
          <p:nvPr/>
        </p:nvSpPr>
        <p:spPr>
          <a:xfrm>
            <a:off x="1912520" y="1040006"/>
            <a:ext cx="2085157" cy="1483368"/>
          </a:xfrm>
          <a:prstGeom prst="hexagon">
            <a:avLst/>
          </a:prstGeom>
          <a:blipFill dpi="0" rotWithShape="1">
            <a:blip r:embed="rId13" cstate="hq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Arial Black" panose="020B0A04020102020204" pitchFamily="34" charset="0"/>
              </a:rPr>
              <a:t>REDUCE </a:t>
            </a:r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RIESGOS</a:t>
            </a:r>
            <a:r>
              <a:rPr lang="es-CO" sz="1000" dirty="0">
                <a:solidFill>
                  <a:schemeClr val="bg1"/>
                </a:solidFill>
                <a:latin typeface="Arial Black" panose="020B0A04020102020204" pitchFamily="34" charset="0"/>
              </a:rPr>
              <a:t> EN ENTRENAMIENTO Y/O SIMULACROS</a:t>
            </a:r>
          </a:p>
        </p:txBody>
      </p:sp>
      <p:sp>
        <p:nvSpPr>
          <p:cNvPr id="36" name="Hexágono 35"/>
          <p:cNvSpPr/>
          <p:nvPr/>
        </p:nvSpPr>
        <p:spPr>
          <a:xfrm>
            <a:off x="1745674" y="2810693"/>
            <a:ext cx="2154636" cy="1380095"/>
          </a:xfrm>
          <a:prstGeom prst="hexagon">
            <a:avLst/>
          </a:prstGeom>
          <a:blipFill dpi="0" rotWithShape="1">
            <a:blip r:embed="rId15" cstate="hq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EVALÚAR PROCEDIMIENTOS</a:t>
            </a:r>
          </a:p>
        </p:txBody>
      </p:sp>
      <p:sp>
        <p:nvSpPr>
          <p:cNvPr id="37" name="Hexágono 36"/>
          <p:cNvSpPr/>
          <p:nvPr/>
        </p:nvSpPr>
        <p:spPr>
          <a:xfrm>
            <a:off x="2088596" y="4297231"/>
            <a:ext cx="1811714" cy="1539379"/>
          </a:xfrm>
          <a:prstGeom prst="hexagon">
            <a:avLst/>
          </a:prstGeom>
          <a:blipFill dpi="0" rotWithShape="1"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MEJORA  TOMA DECISIONES BAJO PRESIÓN</a:t>
            </a:r>
          </a:p>
        </p:txBody>
      </p:sp>
      <p:sp>
        <p:nvSpPr>
          <p:cNvPr id="38" name="Hexágono 37"/>
          <p:cNvSpPr/>
          <p:nvPr/>
        </p:nvSpPr>
        <p:spPr>
          <a:xfrm>
            <a:off x="144805" y="4286452"/>
            <a:ext cx="1753939" cy="1498661"/>
          </a:xfrm>
          <a:prstGeom prst="hexagon">
            <a:avLst/>
          </a:prstGeom>
          <a:blipFill dpi="0" rotWithShape="1">
            <a:blip r:embed="rId1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bg1"/>
                </a:solidFill>
                <a:latin typeface="Arial Black" panose="020B0A04020102020204" pitchFamily="34" charset="0"/>
              </a:rPr>
              <a:t>REDUCE COSTOS FRENTE A EJERCICIOS REALES</a:t>
            </a:r>
            <a:endParaRPr lang="es-CO" sz="105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Hexágono 38"/>
          <p:cNvSpPr/>
          <p:nvPr/>
        </p:nvSpPr>
        <p:spPr>
          <a:xfrm>
            <a:off x="9667165" y="1040006"/>
            <a:ext cx="1555844" cy="1332180"/>
          </a:xfrm>
          <a:prstGeom prst="hexagon">
            <a:avLst/>
          </a:prstGeom>
          <a:blipFill dpi="0" rotWithShape="1">
            <a:blip r:embed="rId19" cstate="hq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RIESGO DE FALSA SEGURIDAD</a:t>
            </a:r>
          </a:p>
        </p:txBody>
      </p:sp>
      <p:sp>
        <p:nvSpPr>
          <p:cNvPr id="40" name="Hexágono 39"/>
          <p:cNvSpPr/>
          <p:nvPr/>
        </p:nvSpPr>
        <p:spPr>
          <a:xfrm>
            <a:off x="7935262" y="1040006"/>
            <a:ext cx="1555844" cy="1332180"/>
          </a:xfrm>
          <a:prstGeom prst="hexagon">
            <a:avLst/>
          </a:prstGeom>
          <a:blipFill dpi="0" rotWithShape="1">
            <a:blip r:embed="rId21" cstate="hq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COSTO INICIAL</a:t>
            </a:r>
            <a:endParaRPr lang="es-CO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Hexágono 40"/>
          <p:cNvSpPr/>
          <p:nvPr/>
        </p:nvSpPr>
        <p:spPr>
          <a:xfrm>
            <a:off x="7682896" y="2615168"/>
            <a:ext cx="2231945" cy="1509602"/>
          </a:xfrm>
          <a:prstGeom prst="hexagon">
            <a:avLst/>
          </a:prstGeom>
          <a:blipFill dpi="0" rotWithShape="1">
            <a:blip r:embed="rId23" cstate="hq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>
                <a:solidFill>
                  <a:schemeClr val="bg1"/>
                </a:solidFill>
                <a:latin typeface="Arial Black" panose="020B0A04020102020204" pitchFamily="34" charset="0"/>
              </a:rPr>
              <a:t>REQUIERE MANTENIMIENTO Y EXPERTOS</a:t>
            </a:r>
          </a:p>
        </p:txBody>
      </p:sp>
      <p:sp>
        <p:nvSpPr>
          <p:cNvPr id="43" name="Hexágono 42"/>
          <p:cNvSpPr/>
          <p:nvPr/>
        </p:nvSpPr>
        <p:spPr>
          <a:xfrm>
            <a:off x="8627468" y="4424091"/>
            <a:ext cx="1727275" cy="1332180"/>
          </a:xfrm>
          <a:prstGeom prst="hexagon">
            <a:avLst/>
          </a:prstGeom>
          <a:blipFill dpi="0" rotWithShape="1">
            <a:blip r:embed="rId2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Arial Black" panose="020B0A04020102020204" pitchFamily="34" charset="0"/>
              </a:rPr>
              <a:t>LIMITE RESPUESTOS A LO IMPREVISTO</a:t>
            </a:r>
            <a:endParaRPr lang="es-CO" sz="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25934" y="3326035"/>
            <a:ext cx="1631396" cy="34940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VENTAJAS</a:t>
            </a:r>
          </a:p>
        </p:txBody>
      </p:sp>
      <p:sp>
        <p:nvSpPr>
          <p:cNvPr id="9" name="Pentágono 8"/>
          <p:cNvSpPr/>
          <p:nvPr/>
        </p:nvSpPr>
        <p:spPr>
          <a:xfrm flipH="1">
            <a:off x="10080637" y="3197052"/>
            <a:ext cx="1837263" cy="367554"/>
          </a:xfrm>
          <a:prstGeom prst="homePlate">
            <a:avLst>
              <a:gd name="adj" fmla="val 6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DESVENTAJAS</a:t>
            </a:r>
            <a:endParaRPr lang="es-CO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23302118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Formato Presentación ARC 2025">
  <a:themeElements>
    <a:clrScheme name="Presentación ARC 2024-Paleta de Colores">
      <a:dk1>
        <a:srgbClr val="595959"/>
      </a:dk1>
      <a:lt1>
        <a:srgbClr val="FFFFFF"/>
      </a:lt1>
      <a:dk2>
        <a:srgbClr val="2F5597"/>
      </a:dk2>
      <a:lt2>
        <a:srgbClr val="8AC3F1"/>
      </a:lt2>
      <a:accent1>
        <a:srgbClr val="3CA5C2"/>
      </a:accent1>
      <a:accent2>
        <a:srgbClr val="2E83A8"/>
      </a:accent2>
      <a:accent3>
        <a:srgbClr val="256D98"/>
      </a:accent3>
      <a:accent4>
        <a:srgbClr val="2E5497"/>
      </a:accent4>
      <a:accent5>
        <a:srgbClr val="2F5597"/>
      </a:accent5>
      <a:accent6>
        <a:srgbClr val="2F5597"/>
      </a:accent6>
      <a:hlink>
        <a:srgbClr val="2F5597"/>
      </a:hlink>
      <a:folHlink>
        <a:srgbClr val="2F5597"/>
      </a:folHlink>
    </a:clrScheme>
    <a:fontScheme name="Century Gothic">
      <a:maj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Presentación ARC 2024-Paleta de Colores">
      <a:dk1>
        <a:srgbClr val="595959"/>
      </a:dk1>
      <a:lt1>
        <a:srgbClr val="FFFFFF"/>
      </a:lt1>
      <a:dk2>
        <a:srgbClr val="2F5597"/>
      </a:dk2>
      <a:lt2>
        <a:srgbClr val="8AC3F1"/>
      </a:lt2>
      <a:accent1>
        <a:srgbClr val="3CA5C2"/>
      </a:accent1>
      <a:accent2>
        <a:srgbClr val="2E83A8"/>
      </a:accent2>
      <a:accent3>
        <a:srgbClr val="256D98"/>
      </a:accent3>
      <a:accent4>
        <a:srgbClr val="2E5497"/>
      </a:accent4>
      <a:accent5>
        <a:srgbClr val="2F5597"/>
      </a:accent5>
      <a:accent6>
        <a:srgbClr val="2F5597"/>
      </a:accent6>
      <a:hlink>
        <a:srgbClr val="2F5597"/>
      </a:hlink>
      <a:folHlink>
        <a:srgbClr val="2F5597"/>
      </a:folHlink>
    </a:clrScheme>
    <a:fontScheme name="Century Gothic">
      <a:maj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2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3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4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5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6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7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8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ppt/theme/themeOverride9.xml><?xml version="1.0" encoding="utf-8"?>
<a:themeOverride xmlns:a="http://schemas.openxmlformats.org/drawingml/2006/main">
  <a:clrScheme name="Presentación ARC 2024-Paleta de Colores">
    <a:dk1>
      <a:srgbClr val="595959"/>
    </a:dk1>
    <a:lt1>
      <a:srgbClr val="FFFFFF"/>
    </a:lt1>
    <a:dk2>
      <a:srgbClr val="2F5597"/>
    </a:dk2>
    <a:lt2>
      <a:srgbClr val="8AC3F1"/>
    </a:lt2>
    <a:accent1>
      <a:srgbClr val="3CA5C2"/>
    </a:accent1>
    <a:accent2>
      <a:srgbClr val="2E83A8"/>
    </a:accent2>
    <a:accent3>
      <a:srgbClr val="256D98"/>
    </a:accent3>
    <a:accent4>
      <a:srgbClr val="2E5497"/>
    </a:accent4>
    <a:accent5>
      <a:srgbClr val="2F5597"/>
    </a:accent5>
    <a:accent6>
      <a:srgbClr val="2F5597"/>
    </a:accent6>
    <a:hlink>
      <a:srgbClr val="2F5597"/>
    </a:hlink>
    <a:folHlink>
      <a:srgbClr val="2F55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</TotalTime>
  <Words>378</Words>
  <Application>Microsoft Office PowerPoint</Application>
  <PresentationFormat>Panorámica</PresentationFormat>
  <Paragraphs>79</Paragraphs>
  <Slides>14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Aptos</vt:lpstr>
      <vt:lpstr>Arial</vt:lpstr>
      <vt:lpstr>Arial Black</vt:lpstr>
      <vt:lpstr>Calibri</vt:lpstr>
      <vt:lpstr>Century Gothic</vt:lpstr>
      <vt:lpstr>Montserrat</vt:lpstr>
      <vt:lpstr>Wingdings</vt:lpstr>
      <vt:lpstr>Formato Presentación ARC 2025</vt:lpstr>
      <vt:lpstr>Tema de Office</vt:lpstr>
      <vt:lpstr>Presentación de PowerPoint</vt:lpstr>
      <vt:lpstr> ESCUELA DE AVIACIÓN NAVAL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Centros Avalados OPITO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Milena Lamus Lasso</dc:creator>
  <cp:lastModifiedBy>Leslie perez teheran</cp:lastModifiedBy>
  <cp:revision>58</cp:revision>
  <dcterms:created xsi:type="dcterms:W3CDTF">2025-04-09T16:13:31Z</dcterms:created>
  <dcterms:modified xsi:type="dcterms:W3CDTF">2025-04-24T15:48:22Z</dcterms:modified>
</cp:coreProperties>
</file>