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8"/>
  </p:notesMasterIdLst>
  <p:sldIdLst>
    <p:sldId id="321" r:id="rId2"/>
    <p:sldId id="337" r:id="rId3"/>
    <p:sldId id="336" r:id="rId4"/>
    <p:sldId id="322" r:id="rId5"/>
    <p:sldId id="323" r:id="rId6"/>
    <p:sldId id="324" r:id="rId7"/>
    <p:sldId id="288" r:id="rId8"/>
    <p:sldId id="334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2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56"/>
    <p:restoredTop sz="94748"/>
  </p:normalViewPr>
  <p:slideViewPr>
    <p:cSldViewPr snapToGrid="0">
      <p:cViewPr varScale="1">
        <p:scale>
          <a:sx n="81" d="100"/>
          <a:sy n="81" d="100"/>
        </p:scale>
        <p:origin x="184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2EC6B-AF96-4C08-AF94-69F9E5F705B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BDF493A-2D3D-4484-B8A9-6F8BC6A8CB93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dirty="0"/>
            <a:t>I</a:t>
          </a:r>
          <a:r>
            <a:rPr lang="es-ES" b="1" i="0" dirty="0"/>
            <a:t>mportancia de la actividad del practicaje y su necesidad de ser un elemento diferenciador y digitalizado en los puertos</a:t>
          </a:r>
          <a:r>
            <a:rPr lang="es-ES" b="0" i="0" dirty="0"/>
            <a:t> </a:t>
          </a:r>
          <a:endParaRPr lang="en-US" dirty="0"/>
        </a:p>
      </dgm:t>
    </dgm:pt>
    <dgm:pt modelId="{45057CE6-E1CE-442F-8B81-BD3AC742FA5B}" type="parTrans" cxnId="{827031F9-C99E-4C23-9BFB-10C18017F1D5}">
      <dgm:prSet/>
      <dgm:spPr/>
      <dgm:t>
        <a:bodyPr/>
        <a:lstStyle/>
        <a:p>
          <a:endParaRPr lang="en-US"/>
        </a:p>
      </dgm:t>
    </dgm:pt>
    <dgm:pt modelId="{4527E454-9740-4B58-96C8-3BC7E88BF70C}" type="sibTrans" cxnId="{827031F9-C99E-4C23-9BFB-10C18017F1D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C82B0B2-DE1F-449C-B08B-C552091D1F31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/>
            <a:t>N</a:t>
          </a:r>
          <a:r>
            <a:rPr lang="es-ES" b="1" i="0"/>
            <a:t>exo entre prácticos y administraciones.</a:t>
          </a:r>
          <a:endParaRPr lang="en-US" b="1"/>
        </a:p>
      </dgm:t>
    </dgm:pt>
    <dgm:pt modelId="{AC5A69BB-A9C0-413B-8A63-F1FA6B83F2B5}" type="parTrans" cxnId="{4F17C327-5E09-444B-A153-5FF63EFC615A}">
      <dgm:prSet/>
      <dgm:spPr/>
      <dgm:t>
        <a:bodyPr/>
        <a:lstStyle/>
        <a:p>
          <a:endParaRPr lang="en-US"/>
        </a:p>
      </dgm:t>
    </dgm:pt>
    <dgm:pt modelId="{A7D828D4-FFA5-4FD4-80AE-EB3D78C2E7D7}" type="sibTrans" cxnId="{4F17C327-5E09-444B-A153-5FF63EFC615A}">
      <dgm:prSet/>
      <dgm:spPr/>
      <dgm:t>
        <a:bodyPr/>
        <a:lstStyle/>
        <a:p>
          <a:endParaRPr lang="en-US"/>
        </a:p>
      </dgm:t>
    </dgm:pt>
    <dgm:pt modelId="{F3DAD242-1D77-4674-B8B5-7FB1DCB2ADBB}" type="pres">
      <dgm:prSet presAssocID="{B7D2EC6B-AF96-4C08-AF94-69F9E5F705B7}" presName="root" presStyleCnt="0">
        <dgm:presLayoutVars>
          <dgm:dir/>
          <dgm:resizeHandles val="exact"/>
        </dgm:presLayoutVars>
      </dgm:prSet>
      <dgm:spPr/>
    </dgm:pt>
    <dgm:pt modelId="{64B3AC43-94D0-4B4E-8914-C5AD51CECEBA}" type="pres">
      <dgm:prSet presAssocID="{ABDF493A-2D3D-4484-B8A9-6F8BC6A8CB93}" presName="compNode" presStyleCnt="0"/>
      <dgm:spPr/>
    </dgm:pt>
    <dgm:pt modelId="{2C3CE332-0563-426B-B000-AC942DE0682B}" type="pres">
      <dgm:prSet presAssocID="{ABDF493A-2D3D-4484-B8A9-6F8BC6A8CB93}" presName="bgRect" presStyleLbl="bgShp" presStyleIdx="0" presStyleCnt="2"/>
      <dgm:spPr/>
    </dgm:pt>
    <dgm:pt modelId="{238CD958-92B7-4DC9-9DAA-A6ABD66FA09B}" type="pres">
      <dgm:prSet presAssocID="{ABDF493A-2D3D-4484-B8A9-6F8BC6A8CB9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E0BF51C2-AF9C-48B9-AEFB-D0D96BC3B7FF}" type="pres">
      <dgm:prSet presAssocID="{ABDF493A-2D3D-4484-B8A9-6F8BC6A8CB93}" presName="spaceRect" presStyleCnt="0"/>
      <dgm:spPr/>
    </dgm:pt>
    <dgm:pt modelId="{95AE72E4-15DB-4B2F-A3C5-95CBFD5026F5}" type="pres">
      <dgm:prSet presAssocID="{ABDF493A-2D3D-4484-B8A9-6F8BC6A8CB93}" presName="parTx" presStyleLbl="revTx" presStyleIdx="0" presStyleCnt="2">
        <dgm:presLayoutVars>
          <dgm:chMax val="0"/>
          <dgm:chPref val="0"/>
        </dgm:presLayoutVars>
      </dgm:prSet>
      <dgm:spPr/>
    </dgm:pt>
    <dgm:pt modelId="{6C221910-385B-4A43-AD8F-5855646794A4}" type="pres">
      <dgm:prSet presAssocID="{4527E454-9740-4B58-96C8-3BC7E88BF70C}" presName="sibTrans" presStyleCnt="0"/>
      <dgm:spPr/>
    </dgm:pt>
    <dgm:pt modelId="{949F848A-6728-41DE-9F21-1A3B36913655}" type="pres">
      <dgm:prSet presAssocID="{8C82B0B2-DE1F-449C-B08B-C552091D1F31}" presName="compNode" presStyleCnt="0"/>
      <dgm:spPr/>
    </dgm:pt>
    <dgm:pt modelId="{76BAFF22-66FE-4608-8C60-3742B86D2E89}" type="pres">
      <dgm:prSet presAssocID="{8C82B0B2-DE1F-449C-B08B-C552091D1F31}" presName="bgRect" presStyleLbl="bgShp" presStyleIdx="1" presStyleCnt="2"/>
      <dgm:spPr/>
    </dgm:pt>
    <dgm:pt modelId="{212E0F5E-8C1D-4229-A01C-A8A10B01ED54}" type="pres">
      <dgm:prSet presAssocID="{8C82B0B2-DE1F-449C-B08B-C552091D1F3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estro"/>
        </a:ext>
      </dgm:extLst>
    </dgm:pt>
    <dgm:pt modelId="{A74A37C6-A826-4DAB-915D-D6A079E23D39}" type="pres">
      <dgm:prSet presAssocID="{8C82B0B2-DE1F-449C-B08B-C552091D1F31}" presName="spaceRect" presStyleCnt="0"/>
      <dgm:spPr/>
    </dgm:pt>
    <dgm:pt modelId="{2CC96F82-7423-481C-9041-7ACCE46E6888}" type="pres">
      <dgm:prSet presAssocID="{8C82B0B2-DE1F-449C-B08B-C552091D1F3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F17C327-5E09-444B-A153-5FF63EFC615A}" srcId="{B7D2EC6B-AF96-4C08-AF94-69F9E5F705B7}" destId="{8C82B0B2-DE1F-449C-B08B-C552091D1F31}" srcOrd="1" destOrd="0" parTransId="{AC5A69BB-A9C0-413B-8A63-F1FA6B83F2B5}" sibTransId="{A7D828D4-FFA5-4FD4-80AE-EB3D78C2E7D7}"/>
    <dgm:cxn modelId="{C48F3451-EC14-0145-83CD-30493DB868BC}" type="presOf" srcId="{ABDF493A-2D3D-4484-B8A9-6F8BC6A8CB93}" destId="{95AE72E4-15DB-4B2F-A3C5-95CBFD5026F5}" srcOrd="0" destOrd="0" presId="urn:microsoft.com/office/officeart/2018/2/layout/IconVerticalSolidList"/>
    <dgm:cxn modelId="{7BECB859-1A01-B946-B0B4-E4E73AFCE305}" type="presOf" srcId="{B7D2EC6B-AF96-4C08-AF94-69F9E5F705B7}" destId="{F3DAD242-1D77-4674-B8B5-7FB1DCB2ADBB}" srcOrd="0" destOrd="0" presId="urn:microsoft.com/office/officeart/2018/2/layout/IconVerticalSolidList"/>
    <dgm:cxn modelId="{072CFDB0-7B8B-DF44-BE8D-D7C0F698F9F2}" type="presOf" srcId="{8C82B0B2-DE1F-449C-B08B-C552091D1F31}" destId="{2CC96F82-7423-481C-9041-7ACCE46E6888}" srcOrd="0" destOrd="0" presId="urn:microsoft.com/office/officeart/2018/2/layout/IconVerticalSolidList"/>
    <dgm:cxn modelId="{827031F9-C99E-4C23-9BFB-10C18017F1D5}" srcId="{B7D2EC6B-AF96-4C08-AF94-69F9E5F705B7}" destId="{ABDF493A-2D3D-4484-B8A9-6F8BC6A8CB93}" srcOrd="0" destOrd="0" parTransId="{45057CE6-E1CE-442F-8B81-BD3AC742FA5B}" sibTransId="{4527E454-9740-4B58-96C8-3BC7E88BF70C}"/>
    <dgm:cxn modelId="{18697B20-4A3C-7B47-AFCA-5C763C6FD588}" type="presParOf" srcId="{F3DAD242-1D77-4674-B8B5-7FB1DCB2ADBB}" destId="{64B3AC43-94D0-4B4E-8914-C5AD51CECEBA}" srcOrd="0" destOrd="0" presId="urn:microsoft.com/office/officeart/2018/2/layout/IconVerticalSolidList"/>
    <dgm:cxn modelId="{654C2369-7705-6946-82FF-76EAC8DBE52C}" type="presParOf" srcId="{64B3AC43-94D0-4B4E-8914-C5AD51CECEBA}" destId="{2C3CE332-0563-426B-B000-AC942DE0682B}" srcOrd="0" destOrd="0" presId="urn:microsoft.com/office/officeart/2018/2/layout/IconVerticalSolidList"/>
    <dgm:cxn modelId="{8AB10370-DFAD-7D4B-A26B-861CADD0940B}" type="presParOf" srcId="{64B3AC43-94D0-4B4E-8914-C5AD51CECEBA}" destId="{238CD958-92B7-4DC9-9DAA-A6ABD66FA09B}" srcOrd="1" destOrd="0" presId="urn:microsoft.com/office/officeart/2018/2/layout/IconVerticalSolidList"/>
    <dgm:cxn modelId="{E891AC25-0D98-A748-AA50-78636EAFDA48}" type="presParOf" srcId="{64B3AC43-94D0-4B4E-8914-C5AD51CECEBA}" destId="{E0BF51C2-AF9C-48B9-AEFB-D0D96BC3B7FF}" srcOrd="2" destOrd="0" presId="urn:microsoft.com/office/officeart/2018/2/layout/IconVerticalSolidList"/>
    <dgm:cxn modelId="{3258196B-2595-424E-9684-C065789F6554}" type="presParOf" srcId="{64B3AC43-94D0-4B4E-8914-C5AD51CECEBA}" destId="{95AE72E4-15DB-4B2F-A3C5-95CBFD5026F5}" srcOrd="3" destOrd="0" presId="urn:microsoft.com/office/officeart/2018/2/layout/IconVerticalSolidList"/>
    <dgm:cxn modelId="{751FCC24-3B2F-5044-8ACE-429D310460AE}" type="presParOf" srcId="{F3DAD242-1D77-4674-B8B5-7FB1DCB2ADBB}" destId="{6C221910-385B-4A43-AD8F-5855646794A4}" srcOrd="1" destOrd="0" presId="urn:microsoft.com/office/officeart/2018/2/layout/IconVerticalSolidList"/>
    <dgm:cxn modelId="{D6DE9AE4-93D9-A844-B646-B2CECE369B1A}" type="presParOf" srcId="{F3DAD242-1D77-4674-B8B5-7FB1DCB2ADBB}" destId="{949F848A-6728-41DE-9F21-1A3B36913655}" srcOrd="2" destOrd="0" presId="urn:microsoft.com/office/officeart/2018/2/layout/IconVerticalSolidList"/>
    <dgm:cxn modelId="{E7A7E9A7-23E4-6646-8E86-B35CD8AF25A9}" type="presParOf" srcId="{949F848A-6728-41DE-9F21-1A3B36913655}" destId="{76BAFF22-66FE-4608-8C60-3742B86D2E89}" srcOrd="0" destOrd="0" presId="urn:microsoft.com/office/officeart/2018/2/layout/IconVerticalSolidList"/>
    <dgm:cxn modelId="{BD2B1774-1151-E846-BBEE-12BF6233F275}" type="presParOf" srcId="{949F848A-6728-41DE-9F21-1A3B36913655}" destId="{212E0F5E-8C1D-4229-A01C-A8A10B01ED54}" srcOrd="1" destOrd="0" presId="urn:microsoft.com/office/officeart/2018/2/layout/IconVerticalSolidList"/>
    <dgm:cxn modelId="{7CEA3F35-7250-5949-A22A-95F9E895D9AB}" type="presParOf" srcId="{949F848A-6728-41DE-9F21-1A3B36913655}" destId="{A74A37C6-A826-4DAB-915D-D6A079E23D39}" srcOrd="2" destOrd="0" presId="urn:microsoft.com/office/officeart/2018/2/layout/IconVerticalSolidList"/>
    <dgm:cxn modelId="{9F4A4237-E674-DC47-86AA-DB2AD236E1C9}" type="presParOf" srcId="{949F848A-6728-41DE-9F21-1A3B36913655}" destId="{2CC96F82-7423-481C-9041-7ACCE46E688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031D3F-00B9-463A-8806-B5BE8FF0786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A833B84-A7E1-4748-9E7F-A1CE15200EE6}">
      <dgm:prSet/>
      <dgm:spPr/>
      <dgm:t>
        <a:bodyPr/>
        <a:lstStyle/>
        <a:p>
          <a:r>
            <a:rPr lang="es-ES" dirty="0"/>
            <a:t>FASE 1: AFLORAR, COLABORAR</a:t>
          </a:r>
          <a:endParaRPr lang="en-US" dirty="0"/>
        </a:p>
      </dgm:t>
    </dgm:pt>
    <dgm:pt modelId="{96255159-C2E5-4A51-9BC7-E4CC6762F611}" type="parTrans" cxnId="{E0FF52EC-87A2-40FB-8D14-F85921DAB76B}">
      <dgm:prSet/>
      <dgm:spPr/>
      <dgm:t>
        <a:bodyPr/>
        <a:lstStyle/>
        <a:p>
          <a:endParaRPr lang="en-US"/>
        </a:p>
      </dgm:t>
    </dgm:pt>
    <dgm:pt modelId="{57466503-03CE-46FF-BA50-DA398A86832E}" type="sibTrans" cxnId="{E0FF52EC-87A2-40FB-8D14-F85921DAB76B}">
      <dgm:prSet/>
      <dgm:spPr/>
      <dgm:t>
        <a:bodyPr/>
        <a:lstStyle/>
        <a:p>
          <a:endParaRPr lang="en-US"/>
        </a:p>
      </dgm:t>
    </dgm:pt>
    <dgm:pt modelId="{AB1D3195-39E1-42BE-96B2-8780808EFCB1}">
      <dgm:prSet/>
      <dgm:spPr/>
      <dgm:t>
        <a:bodyPr/>
        <a:lstStyle/>
        <a:p>
          <a:r>
            <a:rPr lang="es-ES" b="0" i="0"/>
            <a:t>FASE 2: ENTORNO </a:t>
          </a:r>
          <a:r>
            <a:rPr lang="es-ES"/>
            <a:t>PARA COMPARTIR DATOS</a:t>
          </a:r>
          <a:endParaRPr lang="en-US"/>
        </a:p>
      </dgm:t>
    </dgm:pt>
    <dgm:pt modelId="{DE3D4426-2A3C-4166-AD41-781C3CA72F55}" type="parTrans" cxnId="{FA975593-C86E-4B6A-B3A6-FE147922C229}">
      <dgm:prSet/>
      <dgm:spPr/>
      <dgm:t>
        <a:bodyPr/>
        <a:lstStyle/>
        <a:p>
          <a:endParaRPr lang="en-US"/>
        </a:p>
      </dgm:t>
    </dgm:pt>
    <dgm:pt modelId="{1E10D5D9-7EBF-41CE-A273-63DEE05BBB17}" type="sibTrans" cxnId="{FA975593-C86E-4B6A-B3A6-FE147922C229}">
      <dgm:prSet/>
      <dgm:spPr/>
      <dgm:t>
        <a:bodyPr/>
        <a:lstStyle/>
        <a:p>
          <a:endParaRPr lang="en-US"/>
        </a:p>
      </dgm:t>
    </dgm:pt>
    <dgm:pt modelId="{B3EBF4AA-59FC-4072-BEE3-8A55136F1865}">
      <dgm:prSet/>
      <dgm:spPr/>
      <dgm:t>
        <a:bodyPr/>
        <a:lstStyle/>
        <a:p>
          <a:r>
            <a:rPr lang="es-ES" b="0" i="0"/>
            <a:t>FASE 3: ANALÍTICA DE DATOS</a:t>
          </a:r>
          <a:endParaRPr lang="en-US"/>
        </a:p>
      </dgm:t>
    </dgm:pt>
    <dgm:pt modelId="{5428BCB3-AF8C-441E-A5D7-86B17F0CE04E}" type="parTrans" cxnId="{D00B5790-E4F4-4E85-B5BE-C39ED1074ED7}">
      <dgm:prSet/>
      <dgm:spPr/>
      <dgm:t>
        <a:bodyPr/>
        <a:lstStyle/>
        <a:p>
          <a:endParaRPr lang="en-US"/>
        </a:p>
      </dgm:t>
    </dgm:pt>
    <dgm:pt modelId="{E55D4FAA-B2DD-4C23-88B0-DDC42087DAF2}" type="sibTrans" cxnId="{D00B5790-E4F4-4E85-B5BE-C39ED1074ED7}">
      <dgm:prSet/>
      <dgm:spPr/>
      <dgm:t>
        <a:bodyPr/>
        <a:lstStyle/>
        <a:p>
          <a:endParaRPr lang="en-US"/>
        </a:p>
      </dgm:t>
    </dgm:pt>
    <dgm:pt modelId="{77CC1E26-EB31-40FF-8CF1-E880A79E0D52}">
      <dgm:prSet/>
      <dgm:spPr/>
      <dgm:t>
        <a:bodyPr/>
        <a:lstStyle/>
        <a:p>
          <a:r>
            <a:rPr lang="es-ES"/>
            <a:t>FASE 4: GEMELO DIGITAL Y PUERTO CONECTADO</a:t>
          </a:r>
          <a:endParaRPr lang="en-US"/>
        </a:p>
      </dgm:t>
    </dgm:pt>
    <dgm:pt modelId="{87D942D9-118E-467F-9796-2BB31F12DE29}" type="parTrans" cxnId="{5BBCD030-D017-4949-B225-31C7BF2318FE}">
      <dgm:prSet/>
      <dgm:spPr/>
      <dgm:t>
        <a:bodyPr/>
        <a:lstStyle/>
        <a:p>
          <a:endParaRPr lang="en-US"/>
        </a:p>
      </dgm:t>
    </dgm:pt>
    <dgm:pt modelId="{7EE51875-D064-4D20-B1D5-B7F08790ADB8}" type="sibTrans" cxnId="{5BBCD030-D017-4949-B225-31C7BF2318FE}">
      <dgm:prSet/>
      <dgm:spPr/>
      <dgm:t>
        <a:bodyPr/>
        <a:lstStyle/>
        <a:p>
          <a:endParaRPr lang="en-US"/>
        </a:p>
      </dgm:t>
    </dgm:pt>
    <dgm:pt modelId="{788E0601-E3C5-40D1-8714-1342D72E7827}">
      <dgm:prSet/>
      <dgm:spPr/>
      <dgm:t>
        <a:bodyPr/>
        <a:lstStyle/>
        <a:p>
          <a:r>
            <a:rPr lang="es-ES" b="0" i="0"/>
            <a:t>FASE 5: </a:t>
          </a:r>
          <a:r>
            <a:rPr lang="es-ES"/>
            <a:t>PUERTO INTELIGENTE Y EXPERIENCIA CLIENTE</a:t>
          </a:r>
          <a:endParaRPr lang="en-US"/>
        </a:p>
      </dgm:t>
    </dgm:pt>
    <dgm:pt modelId="{C05456A5-563F-4158-BB14-7B972B4DA7B5}" type="parTrans" cxnId="{C9170B90-0869-4B6B-81B3-648972E1EA2C}">
      <dgm:prSet/>
      <dgm:spPr/>
      <dgm:t>
        <a:bodyPr/>
        <a:lstStyle/>
        <a:p>
          <a:endParaRPr lang="en-US"/>
        </a:p>
      </dgm:t>
    </dgm:pt>
    <dgm:pt modelId="{7E40F770-1D4F-491B-BE0F-2D9DE4E73E91}" type="sibTrans" cxnId="{C9170B90-0869-4B6B-81B3-648972E1EA2C}">
      <dgm:prSet/>
      <dgm:spPr/>
      <dgm:t>
        <a:bodyPr/>
        <a:lstStyle/>
        <a:p>
          <a:endParaRPr lang="en-US"/>
        </a:p>
      </dgm:t>
    </dgm:pt>
    <dgm:pt modelId="{53A350BD-6214-4517-9EA7-81686E2ACEAB}" type="pres">
      <dgm:prSet presAssocID="{CF031D3F-00B9-463A-8806-B5BE8FF07864}" presName="root" presStyleCnt="0">
        <dgm:presLayoutVars>
          <dgm:dir/>
          <dgm:resizeHandles val="exact"/>
        </dgm:presLayoutVars>
      </dgm:prSet>
      <dgm:spPr/>
    </dgm:pt>
    <dgm:pt modelId="{703BE1AE-7BFE-46A5-B9D4-2968E8ACCE0A}" type="pres">
      <dgm:prSet presAssocID="{CF031D3F-00B9-463A-8806-B5BE8FF07864}" presName="container" presStyleCnt="0">
        <dgm:presLayoutVars>
          <dgm:dir/>
          <dgm:resizeHandles val="exact"/>
        </dgm:presLayoutVars>
      </dgm:prSet>
      <dgm:spPr/>
    </dgm:pt>
    <dgm:pt modelId="{8021489C-5720-4B96-A62E-FB0933A7EB77}" type="pres">
      <dgm:prSet presAssocID="{AA833B84-A7E1-4748-9E7F-A1CE15200EE6}" presName="compNode" presStyleCnt="0"/>
      <dgm:spPr/>
    </dgm:pt>
    <dgm:pt modelId="{F6C6AE56-8426-43C4-91B6-AB7B72B1FA67}" type="pres">
      <dgm:prSet presAssocID="{AA833B84-A7E1-4748-9E7F-A1CE15200EE6}" presName="iconBgRect" presStyleLbl="bgShp" presStyleIdx="0" presStyleCnt="5"/>
      <dgm:spPr/>
    </dgm:pt>
    <dgm:pt modelId="{6B439F8E-1C30-4030-9CC0-4DD3996D6B01}" type="pres">
      <dgm:prSet presAssocID="{AA833B84-A7E1-4748-9E7F-A1CE15200EE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35848F0E-9945-4C0D-B6AA-7E338E20BD16}" type="pres">
      <dgm:prSet presAssocID="{AA833B84-A7E1-4748-9E7F-A1CE15200EE6}" presName="spaceRect" presStyleCnt="0"/>
      <dgm:spPr/>
    </dgm:pt>
    <dgm:pt modelId="{6D7481CD-8754-45E4-83E7-140619060C95}" type="pres">
      <dgm:prSet presAssocID="{AA833B84-A7E1-4748-9E7F-A1CE15200EE6}" presName="textRect" presStyleLbl="revTx" presStyleIdx="0" presStyleCnt="5">
        <dgm:presLayoutVars>
          <dgm:chMax val="1"/>
          <dgm:chPref val="1"/>
        </dgm:presLayoutVars>
      </dgm:prSet>
      <dgm:spPr/>
    </dgm:pt>
    <dgm:pt modelId="{4C887B75-2062-4AC0-8C43-0FA4CA5A593A}" type="pres">
      <dgm:prSet presAssocID="{57466503-03CE-46FF-BA50-DA398A86832E}" presName="sibTrans" presStyleLbl="sibTrans2D1" presStyleIdx="0" presStyleCnt="0"/>
      <dgm:spPr/>
    </dgm:pt>
    <dgm:pt modelId="{46C509B1-A438-4F86-B023-D08263D0B1AC}" type="pres">
      <dgm:prSet presAssocID="{AB1D3195-39E1-42BE-96B2-8780808EFCB1}" presName="compNode" presStyleCnt="0"/>
      <dgm:spPr/>
    </dgm:pt>
    <dgm:pt modelId="{76188912-0A35-4838-BDA8-F7A8D8B79A0F}" type="pres">
      <dgm:prSet presAssocID="{AB1D3195-39E1-42BE-96B2-8780808EFCB1}" presName="iconBgRect" presStyleLbl="bgShp" presStyleIdx="1" presStyleCnt="5"/>
      <dgm:spPr/>
    </dgm:pt>
    <dgm:pt modelId="{91F23506-9F4B-4235-97CD-27F338A1BA54}" type="pres">
      <dgm:prSet presAssocID="{AB1D3195-39E1-42BE-96B2-8780808EFCB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curity Camera Sign"/>
        </a:ext>
      </dgm:extLst>
    </dgm:pt>
    <dgm:pt modelId="{5D51DD79-38F0-4EB3-9307-4ED585E6F7FD}" type="pres">
      <dgm:prSet presAssocID="{AB1D3195-39E1-42BE-96B2-8780808EFCB1}" presName="spaceRect" presStyleCnt="0"/>
      <dgm:spPr/>
    </dgm:pt>
    <dgm:pt modelId="{16886412-5E0D-4D0B-8B4C-C3EAA0CAFE3C}" type="pres">
      <dgm:prSet presAssocID="{AB1D3195-39E1-42BE-96B2-8780808EFCB1}" presName="textRect" presStyleLbl="revTx" presStyleIdx="1" presStyleCnt="5">
        <dgm:presLayoutVars>
          <dgm:chMax val="1"/>
          <dgm:chPref val="1"/>
        </dgm:presLayoutVars>
      </dgm:prSet>
      <dgm:spPr/>
    </dgm:pt>
    <dgm:pt modelId="{DBD2467D-9284-4EE0-8AB3-A446C83433C6}" type="pres">
      <dgm:prSet presAssocID="{1E10D5D9-7EBF-41CE-A273-63DEE05BBB17}" presName="sibTrans" presStyleLbl="sibTrans2D1" presStyleIdx="0" presStyleCnt="0"/>
      <dgm:spPr/>
    </dgm:pt>
    <dgm:pt modelId="{1C0D8422-EC05-4260-931E-DFD42FEEF4CF}" type="pres">
      <dgm:prSet presAssocID="{B3EBF4AA-59FC-4072-BEE3-8A55136F1865}" presName="compNode" presStyleCnt="0"/>
      <dgm:spPr/>
    </dgm:pt>
    <dgm:pt modelId="{23C15B26-75B4-4525-9D5D-4358859A8266}" type="pres">
      <dgm:prSet presAssocID="{B3EBF4AA-59FC-4072-BEE3-8A55136F1865}" presName="iconBgRect" presStyleLbl="bgShp" presStyleIdx="2" presStyleCnt="5"/>
      <dgm:spPr/>
    </dgm:pt>
    <dgm:pt modelId="{3BB55EF0-4082-4625-991D-F86A75CDB947}" type="pres">
      <dgm:prSet presAssocID="{B3EBF4AA-59FC-4072-BEE3-8A55136F186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DCD86DE5-1208-438E-8E99-6C8DB2CE82DE}" type="pres">
      <dgm:prSet presAssocID="{B3EBF4AA-59FC-4072-BEE3-8A55136F1865}" presName="spaceRect" presStyleCnt="0"/>
      <dgm:spPr/>
    </dgm:pt>
    <dgm:pt modelId="{03A7DE7C-8A9E-41DD-B1C4-DD7AF8C94DFD}" type="pres">
      <dgm:prSet presAssocID="{B3EBF4AA-59FC-4072-BEE3-8A55136F1865}" presName="textRect" presStyleLbl="revTx" presStyleIdx="2" presStyleCnt="5">
        <dgm:presLayoutVars>
          <dgm:chMax val="1"/>
          <dgm:chPref val="1"/>
        </dgm:presLayoutVars>
      </dgm:prSet>
      <dgm:spPr/>
    </dgm:pt>
    <dgm:pt modelId="{8ACB5B92-D1D6-42EF-8F02-04D0D019324C}" type="pres">
      <dgm:prSet presAssocID="{E55D4FAA-B2DD-4C23-88B0-DDC42087DAF2}" presName="sibTrans" presStyleLbl="sibTrans2D1" presStyleIdx="0" presStyleCnt="0"/>
      <dgm:spPr/>
    </dgm:pt>
    <dgm:pt modelId="{FA17A75E-DC04-46FF-9865-E408ADAFDC28}" type="pres">
      <dgm:prSet presAssocID="{77CC1E26-EB31-40FF-8CF1-E880A79E0D52}" presName="compNode" presStyleCnt="0"/>
      <dgm:spPr/>
    </dgm:pt>
    <dgm:pt modelId="{6C316A92-16A6-4A62-805E-664F4E166FBA}" type="pres">
      <dgm:prSet presAssocID="{77CC1E26-EB31-40FF-8CF1-E880A79E0D52}" presName="iconBgRect" presStyleLbl="bgShp" presStyleIdx="3" presStyleCnt="5"/>
      <dgm:spPr/>
    </dgm:pt>
    <dgm:pt modelId="{CBD0CD60-94F3-4CE6-AA4F-84864EC9373C}" type="pres">
      <dgm:prSet presAssocID="{77CC1E26-EB31-40FF-8CF1-E880A79E0D5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677F4CB1-B410-4A9F-A1A9-A3A3F9496666}" type="pres">
      <dgm:prSet presAssocID="{77CC1E26-EB31-40FF-8CF1-E880A79E0D52}" presName="spaceRect" presStyleCnt="0"/>
      <dgm:spPr/>
    </dgm:pt>
    <dgm:pt modelId="{C3584871-D3FA-4774-B9E6-9A1AD1076D48}" type="pres">
      <dgm:prSet presAssocID="{77CC1E26-EB31-40FF-8CF1-E880A79E0D52}" presName="textRect" presStyleLbl="revTx" presStyleIdx="3" presStyleCnt="5">
        <dgm:presLayoutVars>
          <dgm:chMax val="1"/>
          <dgm:chPref val="1"/>
        </dgm:presLayoutVars>
      </dgm:prSet>
      <dgm:spPr/>
    </dgm:pt>
    <dgm:pt modelId="{33B29700-1ADC-4BD4-93CE-47CB1E244F9E}" type="pres">
      <dgm:prSet presAssocID="{7EE51875-D064-4D20-B1D5-B7F08790ADB8}" presName="sibTrans" presStyleLbl="sibTrans2D1" presStyleIdx="0" presStyleCnt="0"/>
      <dgm:spPr/>
    </dgm:pt>
    <dgm:pt modelId="{D11F345A-0F46-43CE-8453-034964DE3C7D}" type="pres">
      <dgm:prSet presAssocID="{788E0601-E3C5-40D1-8714-1342D72E7827}" presName="compNode" presStyleCnt="0"/>
      <dgm:spPr/>
    </dgm:pt>
    <dgm:pt modelId="{A012DD08-60A5-4114-8204-EFC94693DB53}" type="pres">
      <dgm:prSet presAssocID="{788E0601-E3C5-40D1-8714-1342D72E7827}" presName="iconBgRect" presStyleLbl="bgShp" presStyleIdx="4" presStyleCnt="5"/>
      <dgm:spPr/>
    </dgm:pt>
    <dgm:pt modelId="{AA6A9349-91E8-4843-9194-2848582447F9}" type="pres">
      <dgm:prSet presAssocID="{788E0601-E3C5-40D1-8714-1342D72E782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uario"/>
        </a:ext>
      </dgm:extLst>
    </dgm:pt>
    <dgm:pt modelId="{314185C9-BA87-450F-AA32-5CCF4F10DE0D}" type="pres">
      <dgm:prSet presAssocID="{788E0601-E3C5-40D1-8714-1342D72E7827}" presName="spaceRect" presStyleCnt="0"/>
      <dgm:spPr/>
    </dgm:pt>
    <dgm:pt modelId="{8FC37972-23E3-479C-B04D-CE8933D7A6AE}" type="pres">
      <dgm:prSet presAssocID="{788E0601-E3C5-40D1-8714-1342D72E782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99AE801-6877-478D-AD13-AA2D6EB54223}" type="presOf" srcId="{E55D4FAA-B2DD-4C23-88B0-DDC42087DAF2}" destId="{8ACB5B92-D1D6-42EF-8F02-04D0D019324C}" srcOrd="0" destOrd="0" presId="urn:microsoft.com/office/officeart/2018/2/layout/IconCircleList"/>
    <dgm:cxn modelId="{6F922F1B-F4E6-4D4C-9491-3B734C10DD46}" type="presOf" srcId="{788E0601-E3C5-40D1-8714-1342D72E7827}" destId="{8FC37972-23E3-479C-B04D-CE8933D7A6AE}" srcOrd="0" destOrd="0" presId="urn:microsoft.com/office/officeart/2018/2/layout/IconCircleList"/>
    <dgm:cxn modelId="{5BBCD030-D017-4949-B225-31C7BF2318FE}" srcId="{CF031D3F-00B9-463A-8806-B5BE8FF07864}" destId="{77CC1E26-EB31-40FF-8CF1-E880A79E0D52}" srcOrd="3" destOrd="0" parTransId="{87D942D9-118E-467F-9796-2BB31F12DE29}" sibTransId="{7EE51875-D064-4D20-B1D5-B7F08790ADB8}"/>
    <dgm:cxn modelId="{DAE3A035-7CC8-4066-9E2C-21E813E53EDE}" type="presOf" srcId="{AA833B84-A7E1-4748-9E7F-A1CE15200EE6}" destId="{6D7481CD-8754-45E4-83E7-140619060C95}" srcOrd="0" destOrd="0" presId="urn:microsoft.com/office/officeart/2018/2/layout/IconCircleList"/>
    <dgm:cxn modelId="{35D27A44-3EB9-41BF-90CC-0BE448EC2038}" type="presOf" srcId="{1E10D5D9-7EBF-41CE-A273-63DEE05BBB17}" destId="{DBD2467D-9284-4EE0-8AB3-A446C83433C6}" srcOrd="0" destOrd="0" presId="urn:microsoft.com/office/officeart/2018/2/layout/IconCircleList"/>
    <dgm:cxn modelId="{D9CA6549-946A-4A89-82D2-54DA3AE005C3}" type="presOf" srcId="{AB1D3195-39E1-42BE-96B2-8780808EFCB1}" destId="{16886412-5E0D-4D0B-8B4C-C3EAA0CAFE3C}" srcOrd="0" destOrd="0" presId="urn:microsoft.com/office/officeart/2018/2/layout/IconCircleList"/>
    <dgm:cxn modelId="{B5C55B4C-D7A3-4EC9-ABBF-BF4DE7F67D90}" type="presOf" srcId="{77CC1E26-EB31-40FF-8CF1-E880A79E0D52}" destId="{C3584871-D3FA-4774-B9E6-9A1AD1076D48}" srcOrd="0" destOrd="0" presId="urn:microsoft.com/office/officeart/2018/2/layout/IconCircleList"/>
    <dgm:cxn modelId="{C126BF78-60B9-4D56-B2F4-D575C640BF50}" type="presOf" srcId="{7EE51875-D064-4D20-B1D5-B7F08790ADB8}" destId="{33B29700-1ADC-4BD4-93CE-47CB1E244F9E}" srcOrd="0" destOrd="0" presId="urn:microsoft.com/office/officeart/2018/2/layout/IconCircleList"/>
    <dgm:cxn modelId="{64DC747B-1C5F-4BE8-B54E-99681A51AE2E}" type="presOf" srcId="{CF031D3F-00B9-463A-8806-B5BE8FF07864}" destId="{53A350BD-6214-4517-9EA7-81686E2ACEAB}" srcOrd="0" destOrd="0" presId="urn:microsoft.com/office/officeart/2018/2/layout/IconCircleList"/>
    <dgm:cxn modelId="{C9170B90-0869-4B6B-81B3-648972E1EA2C}" srcId="{CF031D3F-00B9-463A-8806-B5BE8FF07864}" destId="{788E0601-E3C5-40D1-8714-1342D72E7827}" srcOrd="4" destOrd="0" parTransId="{C05456A5-563F-4158-BB14-7B972B4DA7B5}" sibTransId="{7E40F770-1D4F-491B-BE0F-2D9DE4E73E91}"/>
    <dgm:cxn modelId="{D00B5790-E4F4-4E85-B5BE-C39ED1074ED7}" srcId="{CF031D3F-00B9-463A-8806-B5BE8FF07864}" destId="{B3EBF4AA-59FC-4072-BEE3-8A55136F1865}" srcOrd="2" destOrd="0" parTransId="{5428BCB3-AF8C-441E-A5D7-86B17F0CE04E}" sibTransId="{E55D4FAA-B2DD-4C23-88B0-DDC42087DAF2}"/>
    <dgm:cxn modelId="{FA975593-C86E-4B6A-B3A6-FE147922C229}" srcId="{CF031D3F-00B9-463A-8806-B5BE8FF07864}" destId="{AB1D3195-39E1-42BE-96B2-8780808EFCB1}" srcOrd="1" destOrd="0" parTransId="{DE3D4426-2A3C-4166-AD41-781C3CA72F55}" sibTransId="{1E10D5D9-7EBF-41CE-A273-63DEE05BBB17}"/>
    <dgm:cxn modelId="{B89649A6-3C2B-4260-85FB-B555E9ED8218}" type="presOf" srcId="{B3EBF4AA-59FC-4072-BEE3-8A55136F1865}" destId="{03A7DE7C-8A9E-41DD-B1C4-DD7AF8C94DFD}" srcOrd="0" destOrd="0" presId="urn:microsoft.com/office/officeart/2018/2/layout/IconCircleList"/>
    <dgm:cxn modelId="{9B4AC3AA-1F80-4848-9A23-0CBD49EBE566}" type="presOf" srcId="{57466503-03CE-46FF-BA50-DA398A86832E}" destId="{4C887B75-2062-4AC0-8C43-0FA4CA5A593A}" srcOrd="0" destOrd="0" presId="urn:microsoft.com/office/officeart/2018/2/layout/IconCircleList"/>
    <dgm:cxn modelId="{E0FF52EC-87A2-40FB-8D14-F85921DAB76B}" srcId="{CF031D3F-00B9-463A-8806-B5BE8FF07864}" destId="{AA833B84-A7E1-4748-9E7F-A1CE15200EE6}" srcOrd="0" destOrd="0" parTransId="{96255159-C2E5-4A51-9BC7-E4CC6762F611}" sibTransId="{57466503-03CE-46FF-BA50-DA398A86832E}"/>
    <dgm:cxn modelId="{A40A2A5D-EA9E-49B4-959D-27997CED2DDB}" type="presParOf" srcId="{53A350BD-6214-4517-9EA7-81686E2ACEAB}" destId="{703BE1AE-7BFE-46A5-B9D4-2968E8ACCE0A}" srcOrd="0" destOrd="0" presId="urn:microsoft.com/office/officeart/2018/2/layout/IconCircleList"/>
    <dgm:cxn modelId="{0E8A7B8C-D82F-454A-B411-7331BD4FC55A}" type="presParOf" srcId="{703BE1AE-7BFE-46A5-B9D4-2968E8ACCE0A}" destId="{8021489C-5720-4B96-A62E-FB0933A7EB77}" srcOrd="0" destOrd="0" presId="urn:microsoft.com/office/officeart/2018/2/layout/IconCircleList"/>
    <dgm:cxn modelId="{AF08421D-4CAE-4C38-9B2F-B68771E9D34C}" type="presParOf" srcId="{8021489C-5720-4B96-A62E-FB0933A7EB77}" destId="{F6C6AE56-8426-43C4-91B6-AB7B72B1FA67}" srcOrd="0" destOrd="0" presId="urn:microsoft.com/office/officeart/2018/2/layout/IconCircleList"/>
    <dgm:cxn modelId="{D489DDDC-1E70-488C-B51E-E0120EED4C9B}" type="presParOf" srcId="{8021489C-5720-4B96-A62E-FB0933A7EB77}" destId="{6B439F8E-1C30-4030-9CC0-4DD3996D6B01}" srcOrd="1" destOrd="0" presId="urn:microsoft.com/office/officeart/2018/2/layout/IconCircleList"/>
    <dgm:cxn modelId="{7DCEA791-AC0A-4A67-BDE3-46A438071150}" type="presParOf" srcId="{8021489C-5720-4B96-A62E-FB0933A7EB77}" destId="{35848F0E-9945-4C0D-B6AA-7E338E20BD16}" srcOrd="2" destOrd="0" presId="urn:microsoft.com/office/officeart/2018/2/layout/IconCircleList"/>
    <dgm:cxn modelId="{7C12F9F8-0554-44D0-AFC3-7840B9F087C1}" type="presParOf" srcId="{8021489C-5720-4B96-A62E-FB0933A7EB77}" destId="{6D7481CD-8754-45E4-83E7-140619060C95}" srcOrd="3" destOrd="0" presId="urn:microsoft.com/office/officeart/2018/2/layout/IconCircleList"/>
    <dgm:cxn modelId="{2DD5EB79-DB45-4934-9B60-D1ECB4B58361}" type="presParOf" srcId="{703BE1AE-7BFE-46A5-B9D4-2968E8ACCE0A}" destId="{4C887B75-2062-4AC0-8C43-0FA4CA5A593A}" srcOrd="1" destOrd="0" presId="urn:microsoft.com/office/officeart/2018/2/layout/IconCircleList"/>
    <dgm:cxn modelId="{EF515155-3830-45B8-A242-B938965F044B}" type="presParOf" srcId="{703BE1AE-7BFE-46A5-B9D4-2968E8ACCE0A}" destId="{46C509B1-A438-4F86-B023-D08263D0B1AC}" srcOrd="2" destOrd="0" presId="urn:microsoft.com/office/officeart/2018/2/layout/IconCircleList"/>
    <dgm:cxn modelId="{6040383D-71B4-4575-B8F4-1B02ACE10341}" type="presParOf" srcId="{46C509B1-A438-4F86-B023-D08263D0B1AC}" destId="{76188912-0A35-4838-BDA8-F7A8D8B79A0F}" srcOrd="0" destOrd="0" presId="urn:microsoft.com/office/officeart/2018/2/layout/IconCircleList"/>
    <dgm:cxn modelId="{EE0DB9AD-5041-4F76-BD35-FF3511748FB1}" type="presParOf" srcId="{46C509B1-A438-4F86-B023-D08263D0B1AC}" destId="{91F23506-9F4B-4235-97CD-27F338A1BA54}" srcOrd="1" destOrd="0" presId="urn:microsoft.com/office/officeart/2018/2/layout/IconCircleList"/>
    <dgm:cxn modelId="{036F0E2B-923E-4C4F-A19B-45A28E61CA27}" type="presParOf" srcId="{46C509B1-A438-4F86-B023-D08263D0B1AC}" destId="{5D51DD79-38F0-4EB3-9307-4ED585E6F7FD}" srcOrd="2" destOrd="0" presId="urn:microsoft.com/office/officeart/2018/2/layout/IconCircleList"/>
    <dgm:cxn modelId="{FA0DCC54-DEB5-458B-AFF8-80585768669B}" type="presParOf" srcId="{46C509B1-A438-4F86-B023-D08263D0B1AC}" destId="{16886412-5E0D-4D0B-8B4C-C3EAA0CAFE3C}" srcOrd="3" destOrd="0" presId="urn:microsoft.com/office/officeart/2018/2/layout/IconCircleList"/>
    <dgm:cxn modelId="{9693063E-073A-4DC7-8BAD-D26D4BBD62EF}" type="presParOf" srcId="{703BE1AE-7BFE-46A5-B9D4-2968E8ACCE0A}" destId="{DBD2467D-9284-4EE0-8AB3-A446C83433C6}" srcOrd="3" destOrd="0" presId="urn:microsoft.com/office/officeart/2018/2/layout/IconCircleList"/>
    <dgm:cxn modelId="{55247955-6C4D-4CC9-9C6A-1FEE493649FE}" type="presParOf" srcId="{703BE1AE-7BFE-46A5-B9D4-2968E8ACCE0A}" destId="{1C0D8422-EC05-4260-931E-DFD42FEEF4CF}" srcOrd="4" destOrd="0" presId="urn:microsoft.com/office/officeart/2018/2/layout/IconCircleList"/>
    <dgm:cxn modelId="{F57D0F6F-0D6E-4D19-8AC9-8F80780CF19D}" type="presParOf" srcId="{1C0D8422-EC05-4260-931E-DFD42FEEF4CF}" destId="{23C15B26-75B4-4525-9D5D-4358859A8266}" srcOrd="0" destOrd="0" presId="urn:microsoft.com/office/officeart/2018/2/layout/IconCircleList"/>
    <dgm:cxn modelId="{D040654E-6D6B-4BB0-B406-42277918BA8B}" type="presParOf" srcId="{1C0D8422-EC05-4260-931E-DFD42FEEF4CF}" destId="{3BB55EF0-4082-4625-991D-F86A75CDB947}" srcOrd="1" destOrd="0" presId="urn:microsoft.com/office/officeart/2018/2/layout/IconCircleList"/>
    <dgm:cxn modelId="{CB2D1959-F1D3-4625-946C-B0BFEE1D9246}" type="presParOf" srcId="{1C0D8422-EC05-4260-931E-DFD42FEEF4CF}" destId="{DCD86DE5-1208-438E-8E99-6C8DB2CE82DE}" srcOrd="2" destOrd="0" presId="urn:microsoft.com/office/officeart/2018/2/layout/IconCircleList"/>
    <dgm:cxn modelId="{C06FA5DA-A43F-4486-BFF9-5A1DDB28F068}" type="presParOf" srcId="{1C0D8422-EC05-4260-931E-DFD42FEEF4CF}" destId="{03A7DE7C-8A9E-41DD-B1C4-DD7AF8C94DFD}" srcOrd="3" destOrd="0" presId="urn:microsoft.com/office/officeart/2018/2/layout/IconCircleList"/>
    <dgm:cxn modelId="{101CA5AB-3AF4-4DDF-8081-1E115EB924FB}" type="presParOf" srcId="{703BE1AE-7BFE-46A5-B9D4-2968E8ACCE0A}" destId="{8ACB5B92-D1D6-42EF-8F02-04D0D019324C}" srcOrd="5" destOrd="0" presId="urn:microsoft.com/office/officeart/2018/2/layout/IconCircleList"/>
    <dgm:cxn modelId="{CBE3393A-1C29-4969-B67F-FE715423C3C7}" type="presParOf" srcId="{703BE1AE-7BFE-46A5-B9D4-2968E8ACCE0A}" destId="{FA17A75E-DC04-46FF-9865-E408ADAFDC28}" srcOrd="6" destOrd="0" presId="urn:microsoft.com/office/officeart/2018/2/layout/IconCircleList"/>
    <dgm:cxn modelId="{5B48DD47-70C5-435B-8ECE-25D1A3AEEB3C}" type="presParOf" srcId="{FA17A75E-DC04-46FF-9865-E408ADAFDC28}" destId="{6C316A92-16A6-4A62-805E-664F4E166FBA}" srcOrd="0" destOrd="0" presId="urn:microsoft.com/office/officeart/2018/2/layout/IconCircleList"/>
    <dgm:cxn modelId="{CD87C1DD-C834-4C07-B839-F659FFD11445}" type="presParOf" srcId="{FA17A75E-DC04-46FF-9865-E408ADAFDC28}" destId="{CBD0CD60-94F3-4CE6-AA4F-84864EC9373C}" srcOrd="1" destOrd="0" presId="urn:microsoft.com/office/officeart/2018/2/layout/IconCircleList"/>
    <dgm:cxn modelId="{DE03C637-BEBC-426D-9236-BBBE43E20A85}" type="presParOf" srcId="{FA17A75E-DC04-46FF-9865-E408ADAFDC28}" destId="{677F4CB1-B410-4A9F-A1A9-A3A3F9496666}" srcOrd="2" destOrd="0" presId="urn:microsoft.com/office/officeart/2018/2/layout/IconCircleList"/>
    <dgm:cxn modelId="{8F42861B-CD53-4516-A6D2-0E0B7D895351}" type="presParOf" srcId="{FA17A75E-DC04-46FF-9865-E408ADAFDC28}" destId="{C3584871-D3FA-4774-B9E6-9A1AD1076D48}" srcOrd="3" destOrd="0" presId="urn:microsoft.com/office/officeart/2018/2/layout/IconCircleList"/>
    <dgm:cxn modelId="{4C54A39E-0ADF-46C1-8D5E-545BB8BED7DE}" type="presParOf" srcId="{703BE1AE-7BFE-46A5-B9D4-2968E8ACCE0A}" destId="{33B29700-1ADC-4BD4-93CE-47CB1E244F9E}" srcOrd="7" destOrd="0" presId="urn:microsoft.com/office/officeart/2018/2/layout/IconCircleList"/>
    <dgm:cxn modelId="{F1DC0ACD-FD0D-4382-B689-9CE0AFC81BC0}" type="presParOf" srcId="{703BE1AE-7BFE-46A5-B9D4-2968E8ACCE0A}" destId="{D11F345A-0F46-43CE-8453-034964DE3C7D}" srcOrd="8" destOrd="0" presId="urn:microsoft.com/office/officeart/2018/2/layout/IconCircleList"/>
    <dgm:cxn modelId="{0B225A64-3EF3-4654-AFFC-1DAA6DF20915}" type="presParOf" srcId="{D11F345A-0F46-43CE-8453-034964DE3C7D}" destId="{A012DD08-60A5-4114-8204-EFC94693DB53}" srcOrd="0" destOrd="0" presId="urn:microsoft.com/office/officeart/2018/2/layout/IconCircleList"/>
    <dgm:cxn modelId="{A987975A-54E4-4017-A920-F0CA3EAF7288}" type="presParOf" srcId="{D11F345A-0F46-43CE-8453-034964DE3C7D}" destId="{AA6A9349-91E8-4843-9194-2848582447F9}" srcOrd="1" destOrd="0" presId="urn:microsoft.com/office/officeart/2018/2/layout/IconCircleList"/>
    <dgm:cxn modelId="{B5B2A4A3-DDB1-4000-B600-D29070D866DE}" type="presParOf" srcId="{D11F345A-0F46-43CE-8453-034964DE3C7D}" destId="{314185C9-BA87-450F-AA32-5CCF4F10DE0D}" srcOrd="2" destOrd="0" presId="urn:microsoft.com/office/officeart/2018/2/layout/IconCircleList"/>
    <dgm:cxn modelId="{FC7E176A-642B-4027-82B1-46C7315E013B}" type="presParOf" srcId="{D11F345A-0F46-43CE-8453-034964DE3C7D}" destId="{8FC37972-23E3-479C-B04D-CE8933D7A6A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CE332-0563-426B-B000-AC942DE0682B}">
      <dsp:nvSpPr>
        <dsp:cNvPr id="0" name=""/>
        <dsp:cNvSpPr/>
      </dsp:nvSpPr>
      <dsp:spPr>
        <a:xfrm>
          <a:off x="0" y="510692"/>
          <a:ext cx="9906000" cy="942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CD958-92B7-4DC9-9DAA-A6ABD66FA09B}">
      <dsp:nvSpPr>
        <dsp:cNvPr id="0" name=""/>
        <dsp:cNvSpPr/>
      </dsp:nvSpPr>
      <dsp:spPr>
        <a:xfrm>
          <a:off x="285201" y="722825"/>
          <a:ext cx="518548" cy="5185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AE72E4-15DB-4B2F-A3C5-95CBFD5026F5}">
      <dsp:nvSpPr>
        <dsp:cNvPr id="0" name=""/>
        <dsp:cNvSpPr/>
      </dsp:nvSpPr>
      <dsp:spPr>
        <a:xfrm>
          <a:off x="1088952" y="510692"/>
          <a:ext cx="8817047" cy="9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81" tIns="99781" rIns="99781" bIns="997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I</a:t>
          </a:r>
          <a:r>
            <a:rPr lang="es-ES" sz="2500" b="1" i="0" kern="1200" dirty="0"/>
            <a:t>mportancia de la actividad del practicaje y su necesidad de ser un elemento diferenciador y digitalizado en los puertos</a:t>
          </a:r>
          <a:r>
            <a:rPr lang="es-ES" sz="2500" b="0" i="0" kern="1200" dirty="0"/>
            <a:t> </a:t>
          </a:r>
          <a:endParaRPr lang="en-US" sz="2500" kern="1200" dirty="0"/>
        </a:p>
      </dsp:txBody>
      <dsp:txXfrm>
        <a:off x="1088952" y="510692"/>
        <a:ext cx="8817047" cy="942816"/>
      </dsp:txXfrm>
    </dsp:sp>
    <dsp:sp modelId="{76BAFF22-66FE-4608-8C60-3742B86D2E89}">
      <dsp:nvSpPr>
        <dsp:cNvPr id="0" name=""/>
        <dsp:cNvSpPr/>
      </dsp:nvSpPr>
      <dsp:spPr>
        <a:xfrm>
          <a:off x="0" y="1689212"/>
          <a:ext cx="9906000" cy="942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E0F5E-8C1D-4229-A01C-A8A10B01ED54}">
      <dsp:nvSpPr>
        <dsp:cNvPr id="0" name=""/>
        <dsp:cNvSpPr/>
      </dsp:nvSpPr>
      <dsp:spPr>
        <a:xfrm>
          <a:off x="285201" y="1901346"/>
          <a:ext cx="518548" cy="5185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96F82-7423-481C-9041-7ACCE46E6888}">
      <dsp:nvSpPr>
        <dsp:cNvPr id="0" name=""/>
        <dsp:cNvSpPr/>
      </dsp:nvSpPr>
      <dsp:spPr>
        <a:xfrm>
          <a:off x="1088952" y="1689212"/>
          <a:ext cx="8817047" cy="9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81" tIns="99781" rIns="99781" bIns="997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N</a:t>
          </a:r>
          <a:r>
            <a:rPr lang="es-ES" sz="2500" b="1" i="0" kern="1200"/>
            <a:t>exo entre prácticos y administraciones.</a:t>
          </a:r>
          <a:endParaRPr lang="en-US" sz="2500" b="1" kern="1200"/>
        </a:p>
      </dsp:txBody>
      <dsp:txXfrm>
        <a:off x="1088952" y="1689212"/>
        <a:ext cx="8817047" cy="942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6AE56-8426-43C4-91B6-AB7B72B1FA67}">
      <dsp:nvSpPr>
        <dsp:cNvPr id="0" name=""/>
        <dsp:cNvSpPr/>
      </dsp:nvSpPr>
      <dsp:spPr>
        <a:xfrm>
          <a:off x="630729" y="47306"/>
          <a:ext cx="1149925" cy="11499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39F8E-1C30-4030-9CC0-4DD3996D6B01}">
      <dsp:nvSpPr>
        <dsp:cNvPr id="0" name=""/>
        <dsp:cNvSpPr/>
      </dsp:nvSpPr>
      <dsp:spPr>
        <a:xfrm>
          <a:off x="872214" y="288790"/>
          <a:ext cx="666956" cy="6669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481CD-8754-45E4-83E7-140619060C95}">
      <dsp:nvSpPr>
        <dsp:cNvPr id="0" name=""/>
        <dsp:cNvSpPr/>
      </dsp:nvSpPr>
      <dsp:spPr>
        <a:xfrm>
          <a:off x="2027067" y="47306"/>
          <a:ext cx="2710537" cy="1149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FASE 1: AFLORAR, COLABORAR</a:t>
          </a:r>
          <a:endParaRPr lang="en-US" sz="2400" kern="1200" dirty="0"/>
        </a:p>
      </dsp:txBody>
      <dsp:txXfrm>
        <a:off x="2027067" y="47306"/>
        <a:ext cx="2710537" cy="1149925"/>
      </dsp:txXfrm>
    </dsp:sp>
    <dsp:sp modelId="{76188912-0A35-4838-BDA8-F7A8D8B79A0F}">
      <dsp:nvSpPr>
        <dsp:cNvPr id="0" name=""/>
        <dsp:cNvSpPr/>
      </dsp:nvSpPr>
      <dsp:spPr>
        <a:xfrm>
          <a:off x="5209895" y="47306"/>
          <a:ext cx="1149925" cy="11499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23506-9F4B-4235-97CD-27F338A1BA54}">
      <dsp:nvSpPr>
        <dsp:cNvPr id="0" name=""/>
        <dsp:cNvSpPr/>
      </dsp:nvSpPr>
      <dsp:spPr>
        <a:xfrm>
          <a:off x="5451380" y="288790"/>
          <a:ext cx="666956" cy="6669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86412-5E0D-4D0B-8B4C-C3EAA0CAFE3C}">
      <dsp:nvSpPr>
        <dsp:cNvPr id="0" name=""/>
        <dsp:cNvSpPr/>
      </dsp:nvSpPr>
      <dsp:spPr>
        <a:xfrm>
          <a:off x="6606233" y="47306"/>
          <a:ext cx="2710537" cy="1149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/>
            <a:t>FASE 2: ENTORNO </a:t>
          </a:r>
          <a:r>
            <a:rPr lang="es-ES" sz="2400" kern="1200"/>
            <a:t>PARA COMPARTIR DATOS</a:t>
          </a:r>
          <a:endParaRPr lang="en-US" sz="2400" kern="1200"/>
        </a:p>
      </dsp:txBody>
      <dsp:txXfrm>
        <a:off x="6606233" y="47306"/>
        <a:ext cx="2710537" cy="1149925"/>
      </dsp:txXfrm>
    </dsp:sp>
    <dsp:sp modelId="{23C15B26-75B4-4525-9D5D-4358859A8266}">
      <dsp:nvSpPr>
        <dsp:cNvPr id="0" name=""/>
        <dsp:cNvSpPr/>
      </dsp:nvSpPr>
      <dsp:spPr>
        <a:xfrm>
          <a:off x="630729" y="2110179"/>
          <a:ext cx="1149925" cy="11499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55EF0-4082-4625-991D-F86A75CDB947}">
      <dsp:nvSpPr>
        <dsp:cNvPr id="0" name=""/>
        <dsp:cNvSpPr/>
      </dsp:nvSpPr>
      <dsp:spPr>
        <a:xfrm>
          <a:off x="872214" y="2351664"/>
          <a:ext cx="666956" cy="6669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A7DE7C-8A9E-41DD-B1C4-DD7AF8C94DFD}">
      <dsp:nvSpPr>
        <dsp:cNvPr id="0" name=""/>
        <dsp:cNvSpPr/>
      </dsp:nvSpPr>
      <dsp:spPr>
        <a:xfrm>
          <a:off x="2027067" y="2110179"/>
          <a:ext cx="2710537" cy="1149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/>
            <a:t>FASE 3: ANALÍTICA DE DATOS</a:t>
          </a:r>
          <a:endParaRPr lang="en-US" sz="2400" kern="1200"/>
        </a:p>
      </dsp:txBody>
      <dsp:txXfrm>
        <a:off x="2027067" y="2110179"/>
        <a:ext cx="2710537" cy="1149925"/>
      </dsp:txXfrm>
    </dsp:sp>
    <dsp:sp modelId="{6C316A92-16A6-4A62-805E-664F4E166FBA}">
      <dsp:nvSpPr>
        <dsp:cNvPr id="0" name=""/>
        <dsp:cNvSpPr/>
      </dsp:nvSpPr>
      <dsp:spPr>
        <a:xfrm>
          <a:off x="5209895" y="2110179"/>
          <a:ext cx="1149925" cy="11499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0CD60-94F3-4CE6-AA4F-84864EC9373C}">
      <dsp:nvSpPr>
        <dsp:cNvPr id="0" name=""/>
        <dsp:cNvSpPr/>
      </dsp:nvSpPr>
      <dsp:spPr>
        <a:xfrm>
          <a:off x="5451380" y="2351664"/>
          <a:ext cx="666956" cy="6669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84871-D3FA-4774-B9E6-9A1AD1076D48}">
      <dsp:nvSpPr>
        <dsp:cNvPr id="0" name=""/>
        <dsp:cNvSpPr/>
      </dsp:nvSpPr>
      <dsp:spPr>
        <a:xfrm>
          <a:off x="6606233" y="2110179"/>
          <a:ext cx="2710537" cy="1149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FASE 4: GEMELO DIGITAL Y PUERTO CONECTADO</a:t>
          </a:r>
          <a:endParaRPr lang="en-US" sz="2400" kern="1200"/>
        </a:p>
      </dsp:txBody>
      <dsp:txXfrm>
        <a:off x="6606233" y="2110179"/>
        <a:ext cx="2710537" cy="1149925"/>
      </dsp:txXfrm>
    </dsp:sp>
    <dsp:sp modelId="{A012DD08-60A5-4114-8204-EFC94693DB53}">
      <dsp:nvSpPr>
        <dsp:cNvPr id="0" name=""/>
        <dsp:cNvSpPr/>
      </dsp:nvSpPr>
      <dsp:spPr>
        <a:xfrm>
          <a:off x="630729" y="4173053"/>
          <a:ext cx="1149925" cy="114992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A9349-91E8-4843-9194-2848582447F9}">
      <dsp:nvSpPr>
        <dsp:cNvPr id="0" name=""/>
        <dsp:cNvSpPr/>
      </dsp:nvSpPr>
      <dsp:spPr>
        <a:xfrm>
          <a:off x="872214" y="4414537"/>
          <a:ext cx="666956" cy="6669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37972-23E3-479C-B04D-CE8933D7A6AE}">
      <dsp:nvSpPr>
        <dsp:cNvPr id="0" name=""/>
        <dsp:cNvSpPr/>
      </dsp:nvSpPr>
      <dsp:spPr>
        <a:xfrm>
          <a:off x="2027067" y="4173053"/>
          <a:ext cx="2710537" cy="1149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/>
            <a:t>FASE 5: </a:t>
          </a:r>
          <a:r>
            <a:rPr lang="es-ES" sz="2400" kern="1200"/>
            <a:t>PUERTO INTELIGENTE Y EXPERIENCIA CLIENTE</a:t>
          </a:r>
          <a:endParaRPr lang="en-US" sz="2400" kern="1200"/>
        </a:p>
      </dsp:txBody>
      <dsp:txXfrm>
        <a:off x="2027067" y="4173053"/>
        <a:ext cx="2710537" cy="1149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AD2BE-558B-B545-A8A9-83820275B95C}" type="datetimeFigureOut">
              <a:rPr lang="es-ES" smtClean="0"/>
              <a:t>24/4/25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82707-6B9E-C84A-B6D8-B44AEF679A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30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37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67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69066-C5AC-3339-F2EF-3D584611F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1D9B651-24B3-E93B-E78F-65DD1B946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E7CD729-369D-2FAF-2216-B93C7D7FB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D73B6D-6B68-FCC1-8340-0A4558031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2305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697FF-E91E-24EB-59F8-275D1DB74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832B4F-08DF-A92A-7B42-1E021D4AA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57BE6B4-8A82-A183-FE6E-1C8C50340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E2EC15-7EE3-61BD-DD96-8AFE94401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799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58493-CC2A-810F-DCA3-526E312E9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F3074FF-DF01-AED6-688B-194EDB293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D9E4058-B361-8629-AE11-7B2F49392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EE70AD-A267-2021-6172-8E9C0AB19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49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0489E-81D9-AEE4-D1AA-56B03395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00E84F-1969-F66C-2691-4B0CDB4FB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17A3D3D-0381-FEF7-65DE-13AF3C1D4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4E5C40-B35A-AE64-BC9B-0E9F375AA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014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6AB2D-510A-1FF4-C6BA-2F76F4FB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9AF867-CCC8-5016-956B-17781E9AA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59B798E-BEF8-584B-77CA-5A6835833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497548-5144-3B0E-FE7B-C54ED65F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54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E284A-ABBA-0D93-BDBC-CF5387235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EF0868-FA3D-5EDF-99F5-0E8137ACF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28FF5C1-2A41-DA7E-ED14-ABF2E6A69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1BFA00-8832-759A-4FB1-FA6E375D1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3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E716B-D213-60CC-9B40-11FEEDED8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0656EA-7928-D193-E31A-34C899E4D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B0EEBAF-DC6B-7F7B-BF42-9572865B8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E82992-36D7-98CA-AC25-2F839FFA5F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19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0B62D-DFFA-7CEA-649B-42F27DC38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EE4FAA1-3B0A-5708-90EB-1ED3CF72E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976A5F2-727B-F69A-1338-AC7489A5D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AD1251D-84FF-C9A3-3C47-100C10165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82707-6B9E-C84A-B6D8-B44AEF679A3B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3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2949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09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378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475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2246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1610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5257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3593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020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064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38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8287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508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644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062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544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22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61D9-D62B-4760-8204-BE8DC35480A7}" type="datetimeFigureOut">
              <a:rPr lang="es-CO" smtClean="0"/>
              <a:t>24/04/25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9619E-30C5-47FA-9DC5-3323B6CB96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1632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68" name="Marcador de contenido 67" descr="Un puente de noche&#10;&#10;El contenido generado por IA puede ser incorrecto.">
            <a:extLst>
              <a:ext uri="{FF2B5EF4-FFF2-40B4-BE49-F238E27FC236}">
                <a16:creationId xmlns:a16="http://schemas.microsoft.com/office/drawing/2014/main" id="{BCC2397C-A4BC-0EFC-7CB2-643DD4643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" y="-31635"/>
            <a:ext cx="12138642" cy="6889635"/>
          </a:xfrm>
        </p:spPr>
      </p:pic>
    </p:spTree>
    <p:extLst>
      <p:ext uri="{BB962C8B-B14F-4D97-AF65-F5344CB8AC3E}">
        <p14:creationId xmlns:p14="http://schemas.microsoft.com/office/powerpoint/2010/main" val="222007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9268F8-56B5-9150-BCA5-B4A301FB8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E9E3FC-57DE-957A-D752-0027ABAA4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273144-7A9F-D17F-AD54-159C19A85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06056"/>
            <a:ext cx="9905999" cy="5730949"/>
          </a:xfrm>
        </p:spPr>
        <p:txBody>
          <a:bodyPr/>
          <a:lstStyle/>
          <a:p>
            <a:pPr>
              <a:buNone/>
            </a:pPr>
            <a:r>
              <a:rPr lang="es-ES" sz="4000" b="1" dirty="0"/>
              <a:t>🟦 Fase 1: </a:t>
            </a:r>
          </a:p>
          <a:p>
            <a:pPr>
              <a:buNone/>
            </a:pPr>
            <a:r>
              <a:rPr lang="es-ES" b="1" dirty="0"/>
              <a:t>Aflorar y colaborar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Objetivo:</a:t>
            </a:r>
            <a:r>
              <a:rPr lang="es-ES" dirty="0"/>
              <a:t> Digitalizar la información analógica y comenzar a </a:t>
            </a:r>
            <a:r>
              <a:rPr lang="es-ES" dirty="0" err="1"/>
              <a:t>sensorizar</a:t>
            </a:r>
            <a:r>
              <a:rPr lang="es-E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Acciones clave:</a:t>
            </a:r>
            <a:endParaRPr lang="es-ES" dirty="0"/>
          </a:p>
          <a:p>
            <a:pPr lvl="1"/>
            <a:r>
              <a:rPr lang="es-ES" sz="2400" dirty="0"/>
              <a:t>Captura de datos físicos mediante IoT.</a:t>
            </a:r>
          </a:p>
          <a:p>
            <a:pPr lvl="1"/>
            <a:r>
              <a:rPr lang="es-ES" sz="2400" dirty="0"/>
              <a:t>Uso de hojas de cálculo y procesos manuales.</a:t>
            </a:r>
          </a:p>
          <a:p>
            <a:pPr lvl="1"/>
            <a:r>
              <a:rPr lang="es-ES" sz="2400" dirty="0"/>
              <a:t>Iniciativas de colaboración entre operadores.</a:t>
            </a:r>
          </a:p>
          <a:p>
            <a:pPr lvl="1"/>
            <a:endParaRPr lang="es-ES" sz="2400" dirty="0"/>
          </a:p>
          <a:p>
            <a:pPr marL="0" indent="0">
              <a:buNone/>
            </a:pPr>
            <a:r>
              <a:rPr lang="es-ES" b="1" dirty="0"/>
              <a:t>Éxito en esta fase:</a:t>
            </a:r>
            <a:r>
              <a:rPr lang="es-ES" dirty="0"/>
              <a:t> Generar confianza y compartir datos básicos.</a:t>
            </a:r>
            <a:endParaRPr lang="es-ES" u="sng" dirty="0">
              <a:solidFill>
                <a:srgbClr val="373A3C"/>
              </a:solidFill>
              <a:latin typeface="tmixboldnumber"/>
            </a:endParaRPr>
          </a:p>
        </p:txBody>
      </p:sp>
    </p:spTree>
    <p:extLst>
      <p:ext uri="{BB962C8B-B14F-4D97-AF65-F5344CB8AC3E}">
        <p14:creationId xmlns:p14="http://schemas.microsoft.com/office/powerpoint/2010/main" val="41701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FAD9E-E3AF-0B54-BE07-1DF2C0843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A3C40-EF4B-A05E-7B54-476CD92FC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E9BDF1-A8B8-01CA-B005-956552CB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06056"/>
            <a:ext cx="9905999" cy="5730949"/>
          </a:xfrm>
        </p:spPr>
        <p:txBody>
          <a:bodyPr/>
          <a:lstStyle/>
          <a:p>
            <a:pPr>
              <a:buNone/>
            </a:pPr>
            <a:r>
              <a:rPr lang="es-ES" sz="4000" b="1" dirty="0"/>
              <a:t>🟨 Fase 2: </a:t>
            </a:r>
          </a:p>
          <a:p>
            <a:pPr>
              <a:buNone/>
            </a:pPr>
            <a:r>
              <a:rPr lang="es-ES" b="1" dirty="0"/>
              <a:t>Plataforma digital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Objetivo:</a:t>
            </a:r>
            <a:r>
              <a:rPr lang="es-ES" dirty="0"/>
              <a:t> Crear una plataforma común de datos interoperables.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Acciones clave:</a:t>
            </a:r>
            <a:endParaRPr lang="es-ES" dirty="0"/>
          </a:p>
          <a:p>
            <a:pPr lvl="1"/>
            <a:r>
              <a:rPr lang="es-ES" sz="2400" dirty="0"/>
              <a:t>Integración de sistemas como PMS, TOS, AIS, CCTV, etc.</a:t>
            </a:r>
          </a:p>
          <a:p>
            <a:pPr lvl="1"/>
            <a:r>
              <a:rPr lang="es-ES" sz="2400" dirty="0"/>
              <a:t>Puesta en común de datos estructurados.</a:t>
            </a:r>
          </a:p>
          <a:p>
            <a:pPr lvl="1"/>
            <a:r>
              <a:rPr lang="es-ES" sz="2400" dirty="0"/>
              <a:t>Acuerdos sobre qué datos compartir, cómo y cuándo.</a:t>
            </a:r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r>
              <a:rPr lang="es-ES" b="1" dirty="0"/>
              <a:t>Resultado:</a:t>
            </a:r>
            <a:r>
              <a:rPr lang="es-ES" dirty="0"/>
              <a:t> Visión holística de la operación portuaria.</a:t>
            </a:r>
          </a:p>
        </p:txBody>
      </p:sp>
    </p:spTree>
    <p:extLst>
      <p:ext uri="{BB962C8B-B14F-4D97-AF65-F5344CB8AC3E}">
        <p14:creationId xmlns:p14="http://schemas.microsoft.com/office/powerpoint/2010/main" val="66562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CCF6D-F77D-B766-6FF6-1E1A8A3E7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E7EDF7-4323-AEC0-F41E-F6724EC3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401A81-A876-A61F-B55D-E803E583F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06056"/>
            <a:ext cx="9905999" cy="57309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4000" b="1" dirty="0"/>
              <a:t>🟧 Fase 3: </a:t>
            </a:r>
          </a:p>
          <a:p>
            <a:pPr>
              <a:buNone/>
            </a:pPr>
            <a:r>
              <a:rPr lang="es-ES" sz="2600" b="1" dirty="0"/>
              <a:t>Analítica de datos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600" b="1" dirty="0"/>
              <a:t>Objetivo:</a:t>
            </a:r>
            <a:r>
              <a:rPr lang="es-ES" sz="2600" dirty="0"/>
              <a:t> Analizar y optimizar procesos operativos.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600" b="1" dirty="0"/>
              <a:t>Acciones clave:</a:t>
            </a:r>
            <a:endParaRPr lang="es-ES" sz="2600" dirty="0"/>
          </a:p>
          <a:p>
            <a:pPr lvl="1"/>
            <a:r>
              <a:rPr lang="es-ES" sz="2400" dirty="0"/>
              <a:t>Aplicación de BI y análisis predictivo.</a:t>
            </a:r>
          </a:p>
          <a:p>
            <a:pPr lvl="1"/>
            <a:r>
              <a:rPr lang="es-ES" sz="2400" dirty="0"/>
              <a:t>Compartición de datos en tiempo real con principios de gobernanza.</a:t>
            </a:r>
          </a:p>
          <a:p>
            <a:pPr marL="0" indent="0">
              <a:buNone/>
            </a:pPr>
            <a:endParaRPr lang="es-ES" sz="2600" b="1" dirty="0"/>
          </a:p>
          <a:p>
            <a:pPr marL="0" indent="0">
              <a:buNone/>
            </a:pPr>
            <a:r>
              <a:rPr lang="es-ES" sz="2600" b="1" dirty="0"/>
              <a:t>Impacto:</a:t>
            </a:r>
            <a:r>
              <a:rPr lang="es-ES" sz="2600" dirty="0"/>
              <a:t> Mejora de eficiencia, reducción de costes, rediseño de procesos.</a:t>
            </a:r>
          </a:p>
        </p:txBody>
      </p:sp>
    </p:spTree>
    <p:extLst>
      <p:ext uri="{BB962C8B-B14F-4D97-AF65-F5344CB8AC3E}">
        <p14:creationId xmlns:p14="http://schemas.microsoft.com/office/powerpoint/2010/main" val="1615822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742CE-919E-DF85-9910-CF60EB01A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FEAB86-4A0B-B7A8-DB83-51E0A74B0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2DA75C-CBDB-72EF-8195-93C928873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06056"/>
            <a:ext cx="9905999" cy="57309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4700" b="1" dirty="0"/>
              <a:t>🟥 Fase 4: </a:t>
            </a:r>
          </a:p>
          <a:p>
            <a:pPr>
              <a:buNone/>
            </a:pPr>
            <a:r>
              <a:rPr lang="es-ES" sz="2600" b="1" dirty="0"/>
              <a:t>Gemelo digital y puerto conectado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600" b="1" dirty="0"/>
              <a:t>Objetivo:</a:t>
            </a:r>
            <a:r>
              <a:rPr lang="es-ES" sz="2600" dirty="0"/>
              <a:t> Coordinación operativa total y sincronización logística.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600" b="1" dirty="0"/>
              <a:t>Acciones clave:</a:t>
            </a:r>
            <a:endParaRPr lang="es-ES" sz="2600" dirty="0"/>
          </a:p>
          <a:p>
            <a:pPr lvl="1"/>
            <a:r>
              <a:rPr lang="es-ES" sz="2400" dirty="0"/>
              <a:t>Implementación de gemelos digitales.</a:t>
            </a:r>
          </a:p>
          <a:p>
            <a:pPr lvl="1"/>
            <a:r>
              <a:rPr lang="es-ES" sz="2400" dirty="0"/>
              <a:t>Predicción de eventos, coordinación intermodal, IA prescriptiva.</a:t>
            </a:r>
          </a:p>
          <a:p>
            <a:pPr lvl="1"/>
            <a:r>
              <a:rPr lang="es-ES" sz="2400" dirty="0"/>
              <a:t>Intercambio de datos entre nodos logísticos globales.</a:t>
            </a:r>
          </a:p>
          <a:p>
            <a:pPr marL="0" indent="0">
              <a:buNone/>
            </a:pPr>
            <a:r>
              <a:rPr lang="es-ES" sz="2600" b="1" dirty="0"/>
              <a:t>Resultado:</a:t>
            </a:r>
            <a:r>
              <a:rPr lang="es-ES" sz="2600" dirty="0"/>
              <a:t> Puerto integrado digitalmente en la cadena de suministro</a:t>
            </a:r>
            <a:r>
              <a:rPr lang="es-E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14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521F74-E2FD-54E9-2164-D073D09F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59B111-46BB-FB16-DEBD-6FCFDE47A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2BDBE1-0504-9B22-810F-4182A22F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06056"/>
            <a:ext cx="9905999" cy="57309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5200" b="1" dirty="0"/>
              <a:t>🟩 Fase 5: </a:t>
            </a:r>
          </a:p>
          <a:p>
            <a:pPr>
              <a:buNone/>
            </a:pPr>
            <a:r>
              <a:rPr lang="es-ES" sz="2600" b="1" dirty="0"/>
              <a:t>Puerto inteligente y experiencia cliente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600" b="1" dirty="0"/>
              <a:t>Objetivo:</a:t>
            </a:r>
            <a:r>
              <a:rPr lang="es-ES" sz="2600" dirty="0"/>
              <a:t> Redefinir la operativa orientada al cliente final.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600" b="1" dirty="0"/>
              <a:t>Acciones clave:</a:t>
            </a:r>
            <a:endParaRPr lang="es-ES" sz="2600" dirty="0"/>
          </a:p>
          <a:p>
            <a:pPr lvl="1"/>
            <a:r>
              <a:rPr lang="es-ES" sz="2400" dirty="0"/>
              <a:t>Ejecución automatizada mediante contratos inteligentes.</a:t>
            </a:r>
          </a:p>
          <a:p>
            <a:pPr lvl="1"/>
            <a:r>
              <a:rPr lang="es-ES" sz="2400" dirty="0"/>
              <a:t>Medición con </a:t>
            </a:r>
            <a:r>
              <a:rPr lang="es-ES" sz="2400" dirty="0" err="1"/>
              <a:t>KPIs</a:t>
            </a:r>
            <a:r>
              <a:rPr lang="es-ES" sz="2400" dirty="0"/>
              <a:t>: puntualidad, eficiencia, costes, seguridad.</a:t>
            </a:r>
          </a:p>
          <a:p>
            <a:pPr marL="0" indent="0">
              <a:buNone/>
            </a:pPr>
            <a:endParaRPr lang="es-ES" sz="2600" b="1" dirty="0"/>
          </a:p>
          <a:p>
            <a:pPr marL="0" indent="0">
              <a:buNone/>
            </a:pPr>
            <a:r>
              <a:rPr lang="es-ES" sz="2600" b="1" dirty="0"/>
              <a:t>Resultado:</a:t>
            </a:r>
            <a:r>
              <a:rPr lang="es-ES" sz="2600" dirty="0"/>
              <a:t> Puerto totalmente digital, centrado en el valor para el usuario.</a:t>
            </a:r>
          </a:p>
        </p:txBody>
      </p:sp>
    </p:spTree>
    <p:extLst>
      <p:ext uri="{BB962C8B-B14F-4D97-AF65-F5344CB8AC3E}">
        <p14:creationId xmlns:p14="http://schemas.microsoft.com/office/powerpoint/2010/main" val="3762930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5D1CCB-50FE-798D-EAD3-6855C5FE3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roup 61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9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3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7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8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2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3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7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8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1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2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3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4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5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36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9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0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1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2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4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5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146" name="Rectangle 102">
            <a:extLst>
              <a:ext uri="{FF2B5EF4-FFF2-40B4-BE49-F238E27FC236}">
                <a16:creationId xmlns:a16="http://schemas.microsoft.com/office/drawing/2014/main" id="{C068D0EE-C6C8-484A-AFB7-3602BA27F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04">
            <a:extLst>
              <a:ext uri="{FF2B5EF4-FFF2-40B4-BE49-F238E27FC236}">
                <a16:creationId xmlns:a16="http://schemas.microsoft.com/office/drawing/2014/main" id="{DDE5FB8C-CC3F-4C24-BF4F-1B5999DE6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FD4C3A9C-255F-2A9F-87FE-AFD3D327A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3" y="643467"/>
            <a:ext cx="1087037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1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225C0-8EB6-A2C6-DD08-3E021CFED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08BB40-02E3-9C61-B3F5-6DDE74A55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DFB686-7EF2-0D42-3948-287A89AE0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395" y="1908008"/>
            <a:ext cx="4015210" cy="1520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8000" dirty="0"/>
              <a:t>GRACIAS</a:t>
            </a:r>
          </a:p>
        </p:txBody>
      </p:sp>
      <p:pic>
        <p:nvPicPr>
          <p:cNvPr id="11" name="Imagen 10" descr="Un muelle con barcos estacionados&#10;&#10;El contenido generado por IA puede ser incorrecto.">
            <a:extLst>
              <a:ext uri="{FF2B5EF4-FFF2-40B4-BE49-F238E27FC236}">
                <a16:creationId xmlns:a16="http://schemas.microsoft.com/office/drawing/2014/main" id="{CACEAB2C-085C-2146-4E6D-C47CA58A2C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5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D811ED-EBDB-7971-A38E-170761882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F7156B8-04D0-40F6-17F0-F798FA6E1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1128241B-8F39-76C8-361B-16C8FF192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D4A1055-E2CA-79C3-8F6E-46BB75399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DADB71-D39D-882C-4A01-F113CF461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2BE2B4-AB7E-5AC6-086D-148F90570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D7AFBC7-B8A0-6E71-EC70-E72A32A76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68657FE-67B2-B435-00C5-8EB2F4D42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DA4529-10BA-6268-0558-5A41B1FA7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15A1677-D864-6CC1-17A7-C8B56E1D0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CB0599A0-0F3E-C66A-4D75-F8E7C12B4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75FDC63-DBF7-2231-603D-5D2FB475F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BE70BAE4-FAE2-FA6C-D48F-396C89721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00D67DA-B02B-52D1-E42A-F1AB33819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E299F6CB-AB9B-6BD5-E755-D8210BF30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0355222-7F03-705D-92EC-2D094203B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837B4479-7E59-288C-AB4C-4F4D78D4D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067BB70-25E6-2D61-031C-24792078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A72A4EF-E30E-29AC-6088-1F1044ADC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DE489057-FF64-40CB-39DC-D29ADD86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C16E0EB-1694-04BE-2121-764C245D3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A47299C8-9424-5EBB-330A-BD4C9D8D7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12EDB5BA-E4EB-22E8-B793-0131C2CF6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420C2F-E2A3-72CE-93EA-8BCFBD432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2585B468-AD27-0480-FF2C-B274CE163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456D096-8726-3967-8031-E52A5F5C3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F298C974-8757-A102-A9B1-C66B52C48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E68B6C62-23FF-3986-38FE-B4899C777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C2F0FFC2-6634-BBB8-8882-58D2E611D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D263F339-1715-4A9F-142B-F434A1DC32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F00369D0-CA4F-9400-11FB-34BFB651B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8240B5F6-23C1-3EA9-41C5-B8EF38E2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ECC75DD4-8E5E-55BB-7F13-90AED6142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C683DA5-E25C-7F01-23B9-1A54CBD8E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7D807612-D734-66EF-749C-535694E95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1B3E0F4B-4CB3-C999-DFC9-D5992975C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6BD0302-4CB0-628F-84CD-E85ED72F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FB9D852-3A36-2C34-AF3B-4B6CC956E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6458FA27-A959-967F-53D1-B511043B1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AF6BA93B-C768-1147-1251-6CA0BF359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B4C7F01D-2EB5-FE11-64CC-495C90E59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EAF81847-689A-1E95-9852-257658598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82E6D6EE-6FD8-64CF-23E3-432EF56CD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1E944E81-5406-4A86-37E3-70C2CD9FF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9306B83-F375-93E2-7CDE-91D1E0F8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0734289-A77A-09D8-FB75-68849C38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177D260F-D8AF-80EE-5F59-BBB032839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3C6EF630-4504-6871-A0BC-CAE7F499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7475597D-9FC4-4D0B-23DA-7C9B176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E29CBE72-AD29-8AB3-8893-8316F68B8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CDD20A86-CFCC-E375-BA24-5F7FE30EE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66D5B3C-CDE5-8CA6-653B-1B4326582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9C370AAA-74D8-1751-9CCE-13E50D5CE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DF3BB190-FA2F-844A-5897-1F1577220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B9E6554F-E605-4EFA-FAFB-F2B0708C2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56A04FE0-DAA9-C0FE-6E42-C7E62188C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3C2052B8-E46F-FE40-1AF2-5F41828CE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C719182B-2B5D-B671-CECA-DA7075C89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922DEE32-5E94-3319-72C2-2E2F8CE2C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5" name="Marcador de contenido 4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3B021F8A-4757-14AF-86E3-E4E540AA9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" y="-6867"/>
            <a:ext cx="12192003" cy="6845817"/>
          </a:xfrm>
        </p:spPr>
      </p:pic>
    </p:spTree>
    <p:extLst>
      <p:ext uri="{BB962C8B-B14F-4D97-AF65-F5344CB8AC3E}">
        <p14:creationId xmlns:p14="http://schemas.microsoft.com/office/powerpoint/2010/main" val="1896299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D5342-93A4-4937-6704-C6A4D954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A20CF4-17D1-A0A9-0FD7-D90DB2E28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9A806C63-755F-E769-ED31-5509E7B3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5A3FD00-F1BF-12A4-2E98-27FA467C6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1613CC8-1EC3-F61C-517E-AD9EF4C3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s-ES" sz="2500" b="1" dirty="0"/>
              <a:t>A. Conectividad y Colaboración</a:t>
            </a:r>
            <a:br>
              <a:rPr lang="es-ES" sz="2500" b="1" dirty="0"/>
            </a:br>
            <a:br>
              <a:rPr lang="es-ES" sz="2500" dirty="0"/>
            </a:br>
            <a:endParaRPr lang="es-ES" sz="2500" dirty="0"/>
          </a:p>
        </p:txBody>
      </p:sp>
      <p:pic>
        <p:nvPicPr>
          <p:cNvPr id="5" name="Picture 4" descr="Silueta de una obra">
            <a:extLst>
              <a:ext uri="{FF2B5EF4-FFF2-40B4-BE49-F238E27FC236}">
                <a16:creationId xmlns:a16="http://schemas.microsoft.com/office/drawing/2014/main" id="{BEAF5641-F385-51AB-2F57-007535C452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76" r="6954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5724576-B012-41AE-575B-6CCB2B20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15CF1A-A63A-932D-A7FF-E984A1811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60EA66A-7F06-FB28-F413-453924C1C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7D69BF5-4D8E-B702-71B8-0D2EC7BE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2C18BE-A5B8-589D-FAD0-56F82EFE1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3384778-CD00-266F-8DE1-E2978A54A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40B882C-4830-2358-7590-C92A17DC9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FC24415-C206-4BB4-47EC-4C930C97D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95F764B-94E9-90D2-3F76-0709FC46A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4407F55D-D3C7-BC5E-0C05-763C2AFF4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88A9B34D-144F-03D2-72CC-DEA033C6E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2CFEE729-A3C5-4292-60BC-7AF2B4E09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785C10FA-6B63-7B32-F0EB-B53E3F20B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0ECE01B-2443-8180-302D-3272DC4FB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62E6A99-64B3-82FF-5E18-603D87198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57FA16BD-902A-A0A0-E93C-1F3E4DA09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E7886BA-F8A7-96B9-2754-A1A48A643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D8AB21F4-4855-9B2B-C542-C24F391DF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7425384-E754-DE5D-7790-C23DD5F9A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6ED626E8-30F3-534E-D704-85A63B319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8F760C6D-B431-7587-6403-194BCF34A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709C9C53-6684-FDF1-12B5-50A143BF0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BB7E79AC-5644-1D3B-F39E-1CB1ED93C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4A8F012B-2B2E-8301-EA19-2D90089CC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A0331E63-EAA2-4BE7-DE9E-DA0AA7133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97848AD8-B093-E004-9A8A-D3DF414B0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81EB4DAF-F3AA-7ECD-AC34-A1B9CFA46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3A8748E5-D7A7-CA4F-794A-78C51C25C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6A3B69FF-AE6B-870C-481D-5A8F6B953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3573A29-5757-1834-4832-9D01C9A8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FFE3B564-0893-86FA-BB3B-69938AA65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77FB992-6A89-596C-48B7-33E0C073F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1542AC15-B7B1-D886-6E49-F02B7FB03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1411F4B7-C9D0-1776-E927-0AC0931BB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A21084C-A62E-089E-DC4A-84BDE70CD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1E11E6AA-8E28-CBF2-F4DA-080435B81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D9483DB1-F3D5-CAD1-A5AC-E9348CFE8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6C113513-10A2-F9DA-D39F-EEF31F3C2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3BA402B0-ED38-163F-8EE4-9A181A6FE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ACDF8C44-9864-50D5-898D-2FA8B75EB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4BD86476-7527-53BF-D602-CB2067CB3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1C2E242-C404-F464-5B3D-C4AB8058C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60A9C702-9D1E-0AA9-8417-9B1EB5FEF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ECE9B2DF-9E88-D48D-DDFE-D492D70E5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45902EA3-C28F-AB3A-3596-7EDA96D47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3F364D9E-E04D-C464-64CD-0C808EA0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39070C93-77A3-ED59-5A81-5349FF41C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566D636-6D2B-BBEE-47F4-516BD224A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0D7BD501-C704-3BF2-78E1-44A069E39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4A4AA489-DB15-6EB6-1F86-28A54E402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5DBA107A-4431-F35B-2321-261D0407B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0ABAF735-A606-AADD-8EB3-CBAB8876C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FDBA4ED1-4B00-E3AA-8C67-4CCED2E4F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974022BD-57E3-17A5-CF0D-0ADDCF538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BED55A7D-4B20-C210-946A-F7B54F9B8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AC0B80-31E7-A0EE-81A0-516505AC9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1563688"/>
            <a:ext cx="3084892" cy="42275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/>
              <a:t>La digitalización actúa como un puente que conecta a todas las partes interesadas del puerto, desde operadores hasta autoridades y servicios de apoyo.</a:t>
            </a:r>
          </a:p>
          <a:p>
            <a:pPr marL="0" indent="0" algn="just">
              <a:buNone/>
            </a:pPr>
            <a:r>
              <a:rPr lang="es-ES" sz="2000" b="1" dirty="0"/>
              <a:t>Beneficio</a:t>
            </a:r>
            <a:r>
              <a:rPr lang="es-ES" sz="2000" dirty="0"/>
              <a:t>: Facilita una </a:t>
            </a:r>
            <a:r>
              <a:rPr lang="es-ES" sz="2000" b="1" dirty="0"/>
              <a:t>colaboración en tiempo real</a:t>
            </a:r>
            <a:r>
              <a:rPr lang="es-ES" sz="2000" dirty="0"/>
              <a:t>, promoviendo la eficiencia operativa y la transparencia en las operaciones marítimas.</a:t>
            </a:r>
          </a:p>
        </p:txBody>
      </p:sp>
    </p:spTree>
    <p:extLst>
      <p:ext uri="{BB962C8B-B14F-4D97-AF65-F5344CB8AC3E}">
        <p14:creationId xmlns:p14="http://schemas.microsoft.com/office/powerpoint/2010/main" val="373839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090807E-CF4B-5F05-037A-D96548D6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s-ES" sz="2500" b="1" dirty="0"/>
              <a:t>B Infraestructura Crítica Digital</a:t>
            </a:r>
          </a:p>
        </p:txBody>
      </p:sp>
      <p:pic>
        <p:nvPicPr>
          <p:cNvPr id="5" name="Picture 4" descr="Pila de cajas de almacenamiento">
            <a:extLst>
              <a:ext uri="{FF2B5EF4-FFF2-40B4-BE49-F238E27FC236}">
                <a16:creationId xmlns:a16="http://schemas.microsoft.com/office/drawing/2014/main" id="{AC5564BF-8B76-2B23-639E-B04FE12DDA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4" r="26013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D68FAB-C267-A22B-9632-75C779F8C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" sz="2000" dirty="0"/>
              <a:t>Integración con sensores IoT, grúas, sistemas de monitoreo y otras infraestructuras críticas del puerto.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s-ES" sz="2000" b="1" dirty="0"/>
              <a:t>Beneficio</a:t>
            </a:r>
            <a:r>
              <a:rPr lang="es-ES" sz="2000" dirty="0"/>
              <a:t>: Asegura una </a:t>
            </a:r>
            <a:r>
              <a:rPr lang="es-ES" sz="2000" b="1" dirty="0"/>
              <a:t>gestión proactiva</a:t>
            </a:r>
            <a:r>
              <a:rPr lang="es-ES" sz="2000" dirty="0"/>
              <a:t> del riesgo y la optimización de los recursos en la lámina de agua, lo que es crucial para operaciones seguras y eficientes.</a:t>
            </a:r>
          </a:p>
        </p:txBody>
      </p:sp>
    </p:spTree>
    <p:extLst>
      <p:ext uri="{BB962C8B-B14F-4D97-AF65-F5344CB8AC3E}">
        <p14:creationId xmlns:p14="http://schemas.microsoft.com/office/powerpoint/2010/main" val="268515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C3BC5BD-2BC2-2532-81CE-FE83C1137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 fontScale="90000"/>
          </a:bodyPr>
          <a:lstStyle/>
          <a:p>
            <a:r>
              <a:rPr lang="es-ES" sz="2500" b="1" dirty="0"/>
              <a:t>C. Inteligencia Artificial para una Operación Más Segura y Eficiente</a:t>
            </a:r>
          </a:p>
        </p:txBody>
      </p:sp>
      <p:pic>
        <p:nvPicPr>
          <p:cNvPr id="5" name="Picture 4" descr="Gráfico económico digital">
            <a:extLst>
              <a:ext uri="{FF2B5EF4-FFF2-40B4-BE49-F238E27FC236}">
                <a16:creationId xmlns:a16="http://schemas.microsoft.com/office/drawing/2014/main" id="{A0F6A556-684B-B4C2-B70B-9204A274FA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45" r="11359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70F1D6-ADCE-1321-2F45-A2B0C51D1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" sz="2000" dirty="0"/>
              <a:t>Incorpora inteligencia artificial y analítica avanzada para monitorear y predecir eventos, tiempos estimados de llegada (ETA), predicción de maniobras, etc..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s-ES" sz="2000" b="1" dirty="0"/>
              <a:t>Beneficio</a:t>
            </a:r>
            <a:r>
              <a:rPr lang="es-ES" sz="2000" dirty="0"/>
              <a:t>: ayuda a la toma de decisiones en tiempo real, mejorando la seguridad y la productividad.</a:t>
            </a:r>
          </a:p>
        </p:txBody>
      </p:sp>
    </p:spTree>
    <p:extLst>
      <p:ext uri="{BB962C8B-B14F-4D97-AF65-F5344CB8AC3E}">
        <p14:creationId xmlns:p14="http://schemas.microsoft.com/office/powerpoint/2010/main" val="4131383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8A9D218-9CDA-05EF-5A9E-177D9761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s-ES" sz="2500" b="1" dirty="0"/>
              <a:t>D. Adaptación a la Era Just-in-Time</a:t>
            </a:r>
          </a:p>
        </p:txBody>
      </p:sp>
      <p:pic>
        <p:nvPicPr>
          <p:cNvPr id="8" name="Imagen 7" descr="Un barco en el muelle junto a un cuerpo de agua&#10;&#10;Descripción generada automáticamente">
            <a:extLst>
              <a:ext uri="{FF2B5EF4-FFF2-40B4-BE49-F238E27FC236}">
                <a16:creationId xmlns:a16="http://schemas.microsoft.com/office/drawing/2014/main" id="{A474226D-1B99-A35E-24B2-B5D9114CE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r="18288" b="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5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6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7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8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9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0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2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3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4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5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6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7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8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9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0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1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2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3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4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5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6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7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9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0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2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3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4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5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6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7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8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9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1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2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3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4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5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6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7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8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9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0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1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2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3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0FDC8-879E-6847-3981-9F4A0CAC0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066925"/>
            <a:ext cx="3084892" cy="354171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" sz="1900" dirty="0"/>
              <a:t>Permite una gestión de operaciones en tiempo real que se ajusta al paradigma de "</a:t>
            </a:r>
            <a:r>
              <a:rPr lang="es-ES" sz="1900" dirty="0" err="1"/>
              <a:t>just</a:t>
            </a:r>
            <a:r>
              <a:rPr lang="es-ES" sz="1900" dirty="0"/>
              <a:t>-in-time", optimizando la disponibilidad de recursos y reduciendo tiempos de espera.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s-ES" sz="1900" b="1" dirty="0"/>
              <a:t>Beneficio</a:t>
            </a:r>
            <a:r>
              <a:rPr lang="es-ES" sz="1900" dirty="0"/>
              <a:t>: Facilita una </a:t>
            </a:r>
            <a:r>
              <a:rPr lang="es-ES" sz="1900" b="1" dirty="0"/>
              <a:t>respuesta rápida</a:t>
            </a:r>
            <a:r>
              <a:rPr lang="es-ES" sz="1900" dirty="0"/>
              <a:t> y una planificación eficiente, alineada con los requisitos modernos de la logística portuaria.</a:t>
            </a:r>
          </a:p>
        </p:txBody>
      </p:sp>
    </p:spTree>
    <p:extLst>
      <p:ext uri="{BB962C8B-B14F-4D97-AF65-F5344CB8AC3E}">
        <p14:creationId xmlns:p14="http://schemas.microsoft.com/office/powerpoint/2010/main" val="220337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846CC-DEC6-0D3F-D96B-4E11DD18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60" y="534673"/>
            <a:ext cx="10802678" cy="1478570"/>
          </a:xfrm>
        </p:spPr>
        <p:txBody>
          <a:bodyPr>
            <a:normAutofit/>
          </a:bodyPr>
          <a:lstStyle/>
          <a:p>
            <a:r>
              <a:rPr lang="es-ES" b="1" dirty="0"/>
              <a:t>DIVULGACIÓN de la IMPORTANCIA del practicaje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5ABCE1C-352C-16FD-A56D-8F6EC35DF2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957009"/>
              </p:ext>
            </p:extLst>
          </p:nvPr>
        </p:nvGraphicFramePr>
        <p:xfrm>
          <a:off x="1143000" y="1857639"/>
          <a:ext cx="9906000" cy="314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FD21998-ADE8-1D51-5281-6AE11691C0F3}"/>
              </a:ext>
            </a:extLst>
          </p:cNvPr>
          <p:cNvSpPr txBox="1"/>
          <p:nvPr/>
        </p:nvSpPr>
        <p:spPr>
          <a:xfrm>
            <a:off x="2920283" y="5214710"/>
            <a:ext cx="6351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El práctico como aliado en la transformación digital del puerto</a:t>
            </a:r>
            <a:endParaRPr lang="es-E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9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9BA7A1-68F2-7E56-41C7-784177D84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1D8A0BB-5D6E-F078-98BE-58F67DFE5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26817A-A0EB-6F7B-D155-E318EF4D9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014" y="1329070"/>
            <a:ext cx="10653823" cy="519932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s-ES" sz="3400" b="1" dirty="0"/>
              <a:t>Objeto y campo de aplicación</a:t>
            </a:r>
            <a:endParaRPr lang="es-ES" sz="3400" dirty="0"/>
          </a:p>
          <a:p>
            <a:pPr>
              <a:buNone/>
            </a:pPr>
            <a:r>
              <a:rPr lang="es-ES" sz="3400" dirty="0"/>
              <a:t>Esta norma tiene como objetivo </a:t>
            </a:r>
            <a:r>
              <a:rPr lang="es-ES" sz="3400" b="1" dirty="0"/>
              <a:t>guiar la transformación de los puertos comerciales hacia el modelo de “puerto inteligente”</a:t>
            </a:r>
            <a:r>
              <a:rPr lang="es-ES" sz="3400" dirty="0"/>
              <a:t>, ayudando </a:t>
            </a:r>
            <a:r>
              <a:rPr lang="es-ES" sz="3400"/>
              <a:t>a:</a:t>
            </a:r>
            <a:endParaRPr lang="es-ES" sz="3400" dirty="0"/>
          </a:p>
          <a:p>
            <a:pPr lvl="1"/>
            <a:r>
              <a:rPr lang="es-ES" sz="2800" dirty="0"/>
              <a:t>Mejorar la </a:t>
            </a:r>
            <a:r>
              <a:rPr lang="es-ES" sz="2800" b="1" dirty="0"/>
              <a:t>gestión operativa</a:t>
            </a:r>
            <a:r>
              <a:rPr lang="es-ES" sz="2800" dirty="0"/>
              <a:t>, la </a:t>
            </a:r>
            <a:r>
              <a:rPr lang="es-ES" sz="2800" b="1" dirty="0"/>
              <a:t>digitalización</a:t>
            </a:r>
            <a:r>
              <a:rPr lang="es-ES" sz="2800" dirty="0"/>
              <a:t> y la </a:t>
            </a:r>
            <a:r>
              <a:rPr lang="es-ES" sz="2800" b="1" dirty="0"/>
              <a:t>competitividad</a:t>
            </a:r>
            <a:r>
              <a:rPr lang="es-ES" sz="2800" dirty="0"/>
              <a:t>.</a:t>
            </a:r>
          </a:p>
          <a:p>
            <a:pPr lvl="1"/>
            <a:r>
              <a:rPr lang="es-ES" sz="2800" dirty="0"/>
              <a:t>Generar </a:t>
            </a:r>
            <a:r>
              <a:rPr lang="es-ES" sz="2800" b="1" dirty="0"/>
              <a:t>servicios de valor añadido</a:t>
            </a:r>
            <a:r>
              <a:rPr lang="es-ES" sz="2800" dirty="0"/>
              <a:t> para toda la </a:t>
            </a:r>
            <a:r>
              <a:rPr lang="es-ES" sz="2800" b="1" dirty="0"/>
              <a:t>Comunidad Logístico-Portuaria (CLP)</a:t>
            </a:r>
            <a:r>
              <a:rPr lang="es-ES" sz="2800" dirty="0"/>
              <a:t>.</a:t>
            </a:r>
          </a:p>
          <a:p>
            <a:pPr lvl="1"/>
            <a:r>
              <a:rPr lang="es-ES" sz="2800" dirty="0"/>
              <a:t>Establecer los </a:t>
            </a:r>
            <a:r>
              <a:rPr lang="es-ES" sz="2800" b="1" dirty="0"/>
              <a:t>criterios técnicos mínimos y funcionalidades clave</a:t>
            </a:r>
            <a:r>
              <a:rPr lang="es-ES" sz="2800" dirty="0"/>
              <a:t> que debe reunir un puerto para considerarse inteligente.</a:t>
            </a:r>
            <a:br>
              <a:rPr lang="es-ES" sz="3000" dirty="0"/>
            </a:br>
            <a:endParaRPr lang="es-ES" sz="3000" dirty="0"/>
          </a:p>
          <a:p>
            <a:pPr marL="0" indent="0">
              <a:buNone/>
            </a:pPr>
            <a:r>
              <a:rPr lang="es-ES" sz="3400" b="1" dirty="0">
                <a:solidFill>
                  <a:srgbClr val="FFFF00"/>
                </a:solidFill>
              </a:rPr>
              <a:t>Enfoque ampliado:</a:t>
            </a:r>
            <a:r>
              <a:rPr lang="es-ES" sz="3400" dirty="0">
                <a:solidFill>
                  <a:srgbClr val="FFFF00"/>
                </a:solidFill>
              </a:rPr>
              <a:t> No se centra solo en la Autoridad Portuaria, sino que abarca toda la cadena logística que interactúa con el puerto y su territorio.</a:t>
            </a:r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75FBC0-D654-07EE-E48E-FA639E703604}"/>
              </a:ext>
            </a:extLst>
          </p:cNvPr>
          <p:cNvSpPr txBox="1"/>
          <p:nvPr/>
        </p:nvSpPr>
        <p:spPr>
          <a:xfrm>
            <a:off x="4153000" y="487916"/>
            <a:ext cx="388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/>
              <a:t>UNE PNE 178110</a:t>
            </a:r>
          </a:p>
        </p:txBody>
      </p:sp>
    </p:spTree>
    <p:extLst>
      <p:ext uri="{BB962C8B-B14F-4D97-AF65-F5344CB8AC3E}">
        <p14:creationId xmlns:p14="http://schemas.microsoft.com/office/powerpoint/2010/main" val="982422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AD7C9-914F-B716-2CA0-8D8F2901A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arcador de contenido 3">
            <a:extLst>
              <a:ext uri="{FF2B5EF4-FFF2-40B4-BE49-F238E27FC236}">
                <a16:creationId xmlns:a16="http://schemas.microsoft.com/office/drawing/2014/main" id="{0FAA5D3F-B141-DA75-905D-9E41FFC302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880979"/>
              </p:ext>
            </p:extLst>
          </p:nvPr>
        </p:nvGraphicFramePr>
        <p:xfrm>
          <a:off x="1141412" y="667657"/>
          <a:ext cx="9947501" cy="537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43144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3400</TotalTime>
  <Words>676</Words>
  <Application>Microsoft Macintosh PowerPoint</Application>
  <PresentationFormat>Panorámica</PresentationFormat>
  <Paragraphs>81</Paragraphs>
  <Slides>16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Aptos</vt:lpstr>
      <vt:lpstr>Arial</vt:lpstr>
      <vt:lpstr>tmixboldnumber</vt:lpstr>
      <vt:lpstr>Tw Cen MT</vt:lpstr>
      <vt:lpstr>Circuito</vt:lpstr>
      <vt:lpstr>Presentación de PowerPoint</vt:lpstr>
      <vt:lpstr>Presentación de PowerPoint</vt:lpstr>
      <vt:lpstr>A. Conectividad y Colaboración  </vt:lpstr>
      <vt:lpstr>B Infraestructura Crítica Digital</vt:lpstr>
      <vt:lpstr>C. Inteligencia Artificial para una Operación Más Segura y Eficiente</vt:lpstr>
      <vt:lpstr>D. Adaptación a la Era Just-in-Time</vt:lpstr>
      <vt:lpstr>DIVULGACIÓN de la IMPORTANCIA del practicaje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Director Operaciones</dc:creator>
  <cp:lastModifiedBy>Isaac González</cp:lastModifiedBy>
  <cp:revision>69</cp:revision>
  <dcterms:created xsi:type="dcterms:W3CDTF">2024-02-02T15:04:48Z</dcterms:created>
  <dcterms:modified xsi:type="dcterms:W3CDTF">2025-04-24T14:30:34Z</dcterms:modified>
</cp:coreProperties>
</file>