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78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1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555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428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02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9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37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5CB7-C256-BBD2-3773-7B52C9B8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8AF25-A811-6647-B5B1-62A872934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D8785-CBB9-8AC9-F571-31FDFAAB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78B32-6375-21BD-8D43-3AD394A2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747BD-5EFF-96CB-B738-0CD4D098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6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8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0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4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4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8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5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CD10DE-AB21-4776-A7D4-B94B933889BE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E3E407D-399F-4436-A4F3-66B244CB8E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46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7986E7-0E3C-4F64-886E-935DDCB83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3033" y="1420238"/>
            <a:ext cx="4415786" cy="4751961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03D17F-F79E-40E5-9563-A1CFFCC06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5D5775-627F-4588-82B3-905EDF23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7F2A20-5DE4-4BC0-91EA-5FFE33A4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536BA0-56C7-429C-B41E-B5724F0CD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15726F-71BE-4007-B9B6-0A1AA0D52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0623F7-6B82-2291-8F13-C6827F664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8420877" cy="2971801"/>
          </a:xfrm>
        </p:spPr>
        <p:txBody>
          <a:bodyPr>
            <a:normAutofit/>
          </a:bodyPr>
          <a:lstStyle/>
          <a:p>
            <a:r>
              <a:rPr lang="es-ES" dirty="0"/>
              <a:t>Usos de la Tecnología Digital para Prevenir Accidentes Marítimos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F31CE-4518-47A9-E853-B1222E978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chemeClr val="tx2">
                    <a:lumMod val="75000"/>
                  </a:schemeClr>
                </a:solidFill>
              </a:rPr>
              <a:t>Una exploración de las tecnologías que mejoran la seguridad en el mar</a:t>
            </a:r>
            <a:endParaRPr lang="en-US" b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9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3844F-C89E-11AD-F384-19779072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Conclusión</a:t>
            </a:r>
            <a:endParaRPr lang="en-US" dirty="0"/>
          </a:p>
        </p:txBody>
      </p:sp>
      <p:pic>
        <p:nvPicPr>
          <p:cNvPr id="5" name="Imagen 4" descr="Mapa&#10;&#10;El contenido generado por IA puede ser incorrecto.">
            <a:extLst>
              <a:ext uri="{FF2B5EF4-FFF2-40B4-BE49-F238E27FC236}">
                <a16:creationId xmlns:a16="http://schemas.microsoft.com/office/drawing/2014/main" id="{C0395C36-6C4B-70CC-5F65-6E6BC0C4B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4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3893F-34DC-7229-F63C-6D2819848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b="1" dirty="0"/>
              <a:t>Las tecnologías digitales son fundamentales para mejorar la seguridad marítima, proporcionando herramientas de monitoreo, predicción y prevención que ayudan a reducir accidentes y mejorar la respuesta ante emergencias.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2130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barco en el mar&#10;&#10;El contenido generado por IA puede ser incorrecto.">
            <a:extLst>
              <a:ext uri="{FF2B5EF4-FFF2-40B4-BE49-F238E27FC236}">
                <a16:creationId xmlns:a16="http://schemas.microsoft.com/office/drawing/2014/main" id="{12C45A47-C4E4-99D7-FE7C-3D3E91656D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0" r="1" b="14828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9FFCE6-4992-B121-1EAB-9FEC2EB5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¿</a:t>
            </a:r>
            <a:r>
              <a:rPr lang="en-US" sz="4800" dirty="0" err="1"/>
              <a:t>Preguntas</a:t>
            </a:r>
            <a:r>
              <a:rPr lang="en-US" sz="4800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D755D-5D09-259A-0D89-59932EF70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843867"/>
            <a:ext cx="6765100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Gracias </a:t>
            </a:r>
            <a:r>
              <a:rPr lang="en-US" sz="2100" dirty="0" err="1">
                <a:solidFill>
                  <a:schemeClr val="tx1"/>
                </a:solidFill>
              </a:rPr>
              <a:t>por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su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atención</a:t>
            </a:r>
            <a:r>
              <a:rPr lang="en-US" sz="2100" dirty="0">
                <a:solidFill>
                  <a:schemeClr val="tx1"/>
                </a:solidFill>
              </a:rPr>
              <a:t>. ¿</a:t>
            </a:r>
            <a:r>
              <a:rPr lang="en-US" sz="2100" dirty="0" err="1">
                <a:solidFill>
                  <a:schemeClr val="tx1"/>
                </a:solidFill>
              </a:rPr>
              <a:t>Alguna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pregunta</a:t>
            </a:r>
            <a:r>
              <a:rPr lang="en-US" sz="21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406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6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A4FFA-5780-2685-530A-C54281010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4" y="4487332"/>
            <a:ext cx="4205003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Introducción</a:t>
            </a:r>
          </a:p>
        </p:txBody>
      </p:sp>
      <p:pic>
        <p:nvPicPr>
          <p:cNvPr id="5" name="Imagen 4" descr="Una taza de cafe&#10;&#10;El contenido generado por IA puede ser incorrecto.">
            <a:extLst>
              <a:ext uri="{FF2B5EF4-FFF2-40B4-BE49-F238E27FC236}">
                <a16:creationId xmlns:a16="http://schemas.microsoft.com/office/drawing/2014/main" id="{0C71ED6C-57B6-0CA4-151C-AF0E05A8A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0" y="643467"/>
            <a:ext cx="4361008" cy="535093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BE1E1-D18D-603D-A648-BD4E705A3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8" y="685800"/>
            <a:ext cx="4819653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>
                <a:solidFill>
                  <a:srgbClr val="0F496F"/>
                </a:solidFill>
              </a:rPr>
              <a:t>La tecnología digital ha revolucionado la seguridad marítima, ayudando a prevenir accidentes en el mar mediante el uso de herramientas avanzadas como sistemas de navegación, predicción meteorológica y monitoreo en tiempo real.</a:t>
            </a:r>
          </a:p>
        </p:txBody>
      </p:sp>
      <p:grpSp>
        <p:nvGrpSpPr>
          <p:cNvPr id="45" name="Group 35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7864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nterfaz de usuario gráfica">
            <a:extLst>
              <a:ext uri="{FF2B5EF4-FFF2-40B4-BE49-F238E27FC236}">
                <a16:creationId xmlns:a16="http://schemas.microsoft.com/office/drawing/2014/main" id="{2DF59E01-A2DD-F3D6-CDAB-EC7DCF59E7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" b="19881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0E4A63-23F7-278A-2321-18A1FE52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Sistemas de Información de Posicionamiento Global (GPS)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544E2-0AD0-19F6-19B4-A589C3F1F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tx1"/>
                </a:solidFill>
              </a:rPr>
              <a:t>El GPS ha revolucionado la navegación marítima al ofrecer una navegación más segura, precisa y eficiente. Hoy en día, es una herramienta indispensable para cualquier embarcación que quiera operar con confianza en el mar.</a:t>
            </a:r>
          </a:p>
          <a:p>
            <a:pPr>
              <a:lnSpc>
                <a:spcPct val="90000"/>
              </a:lnSpc>
            </a:pPr>
            <a:endParaRPr lang="en-US" sz="17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⚓ 1. Precisión en la ubicación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🧭 2. Facilita la planificación de rutas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🚨 3. Mejora la seguridad marítima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🛰️ 4. Monitoreo y control en tiempo real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📡 5. Integración con otros sistemas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⛴️ 6. Apoyo a la navegación comercial y recreativa</a:t>
            </a:r>
          </a:p>
        </p:txBody>
      </p:sp>
    </p:spTree>
    <p:extLst>
      <p:ext uri="{BB962C8B-B14F-4D97-AF65-F5344CB8AC3E}">
        <p14:creationId xmlns:p14="http://schemas.microsoft.com/office/powerpoint/2010/main" val="285825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CA6826-032C-4799-B079-15DB2A6C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2BBE7-B3B3-D269-F640-0F3C3521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Sistema de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en-US" dirty="0" err="1"/>
              <a:t>Automática</a:t>
            </a:r>
            <a:r>
              <a:rPr lang="en-US" dirty="0"/>
              <a:t> (AIS)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21979-7983-483F-ED73-45497A806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7201259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1900" b="1" dirty="0"/>
              <a:t>El AIS ayuda a prevenir colisiones al permitir que los barcos se detecten mutuamente, incluso en condiciones de baja visibilidad. También permite el rastreo de las embarcaciones en tiempo real mejora enormemente la seguridad y eficiencia de la navegación.</a:t>
            </a:r>
          </a:p>
          <a:p>
            <a:pPr>
              <a:lnSpc>
                <a:spcPct val="90000"/>
              </a:lnSpc>
            </a:pPr>
            <a:endParaRPr lang="es-CO" sz="1900" dirty="0"/>
          </a:p>
          <a:p>
            <a:pPr>
              <a:lnSpc>
                <a:spcPct val="90000"/>
              </a:lnSpc>
            </a:pPr>
            <a:r>
              <a:rPr lang="es-CO" sz="1900" dirty="0"/>
              <a:t>Evitar colisiones.</a:t>
            </a:r>
          </a:p>
          <a:p>
            <a:pPr>
              <a:lnSpc>
                <a:spcPct val="90000"/>
              </a:lnSpc>
            </a:pPr>
            <a:r>
              <a:rPr lang="es-CO" sz="1900" dirty="0"/>
              <a:t>Mejorar la visibilidad del entorno marítimo.</a:t>
            </a:r>
          </a:p>
          <a:p>
            <a:pPr>
              <a:lnSpc>
                <a:spcPct val="90000"/>
              </a:lnSpc>
            </a:pPr>
            <a:r>
              <a:rPr lang="es-CO" sz="1900" dirty="0"/>
              <a:t>Ayudar en operaciones de rescate.</a:t>
            </a:r>
          </a:p>
          <a:p>
            <a:pPr>
              <a:lnSpc>
                <a:spcPct val="90000"/>
              </a:lnSpc>
            </a:pPr>
            <a:r>
              <a:rPr lang="es-CO" sz="1900" dirty="0"/>
              <a:t>Gestionar el trafico marítimo.</a:t>
            </a:r>
          </a:p>
        </p:txBody>
      </p:sp>
      <p:pic>
        <p:nvPicPr>
          <p:cNvPr id="8" name="Imagen 7" descr="Imagen que contiene Interfaz de usuario gráfica">
            <a:extLst>
              <a:ext uri="{FF2B5EF4-FFF2-40B4-BE49-F238E27FC236}">
                <a16:creationId xmlns:a16="http://schemas.microsoft.com/office/drawing/2014/main" id="{3D45D164-2F89-FADA-4491-57902C0D3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04" y="1054101"/>
            <a:ext cx="3185108" cy="318510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D58A807-BD0E-4B1D-A523-2F20E7FE2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33837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C82FD88-0436-4D5C-B5A2-7B9019194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706DBD-9DBD-49D6-80EB-C896096D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1C7442-3F0F-49E3-9389-D6B4BAE14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A614368-43A5-4794-BA71-09F8585F9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F42B96B-0C70-40CB-A027-175F2A16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85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328498-863F-6650-55C2-94C8B9A6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Radar y Sensores de Detección Avanzada</a:t>
            </a:r>
          </a:p>
        </p:txBody>
      </p:sp>
      <p:pic>
        <p:nvPicPr>
          <p:cNvPr id="5" name="Imagen 4" descr="Una pantalla de un celular con la imagen de un video juego&#10;&#10;El contenido generado por IA puede ser incorrecto.">
            <a:extLst>
              <a:ext uri="{FF2B5EF4-FFF2-40B4-BE49-F238E27FC236}">
                <a16:creationId xmlns:a16="http://schemas.microsoft.com/office/drawing/2014/main" id="{60A0D9F5-B658-8D10-CBDB-788085CA3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5" y="724930"/>
            <a:ext cx="3108637" cy="358460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B0E5A-DB96-3B65-9237-4AF80074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5696" y="733647"/>
            <a:ext cx="6593129" cy="35758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1400" b="1" dirty="0"/>
              <a:t>Los radares marinos son sistemas que utilizan ondas de radio y permiten detectar objetos a larga distancia y en condiciones adversas. Los sensores de proximidad también alertan sobre objetos cercanos, lo que ayuda a evitar accidentes. </a:t>
            </a:r>
          </a:p>
          <a:p>
            <a:pPr>
              <a:lnSpc>
                <a:spcPct val="90000"/>
              </a:lnSpc>
            </a:pPr>
            <a:endParaRPr lang="es-CO" sz="1400" dirty="0"/>
          </a:p>
          <a:p>
            <a:pPr>
              <a:lnSpc>
                <a:spcPct val="90000"/>
              </a:lnSpc>
            </a:pPr>
            <a:r>
              <a:rPr lang="es-CO" sz="1400" dirty="0"/>
              <a:t>Funciona en todo tipo de condiciones climáticas.</a:t>
            </a:r>
          </a:p>
          <a:p>
            <a:pPr>
              <a:lnSpc>
                <a:spcPct val="90000"/>
              </a:lnSpc>
            </a:pPr>
            <a:r>
              <a:rPr lang="es-CO" sz="1400" dirty="0"/>
              <a:t>Detecta obstáculos y embarcaciones cercanas.</a:t>
            </a:r>
          </a:p>
          <a:p>
            <a:pPr>
              <a:lnSpc>
                <a:spcPct val="90000"/>
              </a:lnSpc>
            </a:pPr>
            <a:r>
              <a:rPr lang="es-CO" sz="1400" dirty="0"/>
              <a:t>Permite navegar de forma segura en zonas de riesgo.</a:t>
            </a:r>
          </a:p>
          <a:p>
            <a:pPr>
              <a:lnSpc>
                <a:spcPct val="90000"/>
              </a:lnSpc>
            </a:pPr>
            <a:r>
              <a:rPr lang="es-CO" sz="1400" dirty="0"/>
              <a:t>Complementa otros sistemas como el GPS y el AIS</a:t>
            </a:r>
          </a:p>
          <a:p>
            <a:pPr>
              <a:lnSpc>
                <a:spcPct val="90000"/>
              </a:lnSpc>
            </a:pPr>
            <a:r>
              <a:rPr lang="es-CO" sz="1400" dirty="0"/>
              <a:t>Funciones útiles como el VRM y el EBL</a:t>
            </a:r>
          </a:p>
          <a:p>
            <a:pPr>
              <a:lnSpc>
                <a:spcPct val="90000"/>
              </a:lnSpc>
            </a:pPr>
            <a:r>
              <a:rPr lang="es-CO" sz="1400" dirty="0"/>
              <a:t>Alarmas de seguridad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44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E674F-11CB-4668-75C1-360A9E67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3300" dirty="0"/>
              <a:t>Predicción Meteorológica y Climatológica</a:t>
            </a:r>
          </a:p>
        </p:txBody>
      </p:sp>
      <p:pic>
        <p:nvPicPr>
          <p:cNvPr id="5" name="Imagen 4" descr="Imagen que contiene dispositivo, barómetro&#10;&#10;El contenido generado por IA puede ser incorrecto.">
            <a:extLst>
              <a:ext uri="{FF2B5EF4-FFF2-40B4-BE49-F238E27FC236}">
                <a16:creationId xmlns:a16="http://schemas.microsoft.com/office/drawing/2014/main" id="{2E988C11-E22D-A38D-8B32-4C97EA1C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r="30157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951C6-D6DA-C617-9E03-E4C8E22F8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O" b="1" dirty="0"/>
              <a:t>Los sistemas de predicción meteorológica en tiempo real ayudan a los capitanes a evitar condiciones climáticas peligrosas, como tormentas o vientos fuertes, minimizando el riesgo de accidentes.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CO" dirty="0"/>
              <a:t>Barómetros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CO" dirty="0"/>
              <a:t>Anemómetros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CO" dirty="0"/>
              <a:t>NAVTEX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CO" dirty="0"/>
              <a:t>Higrómetro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CO" dirty="0"/>
              <a:t>Indicador de mareas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202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2">
            <a:extLst>
              <a:ext uri="{FF2B5EF4-FFF2-40B4-BE49-F238E27FC236}">
                <a16:creationId xmlns:a16="http://schemas.microsoft.com/office/drawing/2014/main" id="{D7C08167-CFBF-4DCB-8E96-04970AB11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AB236E-3A06-4660-8CAC-76D68F90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EDA09C-3BE4-42FE-9F11-C3AC64F2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DC8663-F36E-48C0-AFDE-8DC2D7BD6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90957B-E13E-454D-B812-E6716E7DE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630C507-BE71-4AEB-ABDB-AC2BAB3D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5" name="Rectangle 19">
            <a:extLst>
              <a:ext uri="{FF2B5EF4-FFF2-40B4-BE49-F238E27FC236}">
                <a16:creationId xmlns:a16="http://schemas.microsoft.com/office/drawing/2014/main" id="{08E8BA51-FC95-4979-B554-7B13D3FE4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18D9F-5E35-E464-B983-01F05AAF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803" y="4487332"/>
            <a:ext cx="3983314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i="0"/>
              <a:t>Los programas PPU (Portable Pilot Units)</a:t>
            </a:r>
            <a:endParaRPr lang="en-US" sz="3200"/>
          </a:p>
        </p:txBody>
      </p:sp>
      <p:sp>
        <p:nvSpPr>
          <p:cNvPr id="36" name="Snip Diagonal Corner Rectangle 20">
            <a:extLst>
              <a:ext uri="{FF2B5EF4-FFF2-40B4-BE49-F238E27FC236}">
                <a16:creationId xmlns:a16="http://schemas.microsoft.com/office/drawing/2014/main" id="{6100855A-1E75-49BA-9F71-A825AD8A6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-2"/>
            <a:ext cx="6084115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38F1D93-3E69-4EF1-B60F-335C2986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2157" y="0"/>
            <a:ext cx="1935271" cy="3082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69BC569-E369-4563-9EF3-7CB91D8AB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50" y="4061862"/>
            <a:ext cx="2401830" cy="2786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Una maleta de viaje&#10;&#10;El contenido generado por IA puede ser incorrecto.">
            <a:extLst>
              <a:ext uri="{FF2B5EF4-FFF2-40B4-BE49-F238E27FC236}">
                <a16:creationId xmlns:a16="http://schemas.microsoft.com/office/drawing/2014/main" id="{513B6520-F5B9-85BD-9C63-0A39AE1D7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7" r="4818" b="-3"/>
          <a:stretch/>
        </p:blipFill>
        <p:spPr>
          <a:xfrm>
            <a:off x="2556346" y="3243069"/>
            <a:ext cx="3361082" cy="3605670"/>
          </a:xfrm>
          <a:prstGeom prst="rect">
            <a:avLst/>
          </a:prstGeom>
        </p:spPr>
      </p:pic>
      <p:pic>
        <p:nvPicPr>
          <p:cNvPr id="6" name="Marcador de posición de imagen 5" descr="Vista desde la ventana de un carro">
            <a:extLst>
              <a:ext uri="{FF2B5EF4-FFF2-40B4-BE49-F238E27FC236}">
                <a16:creationId xmlns:a16="http://schemas.microsoft.com/office/drawing/2014/main" id="{4CAC1514-43B1-4B22-DC2F-F263DBCA34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r="29071"/>
          <a:stretch/>
        </p:blipFill>
        <p:spPr>
          <a:xfrm>
            <a:off x="-499" y="10"/>
            <a:ext cx="3835570" cy="3899748"/>
          </a:xfrm>
          <a:custGeom>
            <a:avLst/>
            <a:gdLst/>
            <a:ahLst/>
            <a:cxnLst/>
            <a:rect l="l" t="t" r="r" b="b"/>
            <a:pathLst>
              <a:path w="4551358" h="3899758">
                <a:moveTo>
                  <a:pt x="0" y="0"/>
                </a:moveTo>
                <a:lnTo>
                  <a:pt x="4551358" y="0"/>
                </a:lnTo>
                <a:lnTo>
                  <a:pt x="4551358" y="3077500"/>
                </a:lnTo>
                <a:lnTo>
                  <a:pt x="2843111" y="3077500"/>
                </a:lnTo>
                <a:lnTo>
                  <a:pt x="2843111" y="3899758"/>
                </a:lnTo>
                <a:lnTo>
                  <a:pt x="0" y="3899758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3225D-D4E5-EC9D-06CC-86B2489C5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5803" y="685800"/>
            <a:ext cx="4609848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/>
              <a:t>Sistema de ayuda a la nevegacion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/>
              <a:t>De facil trasporte para el piloto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/>
              <a:t>Tener los equipos del Puente en el aleron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/>
              <a:t>Mas amigable en el manejo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/>
              <a:t>Alimentación de varias fuentes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/>
              <a:t>Pilot Pro, SEAiq Pilot, Qastor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C415EB-3460-4754-9FEA-02108AED7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292" y="2963333"/>
            <a:ext cx="1896535" cy="2218267"/>
            <a:chOff x="10292292" y="2963333"/>
            <a:chExt cx="1896535" cy="22182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84F6811-8EEA-45A0-BF89-5C06734F5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5DEA48-56FF-4C47-AD6B-302A2E7DA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262D76-9C36-442D-B023-F1E8AB3B7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2FC0AB4-E8C8-467E-A0BD-EF27798DE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3664711-E34F-4F11-8E5C-CAAD69B2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541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2">
            <a:extLst>
              <a:ext uri="{FF2B5EF4-FFF2-40B4-BE49-F238E27FC236}">
                <a16:creationId xmlns:a16="http://schemas.microsoft.com/office/drawing/2014/main" id="{D7C08167-CFBF-4DCB-8E96-04970AB11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AB236E-3A06-4660-8CAC-76D68F90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EDA09C-3BE4-42FE-9F11-C3AC64F2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DC8663-F36E-48C0-AFDE-8DC2D7BD6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90957B-E13E-454D-B812-E6716E7DE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630C507-BE71-4AEB-ABDB-AC2BAB3D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5" name="Rectangle 19">
            <a:extLst>
              <a:ext uri="{FF2B5EF4-FFF2-40B4-BE49-F238E27FC236}">
                <a16:creationId xmlns:a16="http://schemas.microsoft.com/office/drawing/2014/main" id="{67F84261-A3CA-4582-9140-52B55E003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AEE4C8-4483-A8C6-0E80-F4DD8DDA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Funciones especiales</a:t>
            </a:r>
          </a:p>
        </p:txBody>
      </p:sp>
      <p:sp>
        <p:nvSpPr>
          <p:cNvPr id="36" name="Snip Diagonal Corner Rectangle 24">
            <a:extLst>
              <a:ext uri="{FF2B5EF4-FFF2-40B4-BE49-F238E27FC236}">
                <a16:creationId xmlns:a16="http://schemas.microsoft.com/office/drawing/2014/main" id="{A9A3A371-2626-4D0B-A413-72DAB9F7F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posición de 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4F08722E-F40B-EB75-7176-313C4DC13A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r="7033" b="-3"/>
          <a:stretch/>
        </p:blipFill>
        <p:spPr>
          <a:xfrm>
            <a:off x="799073" y="786117"/>
            <a:ext cx="3311119" cy="2967046"/>
          </a:xfrm>
          <a:custGeom>
            <a:avLst/>
            <a:gdLst/>
            <a:ahLst/>
            <a:cxnLst/>
            <a:rect l="l" t="t" r="r" b="b"/>
            <a:pathLst>
              <a:path w="3311119" h="2967046">
                <a:moveTo>
                  <a:pt x="534609" y="0"/>
                </a:moveTo>
                <a:lnTo>
                  <a:pt x="3311119" y="0"/>
                </a:lnTo>
                <a:lnTo>
                  <a:pt x="3311119" y="2967046"/>
                </a:lnTo>
                <a:lnTo>
                  <a:pt x="0" y="2967046"/>
                </a:lnTo>
                <a:lnTo>
                  <a:pt x="0" y="534609"/>
                </a:lnTo>
                <a:close/>
              </a:path>
            </a:pathLst>
          </a:cu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58E9486-B347-4A84-86F6-6379D4025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3579" y="786117"/>
            <a:ext cx="2797904" cy="17021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378D1D-D309-4FED-9368-73373F59F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72" y="3883046"/>
            <a:ext cx="3311119" cy="18591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ABAB9883-2A15-AFB9-8FB4-2CB714708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7" r="-4" b="8512"/>
          <a:stretch/>
        </p:blipFill>
        <p:spPr>
          <a:xfrm>
            <a:off x="4250406" y="2618147"/>
            <a:ext cx="2794018" cy="3124019"/>
          </a:xfrm>
          <a:custGeom>
            <a:avLst/>
            <a:gdLst/>
            <a:ahLst/>
            <a:cxnLst/>
            <a:rect l="l" t="t" r="r" b="b"/>
            <a:pathLst>
              <a:path w="2794018" h="3124019">
                <a:moveTo>
                  <a:pt x="0" y="0"/>
                </a:moveTo>
                <a:lnTo>
                  <a:pt x="2794018" y="0"/>
                </a:lnTo>
                <a:lnTo>
                  <a:pt x="2794018" y="2589410"/>
                </a:lnTo>
                <a:lnTo>
                  <a:pt x="2259409" y="3124019"/>
                </a:lnTo>
                <a:lnTo>
                  <a:pt x="0" y="3124019"/>
                </a:lnTo>
                <a:close/>
              </a:path>
            </a:pathLst>
          </a:cu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5F8AC5-FE38-A7AE-0112-F298B4C12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2710" y="1822449"/>
            <a:ext cx="3479419" cy="3070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1400"/>
              <a:t>ROT – COG - HDG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1400"/>
              <a:t>Líneas de distancia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1400"/>
              <a:t>Propiedades del buque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1400"/>
              <a:t>Profundidad peligrosa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1400"/>
              <a:t>Contorno de seguridad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1400"/>
              <a:t>Importar – exportar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1400"/>
              <a:t>Unidades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1400"/>
              <a:t>Velocidades transversales y longitudinales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endParaRPr lang="en-US" sz="14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441CF3-0798-4235-8169-D9DE3F445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BFDDE84-4571-4157-9C44-BD07258AB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2C06DCB-03A4-4B69-94EA-01CD2B220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1C01C8A-334A-4ACA-8A39-553C7C4852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6926C1-ABE8-40F4-8ED4-F719F56E1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E79ACD7-7A94-47ED-88E9-C54ECCC5C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0060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3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638097-615F-6D5B-6C2E-7C1FF96F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Simuladores de Navegación y Realidad Virtual (VR)</a:t>
            </a:r>
          </a:p>
        </p:txBody>
      </p:sp>
      <p:sp>
        <p:nvSpPr>
          <p:cNvPr id="4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a oficina con computadoras&#10;&#10;El contenido generado por IA puede ser incorrecto.">
            <a:extLst>
              <a:ext uri="{FF2B5EF4-FFF2-40B4-BE49-F238E27FC236}">
                <a16:creationId xmlns:a16="http://schemas.microsoft.com/office/drawing/2014/main" id="{3DA96D85-7AF0-A066-F41E-310B66274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r="19527" b="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203A6-0CC3-26B8-18B9-823E3344E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2710" y="1822449"/>
            <a:ext cx="3479419" cy="3070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/>
              <a:t>Los simuladores de navegación y la VR son herramientas de formación que permiten a los marineros practicar cómo reaccionar ante situaciones peligrosas, mejorando la seguridad en la navegación. </a:t>
            </a:r>
          </a:p>
          <a:p>
            <a:pPr>
              <a:lnSpc>
                <a:spcPct val="90000"/>
              </a:lnSpc>
            </a:pPr>
            <a:r>
              <a:rPr lang="en-US" sz="1300"/>
              <a:t>CIDIAM (Centro de investigación, desarrollo e innovación para actividades marítimas.</a:t>
            </a:r>
          </a:p>
          <a:p>
            <a:pPr>
              <a:lnSpc>
                <a:spcPct val="90000"/>
              </a:lnSpc>
            </a:pPr>
            <a:r>
              <a:rPr lang="en-US" sz="1300"/>
              <a:t>ESCAN Simulador de escape de cabina.</a:t>
            </a:r>
          </a:p>
          <a:p>
            <a:pPr>
              <a:lnSpc>
                <a:spcPct val="90000"/>
              </a:lnSpc>
            </a:pPr>
            <a:r>
              <a:rPr lang="en-US" sz="1300"/>
              <a:t>AVANTE</a:t>
            </a:r>
          </a:p>
          <a:p>
            <a:pPr>
              <a:lnSpc>
                <a:spcPct val="90000"/>
              </a:lnSpc>
            </a:pPr>
            <a:r>
              <a:rPr lang="en-US" sz="1300"/>
              <a:t>ENSUB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085168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1844</TotalTime>
  <Words>527</Words>
  <Application>Microsoft Macintosh PowerPoint</Application>
  <PresentationFormat>Panorámica</PresentationFormat>
  <Paragraphs>62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Century Gothic</vt:lpstr>
      <vt:lpstr>Wingdings</vt:lpstr>
      <vt:lpstr>Wingdings 3</vt:lpstr>
      <vt:lpstr>Slice</vt:lpstr>
      <vt:lpstr>Usos de la Tecnología Digital para Prevenir Accidentes Marítimos</vt:lpstr>
      <vt:lpstr>Introducción</vt:lpstr>
      <vt:lpstr>Sistemas de Información de Posicionamiento Global (GPS)</vt:lpstr>
      <vt:lpstr>Sistema de Identificación Automática (AIS)</vt:lpstr>
      <vt:lpstr>Radar y Sensores de Detección Avanzada</vt:lpstr>
      <vt:lpstr>Predicción Meteorológica y Climatológica</vt:lpstr>
      <vt:lpstr>Los programas PPU (Portable Pilot Units)</vt:lpstr>
      <vt:lpstr>Funciones especiales</vt:lpstr>
      <vt:lpstr>Simuladores de Navegación y Realidad Virtual (VR)</vt:lpstr>
      <vt:lpstr>Conclusión</vt:lpstr>
      <vt:lpstr>¿Preguntas?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Zabala, Edgar Alejandro (Cerrejon - CO)</dc:creator>
  <cp:lastModifiedBy>Verónica Payares Martínez</cp:lastModifiedBy>
  <cp:revision>4</cp:revision>
  <dcterms:created xsi:type="dcterms:W3CDTF">2025-04-17T15:32:37Z</dcterms:created>
  <dcterms:modified xsi:type="dcterms:W3CDTF">2025-04-21T03:00:20Z</dcterms:modified>
</cp:coreProperties>
</file>