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Roboto Black"/>
      <p:bold r:id="rId13"/>
      <p:boldItalic r:id="rId14"/>
    </p:embeddedFon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240">
          <p15:clr>
            <a:srgbClr val="747775"/>
          </p15:clr>
        </p15:guide>
        <p15:guide id="2" pos="576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40" orient="horz"/>
        <p:guide pos="57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Black-bold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font" Target="fonts/RobotoBlack-boldItalic.fntdata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4c74d5e40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4c74d5e40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4c74d5e408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4c74d5e408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4c74d5e40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4c74d5e40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4c74d5e408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4c74d5e408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4c74d5e408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4c74d5e408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4c74d5e408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4c74d5e408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06400" lvl="0" marL="4572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indent="-381000" lvl="3" marL="18288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indent="-381000" lvl="4" marL="2286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indent="-381000" lvl="5" marL="27432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indent="-381000" lvl="6" marL="32004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indent="-381000" lvl="7" marL="36576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indent="-381000" lvl="8" marL="41148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anchorCtr="0" anchor="b" bIns="182850" lIns="182850" spcFirstLastPara="1" rIns="182850" wrap="square" tIns="18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457200" lvl="0" marL="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06400" lvl="1" marL="914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indent="-406400" lvl="2" marL="13716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indent="-406400" lvl="3" marL="18288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indent="-406400" lvl="4" marL="22860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indent="-406400" lvl="5" marL="27432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indent="-406400" lvl="6" marL="3200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indent="-406400" lvl="7" marL="36576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indent="-406400" lvl="8" marL="41148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rmAutofit/>
          </a:bodyPr>
          <a:lstStyle>
            <a:lvl1pPr indent="-457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indent="-4064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indent="-4064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indent="-4064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indent="-4064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indent="-4064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indent="-4064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indent="-4064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indent="-4064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Presentación Anpra_Mesa de trabajo 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799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64475" y="3385575"/>
            <a:ext cx="91683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ACCIONES DE PREVENCIÓN</a:t>
            </a:r>
            <a:endParaRPr b="1" sz="4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 ACCIDENTE DESDE LAS INSTALACIONES PORTUARIAS EN RELACIÓN CON LOS BUQUES</a:t>
            </a:r>
            <a:endParaRPr b="1" sz="4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1273975" y="6901050"/>
            <a:ext cx="4594200" cy="825000"/>
          </a:xfrm>
          <a:prstGeom prst="roundRect">
            <a:avLst>
              <a:gd fmla="val 16667" name="adj"/>
            </a:avLst>
          </a:prstGeom>
          <a:solidFill>
            <a:srgbClr val="00BB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4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- Andrés Osorio</a:t>
            </a:r>
            <a:endParaRPr b="1" sz="42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 title="Presentación Anpra-0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1225" y="4159731"/>
            <a:ext cx="16125548" cy="402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870825" y="1697650"/>
            <a:ext cx="11038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¿QUÉ TIPO DE ACCIDENTES</a:t>
            </a:r>
            <a:endParaRPr sz="4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O INCIDENTES SUELEN OCURRIR</a:t>
            </a:r>
            <a:endParaRPr sz="4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EN LAS OPERACIONES PUERTO–BUQUE?</a:t>
            </a:r>
            <a:endParaRPr sz="4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928925" y="644350"/>
            <a:ext cx="6931800" cy="761700"/>
          </a:xfrm>
          <a:prstGeom prst="roundRect">
            <a:avLst>
              <a:gd fmla="val 16667" name="adj"/>
            </a:avLst>
          </a:prstGeom>
          <a:solidFill>
            <a:srgbClr val="00BBE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Tipos de accidentes frecuentes</a:t>
            </a:r>
            <a:endParaRPr b="1" sz="3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 title="Presentación Anpra-0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870825" y="1697650"/>
            <a:ext cx="110385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¿QUÉ ACCIONES PREVENTIVAS</a:t>
            </a:r>
            <a:endParaRPr sz="4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45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CONCRETAS SE HAN IMPLEMENTADO?</a:t>
            </a:r>
            <a:endParaRPr sz="45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870825" y="644350"/>
            <a:ext cx="8360700" cy="761700"/>
          </a:xfrm>
          <a:prstGeom prst="roundRect">
            <a:avLst>
              <a:gd fmla="val 16667" name="adj"/>
            </a:avLst>
          </a:prstGeom>
          <a:solidFill>
            <a:srgbClr val="00A3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Medidas de prevención en instalaciones</a:t>
            </a:r>
            <a:endParaRPr b="1" sz="3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175" y="3836350"/>
            <a:ext cx="17000049" cy="4324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 title="Presentación Anpra-0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825" y="4826900"/>
            <a:ext cx="7819177" cy="378742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870825" y="1917270"/>
            <a:ext cx="110385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¿QUÉ TIPO DE</a:t>
            </a:r>
            <a:endParaRPr sz="5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CAPACITACI</a:t>
            </a:r>
            <a:r>
              <a:rPr lang="es" sz="5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ÓN RECIBE</a:t>
            </a:r>
            <a:endParaRPr sz="5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EL PERSONAL?</a:t>
            </a:r>
            <a:endParaRPr sz="5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0" name="Google Shape;80;p16"/>
          <p:cNvSpPr/>
          <p:nvPr/>
        </p:nvSpPr>
        <p:spPr>
          <a:xfrm>
            <a:off x="870825" y="863970"/>
            <a:ext cx="7627200" cy="761700"/>
          </a:xfrm>
          <a:prstGeom prst="roundRect">
            <a:avLst>
              <a:gd fmla="val 16667" name="adj"/>
            </a:avLst>
          </a:prstGeom>
          <a:solidFill>
            <a:srgbClr val="00A3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Formación y conciencia del riesgo</a:t>
            </a:r>
            <a:endParaRPr b="1" sz="3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 title="Presentación Anpra-0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699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741053" y="1917270"/>
            <a:ext cx="11038500" cy="22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233677"/>
                </a:solidFill>
                <a:latin typeface="Roboto Black"/>
                <a:ea typeface="Roboto Black"/>
                <a:cs typeface="Roboto Black"/>
                <a:sym typeface="Roboto Black"/>
              </a:rPr>
              <a:t>¿CÓMO SE COORDINA LA</a:t>
            </a:r>
            <a:endParaRPr sz="5000">
              <a:solidFill>
                <a:srgbClr val="233677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233677"/>
                </a:solidFill>
                <a:latin typeface="Roboto Black"/>
                <a:ea typeface="Roboto Black"/>
                <a:cs typeface="Roboto Black"/>
                <a:sym typeface="Roboto Black"/>
              </a:rPr>
              <a:t>SEGURIDAD CON LOS TRIPULANTES</a:t>
            </a:r>
            <a:endParaRPr sz="5000">
              <a:solidFill>
                <a:srgbClr val="233677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233677"/>
                </a:solidFill>
                <a:latin typeface="Roboto Black"/>
                <a:ea typeface="Roboto Black"/>
                <a:cs typeface="Roboto Black"/>
                <a:sym typeface="Roboto Black"/>
              </a:rPr>
              <a:t>O CAPITANES?</a:t>
            </a:r>
            <a:endParaRPr sz="5000">
              <a:solidFill>
                <a:srgbClr val="233677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87" name="Google Shape;87;p17"/>
          <p:cNvSpPr/>
          <p:nvPr/>
        </p:nvSpPr>
        <p:spPr>
          <a:xfrm>
            <a:off x="741053" y="863970"/>
            <a:ext cx="7627200" cy="761700"/>
          </a:xfrm>
          <a:prstGeom prst="roundRect">
            <a:avLst>
              <a:gd fmla="val 16667" name="adj"/>
            </a:avLst>
          </a:prstGeom>
          <a:solidFill>
            <a:srgbClr val="00A3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Coordinación Puerto-Buque</a:t>
            </a:r>
            <a:endParaRPr b="1" sz="3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378" y="4941475"/>
            <a:ext cx="16840499" cy="27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 title="Presentación Anpra-0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8288000" cy="10287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0955" y="5123373"/>
            <a:ext cx="7077801" cy="4202453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790951" y="1877350"/>
            <a:ext cx="90795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¿QUÉ MEJORAS RECIENTES</a:t>
            </a:r>
            <a:endParaRPr sz="5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SE HAN IMPLEMENTADO EN</a:t>
            </a:r>
            <a:endParaRPr sz="5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INFRAESTRUCTURA O</a:t>
            </a:r>
            <a:endParaRPr sz="5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5000">
                <a:solidFill>
                  <a:srgbClr val="FFFFFF"/>
                </a:solidFill>
                <a:latin typeface="Roboto Black"/>
                <a:ea typeface="Roboto Black"/>
                <a:cs typeface="Roboto Black"/>
                <a:sym typeface="Roboto Black"/>
              </a:rPr>
              <a:t>PROCESOS?</a:t>
            </a:r>
            <a:endParaRPr sz="5000">
              <a:solidFill>
                <a:srgbClr val="FFFFFF"/>
              </a:solidFill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96" name="Google Shape;96;p18"/>
          <p:cNvSpPr/>
          <p:nvPr/>
        </p:nvSpPr>
        <p:spPr>
          <a:xfrm>
            <a:off x="870825" y="863975"/>
            <a:ext cx="8420700" cy="761700"/>
          </a:xfrm>
          <a:prstGeom prst="roundRect">
            <a:avLst>
              <a:gd fmla="val 16667" name="adj"/>
            </a:avLst>
          </a:prstGeom>
          <a:solidFill>
            <a:srgbClr val="00A3C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" sz="3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Innovaciones para reforzar la prevención</a:t>
            </a:r>
            <a:endParaRPr b="1" sz="34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 title="Presentación Anpra-07.jp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799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3763350" y="6024800"/>
            <a:ext cx="10761300" cy="22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 sz="3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La seguridad no es solo un requisito operativo, es una cultura que se construye todos los días en conjunto: puerto, buque y personas. Invertir en prevención es invertir en eficiencia, reputación y sostenibilidad.</a:t>
            </a:r>
            <a:endParaRPr sz="3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